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70" r:id="rId3"/>
    <p:sldId id="257" r:id="rId4"/>
    <p:sldId id="258" r:id="rId5"/>
    <p:sldId id="260" r:id="rId6"/>
    <p:sldId id="261" r:id="rId7"/>
    <p:sldId id="262" r:id="rId8"/>
    <p:sldId id="271" r:id="rId9"/>
    <p:sldId id="272" r:id="rId10"/>
    <p:sldId id="273" r:id="rId11"/>
    <p:sldId id="263" r:id="rId12"/>
    <p:sldId id="264" r:id="rId13"/>
    <p:sldId id="269" r:id="rId14"/>
    <p:sldId id="268" r:id="rId15"/>
    <p:sldId id="25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732" y="8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FCAED0-E3AB-4438-8E36-DE236F71E778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7570F2-ED26-44CD-BF14-460F5CEA692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zoom dir="in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FCAED0-E3AB-4438-8E36-DE236F71E778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7570F2-ED26-44CD-BF14-460F5CEA69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 dir="in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FCAED0-E3AB-4438-8E36-DE236F71E778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7570F2-ED26-44CD-BF14-460F5CEA692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zoom dir="in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FCAED0-E3AB-4438-8E36-DE236F71E778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7570F2-ED26-44CD-BF14-460F5CEA69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 dir="in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FCAED0-E3AB-4438-8E36-DE236F71E778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7570F2-ED26-44CD-BF14-460F5CEA69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 dir="in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FCAED0-E3AB-4438-8E36-DE236F71E778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7570F2-ED26-44CD-BF14-460F5CEA69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 dir="in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FCAED0-E3AB-4438-8E36-DE236F71E778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7570F2-ED26-44CD-BF14-460F5CEA692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zoom dir="in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FCAED0-E3AB-4438-8E36-DE236F71E778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7570F2-ED26-44CD-BF14-460F5CEA69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 dir="in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FCAED0-E3AB-4438-8E36-DE236F71E778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7570F2-ED26-44CD-BF14-460F5CEA692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zoom dir="in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FCAED0-E3AB-4438-8E36-DE236F71E778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7570F2-ED26-44CD-BF14-460F5CEA69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 dir="in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FCAED0-E3AB-4438-8E36-DE236F71E778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7570F2-ED26-44CD-BF14-460F5CEA69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 dir="in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8CFCAED0-E3AB-4438-8E36-DE236F71E778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B27570F2-ED26-44CD-BF14-460F5CEA692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zoom dir="in"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37958209"/>
              </p:ext>
            </p:extLst>
          </p:nvPr>
        </p:nvGraphicFramePr>
        <p:xfrm>
          <a:off x="1524000" y="1000111"/>
          <a:ext cx="5905520" cy="4703058"/>
        </p:xfrm>
        <a:graphic>
          <a:graphicData uri="http://schemas.openxmlformats.org/drawingml/2006/table">
            <a:tbl>
              <a:tblPr/>
              <a:tblGrid>
                <a:gridCol w="2952760"/>
                <a:gridCol w="2952760"/>
              </a:tblGrid>
              <a:tr h="23755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ZŠ a MŠ </a:t>
                      </a:r>
                      <a:r>
                        <a:rPr lang="cs-CZ" sz="1200" dirty="0" err="1">
                          <a:latin typeface="Times New Roman"/>
                          <a:ea typeface="Times New Roman"/>
                          <a:cs typeface="Times New Roman"/>
                        </a:rPr>
                        <a:t>Verneřice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755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Autor výukového materiálu: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200" kern="1200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Lenka Lehká</a:t>
                      </a: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755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200" kern="1200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CZ.1.07/1.4.00/21.1526</a:t>
                      </a: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755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200" kern="12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VY_32_INOVACE_II.VL14</a:t>
                      </a:r>
                      <a:endParaRPr kumimoji="0" lang="cs-CZ" sz="1200" kern="12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755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Vytvořeno: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200" kern="12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22. </a:t>
                      </a:r>
                      <a:r>
                        <a:rPr kumimoji="0" lang="cs-CZ" sz="1200" kern="12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3. </a:t>
                      </a:r>
                      <a:r>
                        <a:rPr kumimoji="0" lang="cs-CZ" sz="1200" kern="12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2013</a:t>
                      </a:r>
                      <a:endParaRPr kumimoji="0" lang="cs-CZ" sz="1200" kern="12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755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Vzdělávací oblast: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200" kern="12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Člověk </a:t>
                      </a:r>
                      <a:r>
                        <a:rPr kumimoji="0" lang="cs-CZ" sz="1200" kern="1200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a jeho svět</a:t>
                      </a: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755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Vzdělávací obor: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200" kern="1200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Vlastivěda</a:t>
                      </a: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7967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Tematický okruh: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200" kern="1200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České dějiny – </a:t>
                      </a:r>
                      <a:r>
                        <a:rPr kumimoji="0" lang="cs-CZ" sz="1200" kern="12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Gotický sloh</a:t>
                      </a:r>
                      <a:endParaRPr kumimoji="0" lang="cs-CZ" sz="1200" kern="12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695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Určeno pro: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200" kern="1200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4. ročník</a:t>
                      </a: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5973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200" kern="1200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Výukový materiál </a:t>
                      </a:r>
                      <a:r>
                        <a:rPr kumimoji="0" lang="cs-CZ" sz="1200" kern="12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seznamuje</a:t>
                      </a:r>
                      <a:r>
                        <a:rPr kumimoji="0" lang="cs-CZ" sz="1200" kern="1200" baseline="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kumimoji="0" lang="cs-CZ" sz="1200" kern="12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žáky</a:t>
                      </a:r>
                      <a:r>
                        <a:rPr kumimoji="0" lang="cs-CZ" sz="1200" kern="1200" baseline="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kumimoji="0" lang="cs-CZ" sz="1200" kern="12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se základními rysy gotické kultury a památkami gotického slohu na našem území.</a:t>
                      </a:r>
                      <a:endParaRPr kumimoji="0" lang="cs-CZ" sz="1200" kern="12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197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Metodický pokyn: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200" kern="1200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Materiál je vhodný pro frontální výuku a na závěr pro práci jednotlivců, </a:t>
                      </a:r>
                      <a:r>
                        <a:rPr kumimoji="0" lang="cs-CZ" sz="1200" kern="12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dvojic </a:t>
                      </a:r>
                      <a:r>
                        <a:rPr kumimoji="0" lang="cs-CZ" sz="1200" kern="1200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či skupiny. </a:t>
                      </a: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7550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200" kern="1200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Autorem materiálu a všech jeho částí, není-li uvedeno jinak, je Lenka Lehká.</a:t>
                      </a: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0474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75285" y="4509120"/>
            <a:ext cx="5407025" cy="103822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000100" y="2071678"/>
            <a:ext cx="7406640" cy="1472184"/>
          </a:xfrm>
        </p:spPr>
        <p:txBody>
          <a:bodyPr>
            <a:normAutofit/>
          </a:bodyPr>
          <a:lstStyle/>
          <a:p>
            <a:pPr algn="ctr"/>
            <a:r>
              <a:rPr lang="cs-CZ" sz="5400" i="1" dirty="0" smtClean="0">
                <a:latin typeface="Algerian" pitchFamily="82" charset="0"/>
              </a:rPr>
              <a:t>Gotický sloh</a:t>
            </a:r>
            <a:endParaRPr lang="cs-CZ" sz="5400" i="1" dirty="0">
              <a:latin typeface="Algerian" pitchFamily="82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2571736" y="1857364"/>
            <a:ext cx="7406640" cy="175260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71500" y="714375"/>
            <a:ext cx="8572500" cy="541178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původně hanlivé označení, barbarský kmen Gótů</a:t>
            </a: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vznik ve Francii</a:t>
            </a:r>
          </a:p>
          <a:p>
            <a:r>
              <a:rPr lang="pl-PL" dirty="0" smtClean="0">
                <a:solidFill>
                  <a:schemeClr val="accent3">
                    <a:lumMod val="50000"/>
                  </a:schemeClr>
                </a:solidFill>
              </a:rPr>
              <a:t>k nám za Václava I. </a:t>
            </a: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architektura:</a:t>
            </a: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		světská (hrady, paláce, tvrze)         </a:t>
            </a: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     	církevní (kostely, kláštery, katedrály)‏</a:t>
            </a:r>
          </a:p>
          <a:p>
            <a:pPr>
              <a:buNone/>
            </a:pPr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‏</a:t>
            </a: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4414" y="0"/>
            <a:ext cx="7498080" cy="1143000"/>
          </a:xfrm>
        </p:spPr>
        <p:txBody>
          <a:bodyPr/>
          <a:lstStyle/>
          <a:p>
            <a:pPr algn="ctr"/>
            <a:r>
              <a:rPr lang="cs-CZ" b="1" dirty="0" smtClean="0"/>
              <a:t>Architektura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2714620"/>
            <a:ext cx="8643998" cy="466344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Typické prvky</a:t>
            </a:r>
          </a:p>
          <a:p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</a:rPr>
              <a:t>vertikalismus</a:t>
            </a:r>
          </a:p>
          <a:p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</a:rPr>
              <a:t>lomený oblouk</a:t>
            </a:r>
          </a:p>
          <a:p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</a:rPr>
              <a:t>vitráže </a:t>
            </a:r>
          </a:p>
          <a:p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</a:rPr>
              <a:t>rozety</a:t>
            </a:r>
          </a:p>
          <a:p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</a:rPr>
              <a:t>žebrová klenba</a:t>
            </a:r>
          </a:p>
          <a:p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</a:rPr>
              <a:t>vnější opěrný systém – oblouky a pilíře</a:t>
            </a:r>
          </a:p>
          <a:p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</a:rPr>
              <a:t>fiály</a:t>
            </a:r>
          </a:p>
          <a:p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</a:rPr>
              <a:t>chrliče</a:t>
            </a:r>
          </a:p>
          <a:p>
            <a:pPr lvl="1">
              <a:buNone/>
            </a:pPr>
            <a:endParaRPr lang="cs-CZ" dirty="0" smtClean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357554" y="928670"/>
            <a:ext cx="5581093" cy="39290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Obdélník 8"/>
          <p:cNvSpPr/>
          <p:nvPr/>
        </p:nvSpPr>
        <p:spPr>
          <a:xfrm>
            <a:off x="6000760" y="4929198"/>
            <a:ext cx="26855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Katedrála </a:t>
            </a:r>
            <a:r>
              <a:rPr lang="cs-CZ" b="1" dirty="0" err="1" smtClean="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Notre</a:t>
            </a:r>
            <a:r>
              <a:rPr lang="cs-CZ" b="1" dirty="0" smtClean="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-</a:t>
            </a:r>
            <a:r>
              <a:rPr lang="cs-CZ" b="1" dirty="0" err="1" smtClean="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Dame</a:t>
            </a:r>
            <a:endParaRPr lang="cs-CZ" b="1" dirty="0" smtClean="0">
              <a:solidFill>
                <a:schemeClr val="tx2">
                  <a:satMod val="130000"/>
                </a:schemeClr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4561" y="1414461"/>
            <a:ext cx="4371975" cy="36718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29190" y="1285860"/>
            <a:ext cx="3929090" cy="39290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Obdélník 9"/>
          <p:cNvSpPr/>
          <p:nvPr/>
        </p:nvSpPr>
        <p:spPr>
          <a:xfrm>
            <a:off x="6072198" y="5214950"/>
            <a:ext cx="18423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Rozeta s vitráží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500166" y="5214950"/>
            <a:ext cx="18607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Lomený oblouk</a:t>
            </a:r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785786" y="5072074"/>
            <a:ext cx="27146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Křížová klenba se žebry</a:t>
            </a:r>
          </a:p>
          <a:p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000628" y="5072074"/>
            <a:ext cx="370332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Schéma a postup žebrové klenby</a:t>
            </a:r>
          </a:p>
          <a:p>
            <a:pPr algn="ctr"/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 idx="4294967295"/>
          </p:nvPr>
        </p:nvSpPr>
        <p:spPr>
          <a:xfrm>
            <a:off x="0" y="285750"/>
            <a:ext cx="9144000" cy="1143000"/>
          </a:xfrm>
        </p:spPr>
        <p:txBody>
          <a:bodyPr>
            <a:noAutofit/>
          </a:bodyPr>
          <a:lstStyle/>
          <a:p>
            <a:r>
              <a:rPr lang="cs-CZ" sz="2800" b="1" dirty="0" smtClean="0"/>
              <a:t>				</a:t>
            </a:r>
            <a:endParaRPr lang="cs-CZ" sz="2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76719" y="1571612"/>
            <a:ext cx="4667281" cy="35004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6" name="Picture 4" descr="C:\Documents and Settings\Administrator\Dokumenty\Obrázky\Chelmno_fara_sklepienie_nawy_pn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1571612"/>
            <a:ext cx="4078452" cy="350046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zoom dir="in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85720" y="5929330"/>
            <a:ext cx="32861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Chrlič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57818" y="6072206"/>
            <a:ext cx="292895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Chrliče na 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</a:rPr>
              <a:t>Notre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- 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</a:rPr>
              <a:t>Dame</a:t>
            </a:r>
            <a:endParaRPr lang="cs-CZ" b="1" dirty="0" smtClean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475" y="2564280"/>
            <a:ext cx="4339407" cy="30718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29124" y="2357430"/>
            <a:ext cx="4498975" cy="34855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Obdélník 8"/>
          <p:cNvSpPr/>
          <p:nvPr/>
        </p:nvSpPr>
        <p:spPr>
          <a:xfrm>
            <a:off x="214282" y="142852"/>
            <a:ext cx="871543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tx2">
                    <a:satMod val="130000"/>
                  </a:schemeClr>
                </a:solidFill>
                <a:latin typeface="+mj-lt"/>
                <a:ea typeface="+mj-ea"/>
                <a:cs typeface="+mj-cs"/>
              </a:rPr>
              <a:t>Chrlič</a:t>
            </a:r>
            <a:r>
              <a:rPr lang="cs-CZ" sz="2400" dirty="0" smtClean="0">
                <a:solidFill>
                  <a:schemeClr val="tx2">
                    <a:satMod val="130000"/>
                  </a:schemeClr>
                </a:solidFill>
                <a:latin typeface="+mj-lt"/>
                <a:ea typeface="+mj-ea"/>
                <a:cs typeface="+mj-cs"/>
              </a:rPr>
              <a:t> je součást staveb, která zajišťuje odvod dešťové vody z okraje střechy nebo okapového žlabu do dostatečné vzdálenosti od budovy.  Nahrazuje tak do jisté míry okapovou rouru.</a:t>
            </a:r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0"/>
            <a:ext cx="7498080" cy="1143000"/>
          </a:xfrm>
        </p:spPr>
        <p:txBody>
          <a:bodyPr/>
          <a:lstStyle/>
          <a:p>
            <a:pPr algn="ctr"/>
            <a:r>
              <a:rPr lang="cs-CZ" dirty="0" smtClean="0"/>
              <a:t>Příklady gotických staveb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71472" y="1142984"/>
            <a:ext cx="7788771" cy="50809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2571736" y="6357958"/>
            <a:ext cx="395986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Katedrála sv. Barbory - Kutná Hora</a:t>
            </a:r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0312" y="0"/>
            <a:ext cx="8933688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Katedrála sv. Víta a její opěrný systém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0" y="1928802"/>
            <a:ext cx="4071934" cy="38367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642910" y="5786454"/>
            <a:ext cx="24721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Vnější opěrný systém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14810" y="1928802"/>
            <a:ext cx="4820185" cy="32147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Obdélník 7"/>
          <p:cNvSpPr/>
          <p:nvPr/>
        </p:nvSpPr>
        <p:spPr>
          <a:xfrm>
            <a:off x="5857884" y="5214950"/>
            <a:ext cx="20158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Katedrála sv. Víta</a:t>
            </a:r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1472" y="0"/>
            <a:ext cx="7498080" cy="1143000"/>
          </a:xfrm>
        </p:spPr>
        <p:txBody>
          <a:bodyPr/>
          <a:lstStyle/>
          <a:p>
            <a:pPr algn="ctr"/>
            <a:r>
              <a:rPr lang="cs-CZ" dirty="0" smtClean="0"/>
              <a:t>Hrad Bezděz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857224" y="1142984"/>
            <a:ext cx="7215238" cy="54114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zoom dir="in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714348" y="6357958"/>
            <a:ext cx="250754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</a:rPr>
              <a:t>Michelangelova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Pieta</a:t>
            </a:r>
          </a:p>
          <a:p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2800" b="1" dirty="0" smtClean="0"/>
              <a:t>Sochařství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4294967295"/>
          </p:nvPr>
        </p:nvSpPr>
        <p:spPr>
          <a:xfrm>
            <a:off x="0" y="1071563"/>
            <a:ext cx="9144000" cy="3786187"/>
          </a:xfrm>
        </p:spPr>
        <p:txBody>
          <a:bodyPr>
            <a:noAutofit/>
          </a:bodyPr>
          <a:lstStyle/>
          <a:p>
            <a:r>
              <a:rPr lang="pl-PL" sz="2800" dirty="0" smtClean="0">
                <a:solidFill>
                  <a:schemeClr val="accent3">
                    <a:lumMod val="50000"/>
                  </a:schemeClr>
                </a:solidFill>
                <a:latin typeface="Calibri" pitchFamily="34" charset="0"/>
              </a:rPr>
              <a:t>madony = obrazy nebo sochy Panny Marie s Ježíšem</a:t>
            </a:r>
          </a:p>
          <a:p>
            <a:r>
              <a:rPr lang="pl-PL" sz="2800" dirty="0" smtClean="0">
                <a:solidFill>
                  <a:schemeClr val="accent3">
                    <a:lumMod val="50000"/>
                  </a:schemeClr>
                </a:solidFill>
                <a:latin typeface="Calibri" pitchFamily="34" charset="0"/>
              </a:rPr>
              <a:t>piety = obrazy nebo sochy Panny Marie s mrtvým  Ježíšem </a:t>
            </a:r>
          </a:p>
          <a:p>
            <a:pPr>
              <a:buNone/>
            </a:pPr>
            <a:endParaRPr lang="cs-CZ" sz="2800" dirty="0" smtClean="0">
              <a:solidFill>
                <a:schemeClr val="accent3">
                  <a:lumMod val="50000"/>
                </a:schemeClr>
              </a:solidFill>
            </a:endParaRPr>
          </a:p>
          <a:p>
            <a:pPr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 sz="2800" dirty="0" smtClean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2428868"/>
            <a:ext cx="3643338" cy="38188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14942" y="2357430"/>
            <a:ext cx="3143272" cy="39722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Obdélník 7"/>
          <p:cNvSpPr/>
          <p:nvPr/>
        </p:nvSpPr>
        <p:spPr>
          <a:xfrm>
            <a:off x="5214942" y="6357958"/>
            <a:ext cx="314432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Panna Maria 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</a:rPr>
              <a:t>Montserratská</a:t>
            </a:r>
            <a:endParaRPr lang="cs-CZ" b="1" dirty="0" smtClean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0100" y="214290"/>
            <a:ext cx="749808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Gotické malířství</a:t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85720" y="714356"/>
            <a:ext cx="8358246" cy="5000660"/>
          </a:xfrm>
        </p:spPr>
        <p:txBody>
          <a:bodyPr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</a:pPr>
            <a:r>
              <a:rPr lang="en-GB" dirty="0" err="1" smtClean="0">
                <a:solidFill>
                  <a:schemeClr val="accent3">
                    <a:lumMod val="50000"/>
                  </a:schemeClr>
                </a:solidFill>
                <a:latin typeface="Calibri" pitchFamily="34" charset="0"/>
              </a:rPr>
              <a:t>Náboženská</a:t>
            </a:r>
            <a:r>
              <a:rPr lang="en-GB" dirty="0" smtClean="0">
                <a:solidFill>
                  <a:schemeClr val="accent3">
                    <a:lumMod val="50000"/>
                  </a:schemeClr>
                </a:solidFill>
                <a:latin typeface="Calibri" pitchFamily="34" charset="0"/>
              </a:rPr>
              <a:t> </a:t>
            </a:r>
            <a:r>
              <a:rPr lang="en-GB" dirty="0" err="1" smtClean="0">
                <a:solidFill>
                  <a:schemeClr val="accent3">
                    <a:lumMod val="50000"/>
                  </a:schemeClr>
                </a:solidFill>
                <a:latin typeface="Calibri" pitchFamily="34" charset="0"/>
              </a:rPr>
              <a:t>tematika</a:t>
            </a:r>
            <a:r>
              <a:rPr lang="en-GB" dirty="0" smtClean="0">
                <a:solidFill>
                  <a:schemeClr val="accent3">
                    <a:lumMod val="50000"/>
                  </a:schemeClr>
                </a:solidFill>
                <a:latin typeface="Calibri" pitchFamily="34" charset="0"/>
              </a:rPr>
              <a:t> </a:t>
            </a:r>
            <a:r>
              <a:rPr lang="en-GB" dirty="0" err="1" smtClean="0">
                <a:solidFill>
                  <a:schemeClr val="accent3">
                    <a:lumMod val="50000"/>
                  </a:schemeClr>
                </a:solidFill>
                <a:latin typeface="Calibri" pitchFamily="34" charset="0"/>
              </a:rPr>
              <a:t>i</a:t>
            </a:r>
            <a:r>
              <a:rPr lang="en-GB" dirty="0" smtClean="0">
                <a:solidFill>
                  <a:schemeClr val="accent3">
                    <a:lumMod val="50000"/>
                  </a:schemeClr>
                </a:solidFill>
                <a:latin typeface="Calibri" pitchFamily="34" charset="0"/>
              </a:rPr>
              <a:t> </a:t>
            </a:r>
            <a:r>
              <a:rPr lang="en-GB" dirty="0" err="1" smtClean="0">
                <a:solidFill>
                  <a:schemeClr val="accent3">
                    <a:lumMod val="50000"/>
                  </a:schemeClr>
                </a:solidFill>
                <a:latin typeface="Calibri" pitchFamily="34" charset="0"/>
              </a:rPr>
              <a:t>výjevy</a:t>
            </a:r>
            <a:r>
              <a:rPr lang="en-GB" dirty="0" smtClean="0">
                <a:solidFill>
                  <a:schemeClr val="accent3">
                    <a:lumMod val="50000"/>
                  </a:schemeClr>
                </a:solidFill>
                <a:latin typeface="Calibri" pitchFamily="34" charset="0"/>
              </a:rPr>
              <a:t> z </a:t>
            </a:r>
            <a:r>
              <a:rPr lang="en-GB" dirty="0" err="1" smtClean="0">
                <a:solidFill>
                  <a:schemeClr val="accent3">
                    <a:lumMod val="50000"/>
                  </a:schemeClr>
                </a:solidFill>
                <a:latin typeface="Calibri" pitchFamily="34" charset="0"/>
              </a:rPr>
              <a:t>běžného</a:t>
            </a:r>
            <a:r>
              <a:rPr lang="en-GB" dirty="0" smtClean="0">
                <a:solidFill>
                  <a:schemeClr val="accent3">
                    <a:lumMod val="50000"/>
                  </a:schemeClr>
                </a:solidFill>
                <a:latin typeface="Calibri" pitchFamily="34" charset="0"/>
              </a:rPr>
              <a:t> </a:t>
            </a:r>
            <a:r>
              <a:rPr lang="en-GB" dirty="0" err="1" smtClean="0">
                <a:solidFill>
                  <a:schemeClr val="accent3">
                    <a:lumMod val="50000"/>
                  </a:schemeClr>
                </a:solidFill>
                <a:latin typeface="Calibri" pitchFamily="34" charset="0"/>
              </a:rPr>
              <a:t>života</a:t>
            </a:r>
            <a:endParaRPr lang="en-GB" dirty="0" smtClean="0">
              <a:solidFill>
                <a:schemeClr val="accent3">
                  <a:lumMod val="50000"/>
                </a:schemeClr>
              </a:solidFill>
              <a:latin typeface="Calibri" pitchFamily="34" charset="0"/>
            </a:endParaRPr>
          </a:p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</a:pPr>
            <a:r>
              <a:rPr lang="en-GB" dirty="0" err="1" smtClean="0">
                <a:solidFill>
                  <a:schemeClr val="accent3">
                    <a:lumMod val="50000"/>
                  </a:schemeClr>
                </a:solidFill>
                <a:latin typeface="Calibri" pitchFamily="34" charset="0"/>
              </a:rPr>
              <a:t>Často</a:t>
            </a:r>
            <a:r>
              <a:rPr lang="en-GB" dirty="0" smtClean="0">
                <a:solidFill>
                  <a:schemeClr val="accent3">
                    <a:lumMod val="50000"/>
                  </a:schemeClr>
                </a:solidFill>
                <a:latin typeface="Calibri" pitchFamily="34" charset="0"/>
              </a:rPr>
              <a:t> </a:t>
            </a:r>
            <a:r>
              <a:rPr lang="en-GB" dirty="0" err="1" smtClean="0">
                <a:solidFill>
                  <a:schemeClr val="accent3">
                    <a:lumMod val="50000"/>
                  </a:schemeClr>
                </a:solidFill>
                <a:latin typeface="Calibri" pitchFamily="34" charset="0"/>
              </a:rPr>
              <a:t>zobrazováni</a:t>
            </a:r>
            <a:r>
              <a:rPr lang="en-GB" dirty="0" smtClean="0">
                <a:solidFill>
                  <a:schemeClr val="accent3">
                    <a:lumMod val="50000"/>
                  </a:schemeClr>
                </a:solidFill>
                <a:latin typeface="Calibri" pitchFamily="34" charset="0"/>
              </a:rPr>
              <a:t> </a:t>
            </a:r>
            <a:r>
              <a:rPr lang="en-GB" dirty="0" err="1" smtClean="0">
                <a:solidFill>
                  <a:schemeClr val="accent3">
                    <a:lumMod val="50000"/>
                  </a:schemeClr>
                </a:solidFill>
                <a:latin typeface="Calibri" pitchFamily="34" charset="0"/>
              </a:rPr>
              <a:t>zadavatelé</a:t>
            </a:r>
            <a:r>
              <a:rPr lang="en-GB" dirty="0" smtClean="0">
                <a:solidFill>
                  <a:schemeClr val="accent3">
                    <a:lumMod val="50000"/>
                  </a:schemeClr>
                </a:solidFill>
                <a:latin typeface="Calibri" pitchFamily="34" charset="0"/>
              </a:rPr>
              <a:t> </a:t>
            </a:r>
            <a:r>
              <a:rPr lang="en-GB" dirty="0" err="1" smtClean="0">
                <a:solidFill>
                  <a:schemeClr val="accent3">
                    <a:lumMod val="50000"/>
                  </a:schemeClr>
                </a:solidFill>
                <a:latin typeface="Calibri" pitchFamily="34" charset="0"/>
              </a:rPr>
              <a:t>zakázek</a:t>
            </a:r>
            <a:r>
              <a:rPr lang="en-GB" dirty="0" smtClean="0">
                <a:solidFill>
                  <a:schemeClr val="accent3">
                    <a:lumMod val="50000"/>
                  </a:schemeClr>
                </a:solidFill>
                <a:latin typeface="Calibri" pitchFamily="34" charset="0"/>
              </a:rPr>
              <a:t> – </a:t>
            </a:r>
            <a:r>
              <a:rPr lang="en-GB" dirty="0" err="1" smtClean="0">
                <a:solidFill>
                  <a:schemeClr val="accent3">
                    <a:lumMod val="50000"/>
                  </a:schemeClr>
                </a:solidFill>
                <a:latin typeface="Calibri" pitchFamily="34" charset="0"/>
              </a:rPr>
              <a:t>donátoři</a:t>
            </a:r>
            <a:endParaRPr lang="en-GB" dirty="0" smtClean="0">
              <a:solidFill>
                <a:schemeClr val="accent3">
                  <a:lumMod val="50000"/>
                </a:schemeClr>
              </a:solidFill>
              <a:latin typeface="Calibri" pitchFamily="34" charset="0"/>
            </a:endParaRPr>
          </a:p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</a:pPr>
            <a:r>
              <a:rPr lang="en-GB" dirty="0" err="1" smtClean="0">
                <a:solidFill>
                  <a:schemeClr val="accent3">
                    <a:lumMod val="50000"/>
                  </a:schemeClr>
                </a:solidFill>
                <a:latin typeface="Calibri" pitchFamily="34" charset="0"/>
              </a:rPr>
              <a:t>Nejčastěší</a:t>
            </a:r>
            <a:r>
              <a:rPr lang="en-GB" dirty="0" smtClean="0">
                <a:solidFill>
                  <a:schemeClr val="accent3">
                    <a:lumMod val="50000"/>
                  </a:schemeClr>
                </a:solidFill>
                <a:latin typeface="Calibri" pitchFamily="34" charset="0"/>
              </a:rPr>
              <a:t> </a:t>
            </a:r>
            <a:r>
              <a:rPr lang="en-GB" dirty="0" err="1" smtClean="0">
                <a:solidFill>
                  <a:schemeClr val="accent3">
                    <a:lumMod val="50000"/>
                  </a:schemeClr>
                </a:solidFill>
                <a:latin typeface="Calibri" pitchFamily="34" charset="0"/>
              </a:rPr>
              <a:t>obrazy</a:t>
            </a:r>
            <a:r>
              <a:rPr lang="en-GB" dirty="0" smtClean="0">
                <a:solidFill>
                  <a:schemeClr val="accent3">
                    <a:lumMod val="50000"/>
                  </a:schemeClr>
                </a:solidFill>
                <a:latin typeface="Calibri" pitchFamily="34" charset="0"/>
              </a:rPr>
              <a:t> – </a:t>
            </a:r>
            <a:r>
              <a:rPr lang="en-GB" dirty="0" err="1" smtClean="0">
                <a:solidFill>
                  <a:schemeClr val="accent3">
                    <a:lumMod val="50000"/>
                  </a:schemeClr>
                </a:solidFill>
                <a:latin typeface="Calibri" pitchFamily="34" charset="0"/>
              </a:rPr>
              <a:t>deskové</a:t>
            </a:r>
            <a:r>
              <a:rPr lang="en-GB" dirty="0" smtClean="0">
                <a:solidFill>
                  <a:schemeClr val="accent3">
                    <a:lumMod val="50000"/>
                  </a:schemeClr>
                </a:solidFill>
                <a:latin typeface="Calibri" pitchFamily="34" charset="0"/>
              </a:rPr>
              <a:t> </a:t>
            </a:r>
            <a:r>
              <a:rPr lang="en-GB" dirty="0" err="1" smtClean="0">
                <a:solidFill>
                  <a:schemeClr val="accent3">
                    <a:lumMod val="50000"/>
                  </a:schemeClr>
                </a:solidFill>
                <a:latin typeface="Calibri" pitchFamily="34" charset="0"/>
              </a:rPr>
              <a:t>obrazy</a:t>
            </a:r>
            <a:r>
              <a:rPr lang="en-GB" dirty="0" smtClean="0">
                <a:solidFill>
                  <a:schemeClr val="accent3">
                    <a:lumMod val="50000"/>
                  </a:schemeClr>
                </a:solidFill>
                <a:latin typeface="Calibri" pitchFamily="34" charset="0"/>
              </a:rPr>
              <a:t>, </a:t>
            </a:r>
            <a:r>
              <a:rPr lang="en-GB" dirty="0" err="1" smtClean="0">
                <a:solidFill>
                  <a:schemeClr val="accent3">
                    <a:lumMod val="50000"/>
                  </a:schemeClr>
                </a:solidFill>
                <a:latin typeface="Calibri" pitchFamily="34" charset="0"/>
              </a:rPr>
              <a:t>fresky</a:t>
            </a:r>
            <a:endParaRPr lang="en-GB" dirty="0" smtClean="0">
              <a:solidFill>
                <a:schemeClr val="accent3">
                  <a:lumMod val="50000"/>
                </a:schemeClr>
              </a:solidFill>
              <a:latin typeface="Calibri" pitchFamily="34" charset="0"/>
            </a:endParaRPr>
          </a:p>
          <a:p>
            <a:pPr>
              <a:buNone/>
            </a:pP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 bwMode="auto">
          <a:xfrm>
            <a:off x="5857884" y="2285992"/>
            <a:ext cx="3071802" cy="41310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Obdélník 6"/>
          <p:cNvSpPr/>
          <p:nvPr/>
        </p:nvSpPr>
        <p:spPr>
          <a:xfrm>
            <a:off x="2071670" y="6357958"/>
            <a:ext cx="17139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Gentský oltář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44" y="2285992"/>
            <a:ext cx="5599195" cy="41434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Obdélník 7"/>
          <p:cNvSpPr/>
          <p:nvPr/>
        </p:nvSpPr>
        <p:spPr>
          <a:xfrm>
            <a:off x="6429388" y="6357958"/>
            <a:ext cx="224452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Roudnická madona</a:t>
            </a:r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7498080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Otázky k opakování: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28670"/>
            <a:ext cx="8929718" cy="5572164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Jaké jsou typické prvky gotického slohu?</a:t>
            </a:r>
          </a:p>
          <a:p>
            <a:pPr marL="363538" lvl="1" indent="-268288"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	</a:t>
            </a:r>
          </a:p>
          <a:p>
            <a:r>
              <a:rPr lang="cs-CZ" dirty="0" smtClean="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Co jsou chrliče a k čemu sloužily?</a:t>
            </a:r>
          </a:p>
          <a:p>
            <a:endParaRPr lang="cs-CZ" dirty="0" smtClean="0">
              <a:solidFill>
                <a:schemeClr val="tx2">
                  <a:satMod val="130000"/>
                </a:schemeClr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latin typeface="+mj-lt"/>
              <a:ea typeface="+mj-ea"/>
              <a:cs typeface="+mj-cs"/>
            </a:endParaRPr>
          </a:p>
          <a:p>
            <a:r>
              <a:rPr lang="cs-CZ" dirty="0" smtClean="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Co bylo hlavním motivem pro sochaře?</a:t>
            </a:r>
          </a:p>
          <a:p>
            <a:endParaRPr lang="cs-CZ" dirty="0" smtClean="0">
              <a:solidFill>
                <a:schemeClr val="tx2">
                  <a:satMod val="130000"/>
                </a:schemeClr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latin typeface="+mj-lt"/>
              <a:ea typeface="+mj-ea"/>
              <a:cs typeface="+mj-cs"/>
            </a:endParaRPr>
          </a:p>
          <a:p>
            <a:r>
              <a:rPr lang="cs-CZ" dirty="0" smtClean="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Vyhledej na internetu některé významné gotické stavby a představ je spolužákům.</a:t>
            </a:r>
          </a:p>
          <a:p>
            <a:pPr>
              <a:buNone/>
            </a:pPr>
            <a:endParaRPr lang="cs-CZ" sz="2800" dirty="0" smtClean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7498080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Otázky k opakování: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28670"/>
            <a:ext cx="8929718" cy="5572164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Jaké jsou typické prvky gotického slohu?</a:t>
            </a: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	</a:t>
            </a:r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</a:rPr>
              <a:t>vertikalismus, lomený oblouk, vitráže, rozety, žebrová klenba, vnější opěrný systém – oblouky a pilíře, fiály, chrliče</a:t>
            </a:r>
          </a:p>
          <a:p>
            <a:pPr>
              <a:buNone/>
            </a:pPr>
            <a:endParaRPr lang="cs-CZ" sz="2000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</a:rPr>
              <a:t>Co jsou chrliče a k čemu sloužily?</a:t>
            </a:r>
          </a:p>
          <a:p>
            <a:pPr>
              <a:buNone/>
            </a:pPr>
            <a:r>
              <a:rPr lang="cs-CZ" sz="2100" dirty="0" smtClean="0">
                <a:solidFill>
                  <a:schemeClr val="accent3">
                    <a:lumMod val="50000"/>
                  </a:schemeClr>
                </a:solidFill>
              </a:rPr>
              <a:t>	Chrlič je součást staveb, která zajišťuje odvod dešťové vody z okraje střechy nebo okapového žlabu do dostatečné vzdálenosti od budovy.  Nahrazuje tak do jisté míry okapovou rouru.</a:t>
            </a:r>
          </a:p>
          <a:p>
            <a:endParaRPr lang="cs-CZ" dirty="0" smtClean="0">
              <a:solidFill>
                <a:schemeClr val="tx2">
                  <a:satMod val="130000"/>
                </a:schemeClr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</a:endParaRPr>
          </a:p>
          <a:p>
            <a:r>
              <a:rPr lang="cs-CZ" dirty="0" smtClean="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</a:rPr>
              <a:t>Co bylo hlavním motivem pro sochaře?</a:t>
            </a:r>
          </a:p>
          <a:p>
            <a:pPr>
              <a:buNone/>
            </a:pPr>
            <a:r>
              <a:rPr lang="pl-PL" sz="2100" dirty="0" smtClean="0">
                <a:solidFill>
                  <a:schemeClr val="accent3">
                    <a:lumMod val="50000"/>
                  </a:schemeClr>
                </a:solidFill>
              </a:rPr>
              <a:t>	madony = obrazy nebo sochy Panny Marie s Ježíšem</a:t>
            </a:r>
          </a:p>
          <a:p>
            <a:pPr>
              <a:buNone/>
            </a:pPr>
            <a:r>
              <a:rPr lang="pl-PL" sz="2100" dirty="0" smtClean="0">
                <a:solidFill>
                  <a:schemeClr val="accent3">
                    <a:lumMod val="50000"/>
                  </a:schemeClr>
                </a:solidFill>
              </a:rPr>
              <a:t>	piety = obrazy nebo sochy Panny Marie s mrtvým  Ježíšem </a:t>
            </a:r>
          </a:p>
          <a:p>
            <a:endParaRPr lang="cs-CZ" dirty="0" smtClean="0">
              <a:solidFill>
                <a:schemeClr val="tx2">
                  <a:satMod val="130000"/>
                </a:schemeClr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</a:endParaRPr>
          </a:p>
          <a:p>
            <a:r>
              <a:rPr lang="cs-CZ" dirty="0" smtClean="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</a:rPr>
              <a:t>Vyhledej na internetu některé významné gotické stavby a představ je spolužákům.</a:t>
            </a:r>
          </a:p>
          <a:p>
            <a:pPr>
              <a:buNone/>
            </a:pPr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pPr>
              <a:buNone/>
            </a:pPr>
            <a:endParaRPr lang="cs-CZ" sz="2800" dirty="0" smtClean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4417579"/>
              </p:ext>
            </p:extLst>
          </p:nvPr>
        </p:nvGraphicFramePr>
        <p:xfrm>
          <a:off x="142844" y="285728"/>
          <a:ext cx="8858312" cy="656336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928826"/>
                <a:gridCol w="692948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Obrázek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zdroje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Katedrála </a:t>
                      </a:r>
                      <a:r>
                        <a:rPr lang="cs-CZ" sz="1200" dirty="0" err="1" smtClean="0"/>
                        <a:t>Notre</a:t>
                      </a:r>
                      <a:r>
                        <a:rPr lang="cs-CZ" sz="1200" dirty="0" smtClean="0"/>
                        <a:t> - </a:t>
                      </a:r>
                      <a:r>
                        <a:rPr lang="cs-CZ" sz="1200" dirty="0" err="1" smtClean="0"/>
                        <a:t>Dame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http://upload.wikimedia.org/wikipedia/commons/7/79/Paris.notre.dame.750pix.jpg</a:t>
                      </a:r>
                      <a:endParaRPr lang="cs-CZ" sz="11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Rozeta </a:t>
                      </a:r>
                      <a:r>
                        <a:rPr lang="cs-CZ" sz="1200" smtClean="0"/>
                        <a:t>s vitráží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http://upload.wikimedia.org/wikipedia/commons/7/77/Rozeta_Pary%C5%BC_notre-dame_chalger.jpg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Lomený oblouk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http://upload.wikimedia.org/wikipedia/commons/4/48/Okno_katedraly_Strasburg.JPG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Schéma a postup žebrové klenby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http://upload.wikimedia.org/wikipedia/commons/5/51/Gotic3d2.jpg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Křížová klenba se žebry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http://upload.wikimedia.org/wikipedia/commons/7/7d/Chelmno_fara_sklepienie_nawy_pn.jpg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Chrlič</a:t>
                      </a:r>
                      <a:r>
                        <a:rPr lang="cs-CZ" sz="1200" baseline="0" dirty="0" smtClean="0"/>
                        <a:t> 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http://upload.wikimedia.org/wikipedia/commons/6/67/Llandiff_Cathedral_%288100704860%29.jpg?uselang=cs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Chrliče na </a:t>
                      </a:r>
                      <a:r>
                        <a:rPr lang="cs-CZ" sz="1200" dirty="0" err="1" smtClean="0"/>
                        <a:t>Notre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200" dirty="0" smtClean="0"/>
                        <a:t>- </a:t>
                      </a:r>
                      <a:r>
                        <a:rPr lang="cs-CZ" sz="1200" baseline="0" dirty="0" err="1" smtClean="0"/>
                        <a:t>Dame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http://upload.wikimedia.org/wikipedia/commons/3/30/Notre_Dame_-_Gargoyles_-_Gargouilles_%282322055547%29.jpg?uselang=cs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Michelangelova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200" dirty="0" smtClean="0"/>
                        <a:t>Pieta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http://upload.wikimedia.org/wikipedia/commons/1/1f/Michelangelo%27s_Pieta_5450_cropncleaned_edit.jpg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Panna Maria </a:t>
                      </a:r>
                      <a:r>
                        <a:rPr lang="cs-CZ" sz="1200" dirty="0" err="1" smtClean="0"/>
                        <a:t>Montserratská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http://upload.wikimedia.org/wikipedia/commons/2/24/Verge.jpg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Gentský oltář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http://upload.wikimedia.org/wikipedia/commons/f/fc/Retable_de_l%27Agneau_mystique.jpg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Roudnická madona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http://upload.wikimedia.org/wikipedia/commons/4/43/Roudnicka_madona.jpg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Katedrála</a:t>
                      </a:r>
                      <a:r>
                        <a:rPr lang="cs-CZ" sz="1200" baseline="0" dirty="0" smtClean="0"/>
                        <a:t> sv. Barbory - Kutná Hora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http://upload.wikimedia.org/wikipedia/commons/c/c7/KUTNA_HORA_%28js%29_11.jpg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Vnější opěrný systém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http://upload.wikimedia.org/wikipedia/commons/b/ba/Praga_przypory.jpg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Katedrála sv. </a:t>
                      </a:r>
                      <a:r>
                        <a:rPr lang="cs-CZ" sz="1200" smtClean="0"/>
                        <a:t>Víta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http://upload.wikimedia.org/wikipedia/commons/e/e9/St_Vitus.jpg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Bezděz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http://upload.wikimedia.org/wikipedia/commons/1/1c/Bezdez.jpg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zoom dir="in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334</TotalTime>
  <Words>397</Words>
  <Application>Microsoft Office PowerPoint</Application>
  <PresentationFormat>Předvádění na obrazovce (4:3)</PresentationFormat>
  <Paragraphs>120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Slunovrat</vt:lpstr>
      <vt:lpstr>Prezentace aplikace PowerPoint</vt:lpstr>
      <vt:lpstr>Gotický sloh</vt:lpstr>
      <vt:lpstr>Prezentace aplikace PowerPoint</vt:lpstr>
      <vt:lpstr>Architektura</vt:lpstr>
      <vt:lpstr>Prezentace aplikace PowerPoint</vt:lpstr>
      <vt:lpstr>    </vt:lpstr>
      <vt:lpstr>Prezentace aplikace PowerPoint</vt:lpstr>
      <vt:lpstr>Příklady gotických staveb</vt:lpstr>
      <vt:lpstr>Katedrála sv. Víta a její opěrný systém</vt:lpstr>
      <vt:lpstr>Hrad Bezděz</vt:lpstr>
      <vt:lpstr>Sochařství</vt:lpstr>
      <vt:lpstr>Gotické malířství </vt:lpstr>
      <vt:lpstr>Otázky k opakování:</vt:lpstr>
      <vt:lpstr>Otázky k opakování:</vt:lpstr>
      <vt:lpstr>Prezentace aplikace PowerPoint</vt:lpstr>
    </vt:vector>
  </TitlesOfParts>
  <Company>lumik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Románský sloh</dc:title>
  <dc:creator>Arbalest</dc:creator>
  <cp:lastModifiedBy>bendji</cp:lastModifiedBy>
  <cp:revision>71</cp:revision>
  <dcterms:created xsi:type="dcterms:W3CDTF">2013-02-22T10:20:41Z</dcterms:created>
  <dcterms:modified xsi:type="dcterms:W3CDTF">2013-04-08T10:22:29Z</dcterms:modified>
</cp:coreProperties>
</file>