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2" r:id="rId1"/>
    <p:sldMasterId id="2147483944" r:id="rId2"/>
  </p:sldMasterIdLst>
  <p:notesMasterIdLst>
    <p:notesMasterId r:id="rId17"/>
  </p:notesMasterIdLst>
  <p:sldIdLst>
    <p:sldId id="320" r:id="rId3"/>
    <p:sldId id="304" r:id="rId4"/>
    <p:sldId id="305" r:id="rId5"/>
    <p:sldId id="307" r:id="rId6"/>
    <p:sldId id="308" r:id="rId7"/>
    <p:sldId id="310" r:id="rId8"/>
    <p:sldId id="309" r:id="rId9"/>
    <p:sldId id="316" r:id="rId10"/>
    <p:sldId id="317" r:id="rId11"/>
    <p:sldId id="315" r:id="rId12"/>
    <p:sldId id="311" r:id="rId13"/>
    <p:sldId id="312" r:id="rId14"/>
    <p:sldId id="314" r:id="rId15"/>
    <p:sldId id="321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01EFABBD-BFB3-4C68-A893-98F67DFBFEAD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9215689B-DDAC-4A8A-8BB5-7F22045F71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70863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6" name="Obdélník 5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7" name="Obdélník 6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4" name="Obdélník 13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2FA5DD9-6191-4BC2-88D7-A7C25DC1CE53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E671595-1C84-4003-BD6D-61AB49C7F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6692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66EA6E8-5B92-442D-AD70-9852D77D9831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460FEDB-7A56-46BC-B23A-0914FECECE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876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17"/>
          <p:cNvSpPr>
            <a:spLocks/>
          </p:cNvSpPr>
          <p:nvPr/>
        </p:nvSpPr>
        <p:spPr bwMode="auto">
          <a:xfrm>
            <a:off x="4829175" y="1073150"/>
            <a:ext cx="4321175" cy="5791200"/>
          </a:xfrm>
          <a:custGeom>
            <a:avLst/>
            <a:gdLst>
              <a:gd name="T0" fmla="*/ 0 w 2736"/>
              <a:gd name="T1" fmla="*/ 2147483647 h 3648"/>
              <a:gd name="T2" fmla="*/ 2147483647 w 2736"/>
              <a:gd name="T3" fmla="*/ 2147483647 h 3648"/>
              <a:gd name="T4" fmla="*/ 2147483647 w 2736"/>
              <a:gd name="T5" fmla="*/ 0 h 3648"/>
              <a:gd name="T6" fmla="*/ 2147483647 w 2736"/>
              <a:gd name="T7" fmla="*/ 2147483647 h 3648"/>
              <a:gd name="T8" fmla="*/ 2147483647 w 2736"/>
              <a:gd name="T9" fmla="*/ 2147483647 h 3648"/>
              <a:gd name="T10" fmla="*/ 2147483647 w 2736"/>
              <a:gd name="T11" fmla="*/ 2147483647 h 3648"/>
              <a:gd name="T12" fmla="*/ 0 w 2736"/>
              <a:gd name="T13" fmla="*/ 2147483647 h 364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2736"/>
              <a:gd name="T22" fmla="*/ 0 h 3648"/>
              <a:gd name="T23" fmla="*/ 2736 w 2736"/>
              <a:gd name="T24" fmla="*/ 3648 h 3648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0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2940"/>
              </a:schemeClr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" name="Volný tvar 18"/>
          <p:cNvSpPr>
            <a:spLocks/>
          </p:cNvSpPr>
          <p:nvPr/>
        </p:nvSpPr>
        <p:spPr bwMode="auto">
          <a:xfrm>
            <a:off x="374650" y="0"/>
            <a:ext cx="5513388" cy="6615113"/>
          </a:xfrm>
          <a:custGeom>
            <a:avLst/>
            <a:gdLst>
              <a:gd name="T0" fmla="*/ 0 w 3504"/>
              <a:gd name="T1" fmla="*/ 2147483647 h 4128"/>
              <a:gd name="T2" fmla="*/ 0 w 3504"/>
              <a:gd name="T3" fmla="*/ 2147483647 h 4128"/>
              <a:gd name="T4" fmla="*/ 2147483647 w 3504"/>
              <a:gd name="T5" fmla="*/ 2147483647 h 4128"/>
              <a:gd name="T6" fmla="*/ 2147483647 w 3504"/>
              <a:gd name="T7" fmla="*/ 0 h 4128"/>
              <a:gd name="T8" fmla="*/ 2147483647 w 3504"/>
              <a:gd name="T9" fmla="*/ 0 h 4128"/>
              <a:gd name="T10" fmla="*/ 2147483647 w 3504"/>
              <a:gd name="T11" fmla="*/ 2147483647 h 4128"/>
              <a:gd name="T12" fmla="*/ 0 w 3504"/>
              <a:gd name="T13" fmla="*/ 2147483647 h 412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3504"/>
              <a:gd name="T22" fmla="*/ 0 h 4128"/>
              <a:gd name="T23" fmla="*/ 3504 w 3504"/>
              <a:gd name="T24" fmla="*/ 4128 h 4128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2940"/>
              </a:schemeClr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" name="Volný tvar 5"/>
          <p:cNvSpPr>
            <a:spLocks/>
          </p:cNvSpPr>
          <p:nvPr/>
        </p:nvSpPr>
        <p:spPr bwMode="auto">
          <a:xfrm rot="5236414">
            <a:off x="4461669" y="1483519"/>
            <a:ext cx="4114800" cy="1189038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4" name="Volný tvar 13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366713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366713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9" name="Obdélník 18"/>
          <p:cNvSpPr/>
          <p:nvPr/>
        </p:nvSpPr>
        <p:spPr>
          <a:xfrm>
            <a:off x="363538" y="401638"/>
            <a:ext cx="8504237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0" name="Obdélník 19"/>
          <p:cNvSpPr/>
          <p:nvPr/>
        </p:nvSpPr>
        <p:spPr>
          <a:xfrm flipH="1">
            <a:off x="371475" y="681038"/>
            <a:ext cx="2698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411163" y="681038"/>
            <a:ext cx="2698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447675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3" name="Obdélník 22"/>
          <p:cNvSpPr/>
          <p:nvPr/>
        </p:nvSpPr>
        <p:spPr>
          <a:xfrm flipH="1">
            <a:off x="476250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4" name="Obdélník 23"/>
          <p:cNvSpPr/>
          <p:nvPr/>
        </p:nvSpPr>
        <p:spPr>
          <a:xfrm>
            <a:off x="500063" y="681038"/>
            <a:ext cx="36512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bIns="0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54D3904-73BA-45CA-BBB6-98D8A2280337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2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0C5140A-1025-4C62-8000-2D6F4892E0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212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E6B76F7-32AB-4E50-8C80-B650EC62DF9C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C40277B-448C-4850-AD5F-4F2E1DF9E5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353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401638"/>
            <a:ext cx="8867775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87313" y="681038"/>
            <a:ext cx="460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9" name="Obdélník 8"/>
          <p:cNvSpPr/>
          <p:nvPr/>
        </p:nvSpPr>
        <p:spPr>
          <a:xfrm>
            <a:off x="47625" y="681038"/>
            <a:ext cx="26988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0" name="Obdélník 9"/>
          <p:cNvSpPr/>
          <p:nvPr/>
        </p:nvSpPr>
        <p:spPr>
          <a:xfrm>
            <a:off x="28575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0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 flipH="1">
            <a:off x="149225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3" name="Obdélník 12"/>
          <p:cNvSpPr/>
          <p:nvPr/>
        </p:nvSpPr>
        <p:spPr>
          <a:xfrm flipH="1">
            <a:off x="188913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4" name="Obdélník 13"/>
          <p:cNvSpPr/>
          <p:nvPr/>
        </p:nvSpPr>
        <p:spPr>
          <a:xfrm flipH="1">
            <a:off x="227013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/>
          <p:nvPr/>
        </p:nvSpPr>
        <p:spPr>
          <a:xfrm flipH="1">
            <a:off x="255588" y="681038"/>
            <a:ext cx="79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79400" y="681038"/>
            <a:ext cx="36513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/>
          <a:lstStyle>
            <a:lvl1pPr>
              <a:defRPr sz="400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6DEFD57-CF39-49D9-8A41-3D65B8EA1F54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1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5F2E12F-CC0D-4B85-BA3A-FF8312E5CC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094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882FBCE-2DF0-401C-BAC8-9A105CE3E218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7C444B6-CA1E-402C-B75E-0DB65B54F2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137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FDDE217-4169-4B02-88B3-A0604FA28116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CE72ED9-2734-4582-A00F-FE06287529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909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C51962A-F5D4-4E83-8060-7E5E97BC36C2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DC15538-C785-41F0-B12E-A8DB6EB7E3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693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68300" y="0"/>
            <a:ext cx="8777288" cy="1878013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cxnSp>
        <p:nvCxnSpPr>
          <p:cNvPr id="6" name="Přímá spojovací čára 18"/>
          <p:cNvCxnSpPr/>
          <p:nvPr/>
        </p:nvCxnSpPr>
        <p:spPr>
          <a:xfrm flipV="1">
            <a:off x="363538" y="1884363"/>
            <a:ext cx="8782050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" name="Skupina 19"/>
          <p:cNvGrpSpPr>
            <a:grpSpLocks/>
          </p:cNvGrpSpPr>
          <p:nvPr/>
        </p:nvGrpSpPr>
        <p:grpSpPr bwMode="auto">
          <a:xfrm rot="5400000">
            <a:off x="8515351" y="1219200"/>
            <a:ext cx="131762" cy="128587"/>
            <a:chOff x="6668087" y="1297746"/>
            <a:chExt cx="161840" cy="156602"/>
          </a:xfrm>
        </p:grpSpPr>
        <p:cxnSp>
          <p:nvCxnSpPr>
            <p:cNvPr id="8" name="Přímá spojovací čára 20"/>
            <p:cNvCxnSpPr/>
            <p:nvPr/>
          </p:nvCxnSpPr>
          <p:spPr>
            <a:xfrm rot="16200000">
              <a:off x="6663593" y="1190106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23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24"/>
            <p:cNvCxnSpPr/>
            <p:nvPr/>
          </p:nvCxnSpPr>
          <p:spPr>
            <a:xfrm rot="5400000" flipH="1">
              <a:off x="6744513" y="1189131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25"/>
          <p:cNvGrpSpPr>
            <a:grpSpLocks/>
          </p:cNvGrpSpPr>
          <p:nvPr/>
        </p:nvGrpSpPr>
        <p:grpSpPr bwMode="auto">
          <a:xfrm rot="5400000">
            <a:off x="8667751" y="1371600"/>
            <a:ext cx="131762" cy="128587"/>
            <a:chOff x="6668087" y="1297746"/>
            <a:chExt cx="161840" cy="156602"/>
          </a:xfrm>
        </p:grpSpPr>
        <p:cxnSp>
          <p:nvCxnSpPr>
            <p:cNvPr id="12" name="Přímá spojovací čára 26"/>
            <p:cNvCxnSpPr/>
            <p:nvPr/>
          </p:nvCxnSpPr>
          <p:spPr>
            <a:xfrm rot="16200000">
              <a:off x="6663593" y="1190106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27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28"/>
            <p:cNvCxnSpPr/>
            <p:nvPr/>
          </p:nvCxnSpPr>
          <p:spPr>
            <a:xfrm rot="5400000" flipH="1">
              <a:off x="6744513" y="1189131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29"/>
          <p:cNvGrpSpPr>
            <a:grpSpLocks/>
          </p:cNvGrpSpPr>
          <p:nvPr/>
        </p:nvGrpSpPr>
        <p:grpSpPr bwMode="auto">
          <a:xfrm rot="5400000">
            <a:off x="8320087" y="1474788"/>
            <a:ext cx="131763" cy="128588"/>
            <a:chOff x="6668087" y="1297746"/>
            <a:chExt cx="161840" cy="156602"/>
          </a:xfrm>
        </p:grpSpPr>
        <p:cxnSp>
          <p:nvCxnSpPr>
            <p:cNvPr id="16" name="Přímá spojovací čára 30"/>
            <p:cNvCxnSpPr/>
            <p:nvPr/>
          </p:nvCxnSpPr>
          <p:spPr>
            <a:xfrm rot="16200000">
              <a:off x="6663592" y="1190105"/>
              <a:ext cx="88934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31"/>
            <p:cNvCxnSpPr/>
            <p:nvPr/>
          </p:nvCxnSpPr>
          <p:spPr>
            <a:xfrm rot="16200000" flipV="1">
              <a:off x="6685198" y="1391513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32"/>
            <p:cNvCxnSpPr/>
            <p:nvPr/>
          </p:nvCxnSpPr>
          <p:spPr>
            <a:xfrm rot="5400000" flipH="1">
              <a:off x="6744512" y="1189131"/>
              <a:ext cx="88934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563"/>
            <a:ext cx="2133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9FC8A45-11B4-487E-9957-8F1FD31F8196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20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563"/>
            <a:ext cx="5562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563"/>
            <a:ext cx="4572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F971DE5-D0EC-4209-844A-84F1329B03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59158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34493AB-35F5-41A3-8461-22D17149C260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C43E80A-401C-4657-A149-F087052133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7778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5F89A8C-389F-4C07-BB3A-84E8182912F4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6E46DB1-904C-4310-82EE-90A9C3D9FB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5977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020809ED-90F5-444D-9A9D-1BA037196CD2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1518173-0181-46A1-A41E-0222891E9C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2512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A605EB2-5B80-47AD-B095-AD622B87D959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24F88D2-373F-40C9-A1E9-5D9FE8974A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86393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D0616424-E858-44D5-8B6E-313D48C17897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C2E1ED5B-5434-443E-97F6-65A681FE73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98308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FBB9909A-E2A9-4A0B-A760-6AE07ABA8235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9405A566-68B3-430E-AD27-E05E688BE2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54375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49D82F50-16F7-4874-B9E4-867B3AF2187A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C779D229-B6EE-41B5-867B-7EB2B1CCDF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3205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E66D86A8-EFE0-4C50-9572-C45F757A8165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FDC97C7B-35D3-4D2A-9446-F27D3808EA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8287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4C6621AB-F481-4B1D-84A5-B9C10DA839ED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36B3785E-D495-4227-B589-D60E2DBCBD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7488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E359CB87-75F9-4719-9005-771242A3D6FA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5D035DC7-4B1E-44C6-96FD-DC9A4E62FB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7935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FCD959DE-A6C4-4823-B67D-BCEE7FC9FF2A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5FA9CD72-399D-450F-BFD6-166425B545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9147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24162229-DF2C-472D-92BE-542FFF31A12D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BC7F210-7088-48B2-A7C8-E723094A82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91911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30D79458-1C03-4A98-9603-18FE36F4FF02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F4ADA0D-2C7A-4ECE-A0E6-6FE3A0B161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543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7" name="Obdélník 16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763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6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784350"/>
            <a:ext cx="77724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5CA28A40-54EB-4186-B292-D4D475774970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9F06D286-BCFD-40BA-9EF2-F26FF1A5CC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6266" r:id="rId1"/>
    <p:sldLayoutId id="2147486267" r:id="rId2"/>
    <p:sldLayoutId id="2147486268" r:id="rId3"/>
    <p:sldLayoutId id="2147486269" r:id="rId4"/>
    <p:sldLayoutId id="2147486270" r:id="rId5"/>
    <p:sldLayoutId id="2147486271" r:id="rId6"/>
    <p:sldLayoutId id="2147486272" r:id="rId7"/>
    <p:sldLayoutId id="2147486273" r:id="rId8"/>
    <p:sldLayoutId id="2147486274" r:id="rId9"/>
    <p:sldLayoutId id="2147486275" r:id="rId10"/>
    <p:sldLayoutId id="214748627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 spc="-100">
          <a:solidFill>
            <a:srgbClr val="C1EEFF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9pPr>
      <a:extLst/>
    </p:titleStyle>
    <p:bodyStyle>
      <a:lvl1pPr marL="411163" indent="-342900" algn="l" rtl="0" eaLnBrk="0" fontAlgn="base" hangingPunct="0">
        <a:spcBef>
          <a:spcPts val="700"/>
        </a:spcBef>
        <a:spcAft>
          <a:spcPct val="0"/>
        </a:spcAft>
        <a:buClr>
          <a:schemeClr val="tx2"/>
        </a:buClr>
        <a:buSzPct val="95000"/>
        <a:buFont typeface="Wingdings" pitchFamily="2" charset="2"/>
        <a:buChar char="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39775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0475" indent="-228600" algn="l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Font typeface="Wingdings 3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138" indent="-209550" algn="l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8439D28-766E-4EC7-A5F9-CBD960DB02A6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097FEF0-AD07-463D-8FEB-B6605DF949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6277" r:id="rId1"/>
    <p:sldLayoutId id="2147486278" r:id="rId2"/>
    <p:sldLayoutId id="2147486279" r:id="rId3"/>
    <p:sldLayoutId id="2147486280" r:id="rId4"/>
    <p:sldLayoutId id="2147486281" r:id="rId5"/>
    <p:sldLayoutId id="2147486282" r:id="rId6"/>
    <p:sldLayoutId id="2147486283" r:id="rId7"/>
    <p:sldLayoutId id="2147486284" r:id="rId8"/>
    <p:sldLayoutId id="2147486285" r:id="rId9"/>
    <p:sldLayoutId id="2147486286" r:id="rId10"/>
    <p:sldLayoutId id="214748628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10.gi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cap="none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</a:rPr>
              <a:t>Karel Čapek – 2. část</a:t>
            </a:r>
            <a:endParaRPr lang="cs-CZ" sz="4800" b="1" cap="none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  <a:latin typeface="Calibri" pitchFamily="34" charset="0"/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Základní škola a Mateřská škola, Liberec, Barvířská 38/6, příspěvková organizace</a:t>
            </a:r>
            <a:endParaRPr lang="cs-CZ" sz="1600" dirty="0">
              <a:solidFill>
                <a:srgbClr val="FFC000"/>
              </a:solidFill>
              <a:latin typeface="Calibri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Název :      </a:t>
            </a:r>
            <a:r>
              <a:rPr lang="cs-CZ" sz="1600" b="1" dirty="0" smtClean="0">
                <a:solidFill>
                  <a:srgbClr val="FFC000"/>
                </a:solidFill>
                <a:latin typeface="Calibri"/>
              </a:rPr>
              <a:t>VY_32_inovace_11 Český jazyk a literatura – Příběh, který nikdy neskončí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Autor:        Iveta </a:t>
            </a:r>
            <a:r>
              <a:rPr lang="cs-CZ" sz="1600" dirty="0" err="1" smtClean="0">
                <a:solidFill>
                  <a:srgbClr val="FFC000"/>
                </a:solidFill>
                <a:latin typeface="Calibri"/>
              </a:rPr>
              <a:t>Loumová</a:t>
            </a:r>
            <a:endParaRPr lang="cs-CZ" sz="1600" dirty="0" smtClean="0">
              <a:solidFill>
                <a:srgbClr val="FFC000"/>
              </a:solidFill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Období:     Leden  2012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Věková skupina:      9. ročník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Tematická oblast:    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Č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eský jazyk a literatura –  česká literatura 1. poloviny 20. století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Anotace:    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Představení  problematiky  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díla  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K. Čapka, vysvětlení pojmu 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pragmatismus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10636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1427163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Karel Čapek</a:t>
            </a:r>
            <a:br>
              <a:rPr lang="cs-CZ" b="1" dirty="0" smtClean="0">
                <a:solidFill>
                  <a:srgbClr val="92D050"/>
                </a:solidFill>
              </a:rPr>
            </a:br>
            <a:endParaRPr lang="cs-CZ" dirty="0"/>
          </a:p>
        </p:txBody>
      </p:sp>
      <p:sp>
        <p:nvSpPr>
          <p:cNvPr id="26627" name="Zástupný symbol pro obsah 2"/>
          <p:cNvSpPr>
            <a:spLocks noGrp="1"/>
          </p:cNvSpPr>
          <p:nvPr>
            <p:ph idx="1"/>
          </p:nvPr>
        </p:nvSpPr>
        <p:spPr>
          <a:xfrm>
            <a:off x="319088" y="836613"/>
            <a:ext cx="8505825" cy="4321175"/>
          </a:xfrm>
        </p:spPr>
        <p:txBody>
          <a:bodyPr/>
          <a:lstStyle/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endParaRPr lang="cs-CZ" b="1" smtClean="0"/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endParaRPr lang="cs-CZ" b="1" smtClean="0"/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r>
              <a:rPr lang="cs-CZ" b="1" u="sng" smtClean="0">
                <a:solidFill>
                  <a:srgbClr val="FF0000"/>
                </a:solidFill>
              </a:rPr>
              <a:t>Tvorba  </a:t>
            </a:r>
            <a:r>
              <a:rPr lang="cs-CZ" b="1" smtClean="0"/>
              <a:t>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r>
              <a:rPr lang="cs-CZ" b="1" smtClean="0"/>
              <a:t> Karel Čapek byl žurnalistou,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r>
              <a:rPr lang="cs-CZ" b="1" smtClean="0"/>
              <a:t> prozaikem, dramatikem, překladatelem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r>
              <a:rPr lang="cs-CZ" b="1" smtClean="0"/>
              <a:t> a kritikem, autorem knih pro děti. 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r>
              <a:rPr lang="cs-CZ" b="1" smtClean="0"/>
              <a:t>Jeho dílo ovlivnil pragmatismus, expresionismus, vědeckotechnická revoluce, 1. a 2. světová válka.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endParaRPr lang="cs-CZ" sz="3200" b="1" smtClean="0">
              <a:latin typeface="Calibri" pitchFamily="34" charset="0"/>
              <a:cs typeface="Calibri" pitchFamily="34" charset="0"/>
            </a:endParaRP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r>
              <a:rPr lang="cs-CZ" sz="3200" b="1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EXPRESIONISMUS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r>
              <a:rPr lang="cs-CZ" b="1" smtClean="0"/>
              <a:t> </a:t>
            </a:r>
            <a:endParaRPr lang="cs-CZ" smtClean="0"/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95288" y="5589588"/>
            <a:ext cx="3313112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b="1">
                <a:solidFill>
                  <a:srgbClr val="FFFF00"/>
                </a:solidFill>
              </a:rPr>
              <a:t>PRAGMATISMUS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708400" y="5373216"/>
            <a:ext cx="5040064" cy="95410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800" b="1" u="sng" dirty="0">
                <a:solidFill>
                  <a:schemeClr val="bg1"/>
                </a:solidFill>
              </a:rPr>
              <a:t>Filozofický směr, který staví do popředí lidské jednání, praxi.</a:t>
            </a:r>
          </a:p>
        </p:txBody>
      </p:sp>
      <p:sp>
        <p:nvSpPr>
          <p:cNvPr id="9" name="TextovéPole 8"/>
          <p:cNvSpPr txBox="1"/>
          <p:nvPr/>
        </p:nvSpPr>
        <p:spPr>
          <a:xfrm rot="10800000" flipV="1">
            <a:off x="3708399" y="5373215"/>
            <a:ext cx="4824039" cy="95410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800" b="1" u="sng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Umělecký směr, jehož cílem je vyjádřit vlastní prožitky.</a:t>
            </a:r>
          </a:p>
        </p:txBody>
      </p:sp>
      <p:pic>
        <p:nvPicPr>
          <p:cNvPr id="1029" name="Picture 5" descr="C:\Users\Uživatel\AppData\Local\Microsoft\Windows\Temporary Internet Files\Content.IE5\99S023JD\MC9002158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32656"/>
            <a:ext cx="2767343" cy="2477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1427163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</a:t>
            </a:r>
            <a: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Karel Čapek</a:t>
            </a:r>
            <a:b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</a:br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1747" name="Zástupný symbol pro obsah 2"/>
          <p:cNvSpPr>
            <a:spLocks noGrp="1"/>
          </p:cNvSpPr>
          <p:nvPr>
            <p:ph idx="1"/>
          </p:nvPr>
        </p:nvSpPr>
        <p:spPr>
          <a:xfrm>
            <a:off x="261938" y="1268413"/>
            <a:ext cx="8507412" cy="5060950"/>
          </a:xfrm>
        </p:spPr>
        <p:txBody>
          <a:bodyPr/>
          <a:lstStyle/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endParaRPr lang="cs-CZ" b="1" dirty="0" smtClean="0"/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endParaRPr lang="cs-CZ" b="1" dirty="0"/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Tvorba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Čapkovu uměleckou osobnost formovalo jeho filozofické a estetické vzdělání a dlouholetá činnost novinářská. Hlásil se k mladé generaci a k jejím snahám o moderní umění. Své první prozaické práce psal společně s bratrem Josefem: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Zářivé hlubiny a jiné prózy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Krakonošova zahrada</a:t>
            </a:r>
            <a:endParaRPr lang="cs-CZ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0" name="Picture 2" descr="C:\Users\Uživatel\AppData\Local\Microsoft\Windows\Temporary Internet Files\Content.IE5\99S023JD\MC9002158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8667" y="183165"/>
            <a:ext cx="2767013" cy="2478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1427163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Karel Čapek</a:t>
            </a:r>
            <a:br>
              <a:rPr lang="cs-CZ" b="1" dirty="0" smtClean="0">
                <a:solidFill>
                  <a:srgbClr val="92D050"/>
                </a:solidFill>
              </a:rPr>
            </a:br>
            <a:endParaRPr lang="cs-CZ" dirty="0"/>
          </a:p>
        </p:txBody>
      </p:sp>
      <p:sp>
        <p:nvSpPr>
          <p:cNvPr id="29699" name="Zástupný symbol pro obsah 2"/>
          <p:cNvSpPr>
            <a:spLocks noGrp="1"/>
          </p:cNvSpPr>
          <p:nvPr>
            <p:ph idx="1"/>
          </p:nvPr>
        </p:nvSpPr>
        <p:spPr>
          <a:xfrm>
            <a:off x="261938" y="1268413"/>
            <a:ext cx="8507412" cy="4752975"/>
          </a:xfrm>
        </p:spPr>
        <p:txBody>
          <a:bodyPr/>
          <a:lstStyle/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endParaRPr lang="cs-CZ" b="1" dirty="0" smtClean="0"/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endParaRPr lang="cs-CZ" b="1" dirty="0" smtClean="0"/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endParaRPr lang="cs-CZ" b="1" u="sng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Tvorba – velmi obsáhlá, dělena na 2. části:  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q"/>
              <a:defRPr/>
            </a:pPr>
            <a:r>
              <a:rPr lang="cs-CZ" b="1" dirty="0">
                <a:latin typeface="Calibri" pitchFamily="34" charset="0"/>
                <a:cs typeface="Calibri" pitchFamily="34" charset="0"/>
              </a:rPr>
              <a:t>č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ást zabývající se vnitřním životem člověka jako jedince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q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utopická část – sem řadíme jeho utopické romány a dramata</a:t>
            </a:r>
          </a:p>
          <a:p>
            <a:pPr marL="68263" indent="0" algn="just">
              <a:buClr>
                <a:srgbClr val="FF0000"/>
              </a:buClr>
              <a:buFont typeface="Wingdings" pitchFamily="2" charset="2"/>
              <a:buNone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           </a:t>
            </a:r>
            <a:r>
              <a:rPr lang="cs-CZ" sz="40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UTOPIE? </a:t>
            </a:r>
            <a:endParaRPr lang="cs-CZ" sz="4000" dirty="0" smtClean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 </a:t>
            </a:r>
            <a:endParaRPr lang="cs-CZ" sz="2800" dirty="0" smtClean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8678" name="TextovéPole 2"/>
          <p:cNvSpPr txBox="1">
            <a:spLocks noChangeArrowheads="1"/>
          </p:cNvSpPr>
          <p:nvPr/>
        </p:nvSpPr>
        <p:spPr bwMode="auto">
          <a:xfrm>
            <a:off x="2484438" y="5805488"/>
            <a:ext cx="64801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b="1">
                <a:solidFill>
                  <a:srgbClr val="FFFF00"/>
                </a:solidFill>
              </a:rPr>
              <a:t>                          NEREÁLNÁ PŘEDSTAVA</a:t>
            </a:r>
          </a:p>
        </p:txBody>
      </p:sp>
      <p:sp>
        <p:nvSpPr>
          <p:cNvPr id="28679" name="TextovéPole 7"/>
          <p:cNvSpPr txBox="1">
            <a:spLocks noChangeArrowheads="1"/>
          </p:cNvSpPr>
          <p:nvPr/>
        </p:nvSpPr>
        <p:spPr bwMode="auto">
          <a:xfrm>
            <a:off x="4716463" y="5157788"/>
            <a:ext cx="4535487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b="1">
                <a:solidFill>
                  <a:srgbClr val="FFFF00"/>
                </a:solidFill>
              </a:rPr>
              <a:t>  REÁLNÁ PŘEDSTAVA</a:t>
            </a:r>
          </a:p>
        </p:txBody>
      </p:sp>
      <p:pic>
        <p:nvPicPr>
          <p:cNvPr id="2868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5083175"/>
            <a:ext cx="2520950" cy="2119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prava 2"/>
          <p:cNvSpPr/>
          <p:nvPr/>
        </p:nvSpPr>
        <p:spPr>
          <a:xfrm rot="582241">
            <a:off x="3487418" y="5819362"/>
            <a:ext cx="1203390" cy="35560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3074" name="Picture 2" descr="C:\Users\Uživatel\AppData\Local\Microsoft\Windows\Temporary Internet Files\Content.IE5\99S023JD\MC9002158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7600" y="549275"/>
            <a:ext cx="2767013" cy="2478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86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86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1427163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Karel Čapek</a:t>
            </a:r>
            <a:br>
              <a:rPr lang="cs-CZ" b="1" dirty="0" smtClean="0">
                <a:solidFill>
                  <a:srgbClr val="92D050"/>
                </a:solidFill>
              </a:rPr>
            </a:br>
            <a:endParaRPr lang="cs-CZ" dirty="0"/>
          </a:p>
        </p:txBody>
      </p:sp>
      <p:sp>
        <p:nvSpPr>
          <p:cNvPr id="29699" name="Zástupný symbol pro obsah 2"/>
          <p:cNvSpPr>
            <a:spLocks noGrp="1"/>
          </p:cNvSpPr>
          <p:nvPr>
            <p:ph idx="1"/>
          </p:nvPr>
        </p:nvSpPr>
        <p:spPr>
          <a:xfrm>
            <a:off x="261938" y="1268413"/>
            <a:ext cx="8507412" cy="5589587"/>
          </a:xfrm>
        </p:spPr>
        <p:txBody>
          <a:bodyPr/>
          <a:lstStyle/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endParaRPr lang="cs-CZ" b="1" dirty="0" smtClean="0"/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Tvorba   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q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Díla zabývající se vnitřním životem člověka jako  </a:t>
            </a:r>
          </a:p>
          <a:p>
            <a:pPr marL="68263" indent="0" algn="just">
              <a:buClr>
                <a:srgbClr val="FF0000"/>
              </a:buClr>
              <a:buFont typeface="Wingdings" pitchFamily="2" charset="2"/>
              <a:buNone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    </a:t>
            </a: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jedince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Boží muka – filozofické povídky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Trapné povídky – soubor povídek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Povídky z jedné a druhé kapsy </a:t>
            </a:r>
          </a:p>
          <a:p>
            <a:pPr marL="68263" indent="0" algn="just">
              <a:buClr>
                <a:srgbClr val="FF0000"/>
              </a:buClr>
              <a:buFont typeface="Wingdings" pitchFamily="2" charset="2"/>
              <a:buNone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    – povídky s detektivní tematikou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Hordubal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- novela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Povětroň – novela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endParaRPr lang="cs-CZ" sz="2800" b="1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098" name="Picture 2" descr="C:\Users\Uživatel\AppData\Local\Microsoft\Windows\Temporary Internet Files\Content.IE5\99S023JD\MC9002158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0"/>
            <a:ext cx="2767012" cy="2478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96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96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96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96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96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96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1427163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Karel Čapek</a:t>
            </a:r>
            <a:br>
              <a:rPr lang="cs-CZ" b="1" dirty="0" smtClean="0">
                <a:solidFill>
                  <a:srgbClr val="92D050"/>
                </a:solidFill>
              </a:rPr>
            </a:br>
            <a:endParaRPr lang="cs-CZ" dirty="0"/>
          </a:p>
        </p:txBody>
      </p:sp>
      <p:sp>
        <p:nvSpPr>
          <p:cNvPr id="29699" name="Zástupný symbol pro obsah 2"/>
          <p:cNvSpPr>
            <a:spLocks noGrp="1"/>
          </p:cNvSpPr>
          <p:nvPr>
            <p:ph idx="1"/>
          </p:nvPr>
        </p:nvSpPr>
        <p:spPr>
          <a:xfrm>
            <a:off x="261938" y="1268413"/>
            <a:ext cx="8507412" cy="5589587"/>
          </a:xfrm>
        </p:spPr>
        <p:txBody>
          <a:bodyPr/>
          <a:lstStyle/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endParaRPr lang="cs-CZ" b="1" dirty="0" smtClean="0"/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Tvorba   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q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Díla utopická</a:t>
            </a:r>
            <a:r>
              <a:rPr lang="cs-CZ" sz="28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– pro tato díla je považován za předchůdce sci-fi literatury, objevuje se v nich obava z nastupujícího fašismu a zneužití techniky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R.U.R. (</a:t>
            </a:r>
            <a:r>
              <a:rPr lang="cs-CZ" sz="2800" b="1" dirty="0" err="1" smtClean="0">
                <a:latin typeface="Calibri" pitchFamily="34" charset="0"/>
                <a:cs typeface="Calibri" pitchFamily="34" charset="0"/>
              </a:rPr>
              <a:t>Rossumovi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 Univerzální Roboti) -drama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Továrna na absolutno</a:t>
            </a:r>
            <a:r>
              <a:rPr lang="cs-CZ" sz="2800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– román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Krakatit – román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Válka s mloky – román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Bílá nemoc - drama</a:t>
            </a:r>
          </a:p>
          <a:p>
            <a:pPr marL="68263" indent="0" algn="just">
              <a:buClr>
                <a:srgbClr val="FF0000"/>
              </a:buClr>
              <a:buFont typeface="Wingdings" pitchFamily="2" charset="2"/>
              <a:buNone/>
              <a:defRPr/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122" name="Picture 2" descr="C:\Users\Uživatel\AppData\Local\Microsoft\Windows\Temporary Internet Files\Content.IE5\99S023JD\MC9002158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0"/>
            <a:ext cx="2767343" cy="2477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živatel\AppData\Local\Microsoft\Windows\Temporary Internet Files\Content.IE5\99S023JD\MC9002327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293096"/>
            <a:ext cx="1748238" cy="2341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1427163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Karel Čapek</a:t>
            </a:r>
            <a:br>
              <a:rPr lang="cs-CZ" b="1" dirty="0" smtClean="0">
                <a:solidFill>
                  <a:srgbClr val="92D050"/>
                </a:solidFill>
              </a:rPr>
            </a:br>
            <a:endParaRPr lang="cs-CZ" dirty="0"/>
          </a:p>
        </p:txBody>
      </p:sp>
      <p:sp>
        <p:nvSpPr>
          <p:cNvPr id="29699" name="Zástupný symbol pro obsah 2"/>
          <p:cNvSpPr>
            <a:spLocks noGrp="1"/>
          </p:cNvSpPr>
          <p:nvPr>
            <p:ph idx="1"/>
          </p:nvPr>
        </p:nvSpPr>
        <p:spPr>
          <a:xfrm>
            <a:off x="175419" y="871135"/>
            <a:ext cx="8507412" cy="5589587"/>
          </a:xfrm>
        </p:spPr>
        <p:txBody>
          <a:bodyPr/>
          <a:lstStyle/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endParaRPr lang="cs-CZ" b="1" dirty="0" smtClean="0"/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Tvorba - cestopisy  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q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zachycení zvláštností, zvyků a životního stylu navštívených států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q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patří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k nejznámějším cestopisným fejetonům Karla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Čapka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q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původně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vycházely v Lidových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novinách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Italské listy                         Obrázky z Holandska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Výlet do Španěl                Cesta na sever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Anglické listy</a:t>
            </a:r>
          </a:p>
        </p:txBody>
      </p:sp>
      <p:pic>
        <p:nvPicPr>
          <p:cNvPr id="3175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39315"/>
            <a:ext cx="9189508" cy="2881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07950" y="4149725"/>
            <a:ext cx="8642350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>
                <a:solidFill>
                  <a:srgbClr val="FF0000"/>
                </a:solidFill>
              </a:rPr>
              <a:t>Holandsko - Leiden     Anglii – Londýn      Itálii - Benátky </a:t>
            </a:r>
          </a:p>
        </p:txBody>
      </p:sp>
      <p:pic>
        <p:nvPicPr>
          <p:cNvPr id="7170" name="Picture 2" descr="C:\Users\Uživatel\AppData\Local\Microsoft\Windows\Temporary Internet Files\Content.IE5\99S023JD\MP9004490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5006" y="4981416"/>
            <a:ext cx="2021626" cy="1848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Uživatel\AppData\Local\Microsoft\Windows\Temporary Internet Files\Content.IE5\99S023JD\MM90028286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29" y="4778889"/>
            <a:ext cx="2350531" cy="2054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778889"/>
            <a:ext cx="3043484" cy="2061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 descr="C:\Users\Uživatel\AppData\Local\Microsoft\Windows\Temporary Internet Files\Content.IE5\UMSQV6I2\MP90040348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5244" y="4778889"/>
            <a:ext cx="1629762" cy="2051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xit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3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6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1427163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Karel Čapek</a:t>
            </a:r>
            <a:br>
              <a:rPr lang="cs-CZ" b="1" dirty="0" smtClean="0">
                <a:solidFill>
                  <a:srgbClr val="92D050"/>
                </a:solidFill>
              </a:rPr>
            </a:br>
            <a:endParaRPr lang="cs-CZ" dirty="0"/>
          </a:p>
        </p:txBody>
      </p:sp>
      <p:sp>
        <p:nvSpPr>
          <p:cNvPr id="32771" name="Zástupný symbol pro obsah 2"/>
          <p:cNvSpPr>
            <a:spLocks noGrp="1"/>
          </p:cNvSpPr>
          <p:nvPr>
            <p:ph idx="1"/>
          </p:nvPr>
        </p:nvSpPr>
        <p:spPr>
          <a:xfrm>
            <a:off x="261938" y="1268413"/>
            <a:ext cx="8507412" cy="5589587"/>
          </a:xfrm>
        </p:spPr>
        <p:txBody>
          <a:bodyPr/>
          <a:lstStyle/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endParaRPr lang="cs-CZ" b="1" dirty="0" smtClean="0"/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Tvorba - cestopisy  </a:t>
            </a:r>
          </a:p>
          <a:p>
            <a:pPr marL="68263" indent="0" algn="just">
              <a:buClr>
                <a:srgbClr val="FF0000"/>
              </a:buClr>
              <a:buFont typeface="Wingdings" pitchFamily="2" charset="2"/>
              <a:buNone/>
            </a:pP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                         </a:t>
            </a:r>
            <a:r>
              <a:rPr lang="cs-CZ" sz="2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Obrázky z Holandska</a:t>
            </a:r>
          </a:p>
        </p:txBody>
      </p:sp>
      <p:sp>
        <p:nvSpPr>
          <p:cNvPr id="32774" name="TextovéPole 5"/>
          <p:cNvSpPr txBox="1">
            <a:spLocks noChangeArrowheads="1"/>
          </p:cNvSpPr>
          <p:nvPr/>
        </p:nvSpPr>
        <p:spPr bwMode="auto">
          <a:xfrm>
            <a:off x="4067175" y="3573463"/>
            <a:ext cx="4826000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800" b="1"/>
              <a:t>V Holandsku K. Čapka zaujaly červené domy , zvláštní okna, větrné mlýny či tulipány.</a:t>
            </a:r>
          </a:p>
        </p:txBody>
      </p:sp>
      <p:pic>
        <p:nvPicPr>
          <p:cNvPr id="2050" name="Picture 2" descr="C:\Users\Uživatel\AppData\Local\Microsoft\Windows\Temporary Internet Files\Content.IE5\99S023JD\MM90028286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29" y="3597384"/>
            <a:ext cx="3135077" cy="323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1427163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Karel Čapek</a:t>
            </a:r>
            <a:br>
              <a:rPr lang="cs-CZ" b="1" dirty="0" smtClean="0">
                <a:solidFill>
                  <a:srgbClr val="92D050"/>
                </a:solidFill>
              </a:rPr>
            </a:br>
            <a:endParaRPr lang="cs-CZ" dirty="0"/>
          </a:p>
        </p:txBody>
      </p:sp>
      <p:sp>
        <p:nvSpPr>
          <p:cNvPr id="33795" name="Zástupný symbol pro obsah 2"/>
          <p:cNvSpPr>
            <a:spLocks noGrp="1"/>
          </p:cNvSpPr>
          <p:nvPr>
            <p:ph idx="1"/>
          </p:nvPr>
        </p:nvSpPr>
        <p:spPr>
          <a:xfrm>
            <a:off x="261938" y="1268413"/>
            <a:ext cx="8507412" cy="5589587"/>
          </a:xfrm>
        </p:spPr>
        <p:txBody>
          <a:bodyPr/>
          <a:lstStyle/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endParaRPr lang="cs-CZ" b="1" dirty="0" smtClean="0"/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Tvorba - cestopisy  </a:t>
            </a:r>
          </a:p>
          <a:p>
            <a:pPr marL="68263" indent="0" algn="just">
              <a:buClr>
                <a:srgbClr val="FF0000"/>
              </a:buClr>
              <a:buFont typeface="Wingdings" pitchFamily="2" charset="2"/>
              <a:buNone/>
            </a:pP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                              </a:t>
            </a:r>
            <a:r>
              <a:rPr lang="cs-CZ" sz="2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Italské listy</a:t>
            </a:r>
          </a:p>
        </p:txBody>
      </p:sp>
      <p:sp>
        <p:nvSpPr>
          <p:cNvPr id="33798" name="TextovéPole 5"/>
          <p:cNvSpPr txBox="1">
            <a:spLocks noChangeArrowheads="1"/>
          </p:cNvSpPr>
          <p:nvPr/>
        </p:nvSpPr>
        <p:spPr bwMode="auto">
          <a:xfrm>
            <a:off x="3635375" y="3573463"/>
            <a:ext cx="5400675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800" b="1"/>
              <a:t> V Itálii K. Čapka zaujaly Benátky,       </a:t>
            </a:r>
          </a:p>
          <a:p>
            <a:pPr eaLnBrk="1" hangingPunct="1"/>
            <a:r>
              <a:rPr lang="cs-CZ" sz="2800" b="1"/>
              <a:t>  romantické a historické </a:t>
            </a:r>
          </a:p>
          <a:p>
            <a:pPr eaLnBrk="1" hangingPunct="1"/>
            <a:r>
              <a:rPr lang="cs-CZ" sz="2800" b="1"/>
              <a:t>  město plné vodních kanálů.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09729"/>
            <a:ext cx="3672408" cy="2448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1427163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Karel Čapek</a:t>
            </a:r>
            <a:br>
              <a:rPr lang="cs-CZ" b="1" dirty="0" smtClean="0">
                <a:solidFill>
                  <a:srgbClr val="92D050"/>
                </a:solidFill>
              </a:rPr>
            </a:br>
            <a:endParaRPr lang="cs-CZ" dirty="0"/>
          </a:p>
        </p:txBody>
      </p:sp>
      <p:sp>
        <p:nvSpPr>
          <p:cNvPr id="34819" name="Zástupný symbol pro obsah 2"/>
          <p:cNvSpPr>
            <a:spLocks noGrp="1"/>
          </p:cNvSpPr>
          <p:nvPr>
            <p:ph idx="1"/>
          </p:nvPr>
        </p:nvSpPr>
        <p:spPr>
          <a:xfrm>
            <a:off x="290513" y="1268413"/>
            <a:ext cx="8507412" cy="5589587"/>
          </a:xfrm>
        </p:spPr>
        <p:txBody>
          <a:bodyPr/>
          <a:lstStyle/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endParaRPr lang="cs-CZ" b="1" dirty="0" smtClean="0"/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Tvorba - cestopisy 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Anglické listy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Anglické listy napsal za svého dvouměsíčního služebního pobytu v Anglii v r. 1924, kam se vypravil jako host londýnského PEN klubu.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098" name="Picture 2" descr="C:\Users\Uživatel\AppData\Local\Microsoft\Windows\Temporary Internet Files\Content.IE5\8ULNU0F9\MP9004026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280" y="425805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1427163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Karel Čapek</a:t>
            </a:r>
            <a:br>
              <a:rPr lang="cs-CZ" b="1" dirty="0" smtClean="0">
                <a:solidFill>
                  <a:srgbClr val="92D050"/>
                </a:solidFill>
              </a:rPr>
            </a:br>
            <a:endParaRPr lang="cs-CZ" dirty="0"/>
          </a:p>
        </p:txBody>
      </p:sp>
      <p:sp>
        <p:nvSpPr>
          <p:cNvPr id="29699" name="Zástupný symbol pro obsah 2"/>
          <p:cNvSpPr>
            <a:spLocks noGrp="1"/>
          </p:cNvSpPr>
          <p:nvPr>
            <p:ph idx="1"/>
          </p:nvPr>
        </p:nvSpPr>
        <p:spPr>
          <a:xfrm>
            <a:off x="261938" y="1268413"/>
            <a:ext cx="8507412" cy="5589587"/>
          </a:xfrm>
        </p:spPr>
        <p:txBody>
          <a:bodyPr/>
          <a:lstStyle/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endParaRPr lang="cs-CZ" b="1" dirty="0" smtClean="0"/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endParaRPr lang="cs-CZ" b="1" dirty="0" smtClean="0"/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Tvorba  pro děti  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Devatero pohádek 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Dášeňka čili život štěněte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Politická díla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Hovory s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T.G.Masarykem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Novinářská činnost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Národní listy, Nebojsa, Lidové noviny</a:t>
            </a:r>
          </a:p>
        </p:txBody>
      </p:sp>
      <p:pic>
        <p:nvPicPr>
          <p:cNvPr id="5122" name="Picture 2" descr="C:\Users\Uživatel\AppData\Local\Microsoft\Windows\Temporary Internet Files\Content.IE5\8ULNU0F9\MC90044066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1143" y="1196752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96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96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96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458200" cy="1427163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   </a:t>
            </a:r>
            <a:r>
              <a:rPr lang="cs-CZ" b="1" dirty="0" err="1" smtClean="0">
                <a:solidFill>
                  <a:srgbClr val="92D050"/>
                </a:solidFill>
              </a:rPr>
              <a:t>K.Čapek</a:t>
            </a:r>
            <a:r>
              <a:rPr lang="cs-CZ" b="1" dirty="0" smtClean="0">
                <a:solidFill>
                  <a:srgbClr val="92D050"/>
                </a:solidFill>
              </a:rPr>
              <a:t> </a:t>
            </a:r>
            <a:br>
              <a:rPr lang="cs-CZ" b="1" dirty="0" smtClean="0">
                <a:solidFill>
                  <a:srgbClr val="92D050"/>
                </a:solidFill>
              </a:rPr>
            </a:br>
            <a:r>
              <a:rPr lang="cs-CZ" b="1" dirty="0" smtClean="0">
                <a:solidFill>
                  <a:srgbClr val="92D050"/>
                </a:solidFill>
              </a:rPr>
              <a:t>   </a:t>
            </a:r>
            <a:r>
              <a:rPr lang="cs-CZ" sz="3600" b="1" dirty="0" smtClean="0">
                <a:solidFill>
                  <a:srgbClr val="92D050"/>
                </a:solidFill>
              </a:rPr>
              <a:t>Dášenka čili život štěněte</a:t>
            </a:r>
            <a:br>
              <a:rPr lang="cs-CZ" sz="3600" b="1" dirty="0" smtClean="0">
                <a:solidFill>
                  <a:srgbClr val="92D050"/>
                </a:solidFill>
              </a:rPr>
            </a:br>
            <a:endParaRPr lang="cs-CZ" sz="3600" dirty="0"/>
          </a:p>
        </p:txBody>
      </p:sp>
      <p:sp>
        <p:nvSpPr>
          <p:cNvPr id="29699" name="Zástupný symbol pro obsah 2"/>
          <p:cNvSpPr>
            <a:spLocks noGrp="1"/>
          </p:cNvSpPr>
          <p:nvPr>
            <p:ph idx="1"/>
          </p:nvPr>
        </p:nvSpPr>
        <p:spPr>
          <a:xfrm>
            <a:off x="261938" y="1268413"/>
            <a:ext cx="8507412" cy="5589587"/>
          </a:xfrm>
        </p:spPr>
        <p:txBody>
          <a:bodyPr/>
          <a:lstStyle/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endParaRPr lang="cs-CZ" b="1" dirty="0" smtClean="0"/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endParaRPr lang="cs-CZ" b="1" dirty="0" smtClean="0"/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r>
              <a:rPr lang="cs-CZ" b="1" i="1" u="sng" dirty="0" smtClean="0">
                <a:latin typeface="Calibri" pitchFamily="34" charset="0"/>
                <a:cs typeface="Calibri" pitchFamily="34" charset="0"/>
              </a:rPr>
              <a:t>Dášeňka čili život štěněte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je klasická knížka nejen pro malé čtenáře o malém nezbedném štěněti. Dášeňka je drsnosrstý teriér a „trápí" nejen svou maminku Iris, nýbrž i svého „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páníčka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" Karla Čapka. Karel Čapek tentokrát je autorem obrázků 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i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fotografií.</a:t>
            </a:r>
          </a:p>
        </p:txBody>
      </p:sp>
      <p:pic>
        <p:nvPicPr>
          <p:cNvPr id="6147" name="Picture 3" descr="C:\Users\Uživatel\AppData\Local\Microsoft\Windows\Temporary Internet Files\Content.IE5\EKI5L4ZD\MC9000573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4221" y="4985792"/>
            <a:ext cx="3115559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1427163"/>
          </a:xfrm>
        </p:spPr>
        <p:txBody>
          <a:bodyPr/>
          <a:lstStyle/>
          <a:p>
            <a:pPr>
              <a:defRPr/>
            </a:pPr>
            <a:r>
              <a:rPr lang="cs-CZ" b="1" dirty="0" err="1" smtClean="0">
                <a:solidFill>
                  <a:srgbClr val="92D050"/>
                </a:solidFill>
              </a:rPr>
              <a:t>K.Čapek</a:t>
            </a:r>
            <a:r>
              <a:rPr lang="cs-CZ" b="1" dirty="0" smtClean="0">
                <a:solidFill>
                  <a:srgbClr val="92D050"/>
                </a:solidFill>
              </a:rPr>
              <a:t> – práce s textem</a:t>
            </a:r>
            <a:br>
              <a:rPr lang="cs-CZ" b="1" dirty="0" smtClean="0">
                <a:solidFill>
                  <a:srgbClr val="92D050"/>
                </a:solidFill>
              </a:rPr>
            </a:br>
            <a:endParaRPr lang="cs-CZ" dirty="0"/>
          </a:p>
        </p:txBody>
      </p:sp>
      <p:sp>
        <p:nvSpPr>
          <p:cNvPr id="29699" name="Zástupný symbol pro obsah 2"/>
          <p:cNvSpPr>
            <a:spLocks noGrp="1"/>
          </p:cNvSpPr>
          <p:nvPr>
            <p:ph idx="1"/>
          </p:nvPr>
        </p:nvSpPr>
        <p:spPr>
          <a:xfrm>
            <a:off x="261938" y="2066925"/>
            <a:ext cx="8507412" cy="3233738"/>
          </a:xfrm>
        </p:spPr>
        <p:txBody>
          <a:bodyPr/>
          <a:lstStyle/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Typickým znakem jeho děl je využívání: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obrovské slovní zásoby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 neobvyklých slov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několikanásobných větných členů</a:t>
            </a:r>
          </a:p>
          <a:p>
            <a:pPr algn="just"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rozvitých souvětí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227763" y="3284538"/>
            <a:ext cx="1484312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endParaRPr lang="cs-CZ"/>
          </a:p>
          <a:p>
            <a:pPr eaLnBrk="1" hangingPunct="1"/>
            <a:r>
              <a:rPr lang="cs-CZ" sz="2400" b="1">
                <a:solidFill>
                  <a:schemeClr val="bg1"/>
                </a:solidFill>
              </a:rPr>
              <a:t> krupičky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712075" y="3284538"/>
            <a:ext cx="1404938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endParaRPr lang="cs-CZ"/>
          </a:p>
          <a:p>
            <a:pPr eaLnBrk="1" hangingPunct="1"/>
            <a:r>
              <a:rPr lang="cs-CZ" sz="2400" b="1">
                <a:solidFill>
                  <a:schemeClr val="bg1"/>
                </a:solidFill>
              </a:rPr>
              <a:t>    zoubky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Zástupný symbol pro obsah 5"/>
          <p:cNvSpPr>
            <a:spLocks noGrp="1"/>
          </p:cNvSpPr>
          <p:nvPr>
            <p:ph idx="1"/>
          </p:nvPr>
        </p:nvSpPr>
        <p:spPr>
          <a:xfrm>
            <a:off x="395536" y="404665"/>
            <a:ext cx="8319839" cy="2562670"/>
          </a:xfrm>
        </p:spPr>
        <p:txBody>
          <a:bodyPr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Zdroj použité literatury: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400" dirty="0" smtClean="0"/>
              <a:t>NEZKUSIL</a:t>
            </a:r>
            <a:r>
              <a:rPr lang="cs-CZ" sz="1400" dirty="0"/>
              <a:t>, Vladimír. </a:t>
            </a:r>
            <a:r>
              <a:rPr lang="cs-CZ" sz="1400" i="1" dirty="0"/>
              <a:t>Literární výchova pro 8. ročník ZŠ: Výpravy do světa literatury</a:t>
            </a:r>
            <a:r>
              <a:rPr lang="cs-CZ" sz="1400" dirty="0"/>
              <a:t>. 2. vyd. Praha: Fortuna, 1997. ISBN 80-7168-453-8.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400" dirty="0" smtClean="0"/>
              <a:t>KOVALČÍK</a:t>
            </a:r>
            <a:r>
              <a:rPr lang="cs-CZ" sz="1400" dirty="0"/>
              <a:t>, Zdeněk. </a:t>
            </a:r>
            <a:r>
              <a:rPr lang="cs-CZ" sz="1400" i="1" dirty="0"/>
              <a:t>Čítanka pro 9. ročník ZŠ a příslušné ročníky VG</a:t>
            </a:r>
            <a:r>
              <a:rPr lang="cs-CZ" sz="1400" dirty="0"/>
              <a:t>. Všeň: Alter, s.r.o., 2006. ISBN 80-7245-017-4. </a:t>
            </a:r>
            <a:endParaRPr lang="cs-CZ" sz="1400" dirty="0">
              <a:latin typeface="Calibri" pitchFamily="34" charset="0"/>
              <a:cs typeface="Calibri" pitchFamily="34" charset="0"/>
            </a:endParaRPr>
          </a:p>
          <a:p>
            <a:pPr marL="171450" indent="-17145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5536" y="2459216"/>
            <a:ext cx="69127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Zdroj </a:t>
            </a:r>
            <a:r>
              <a:rPr lang="cs-CZ" sz="1400" dirty="0"/>
              <a:t>obrázků: </a:t>
            </a:r>
          </a:p>
          <a:p>
            <a:r>
              <a:rPr lang="cs-CZ" sz="1400" dirty="0"/>
              <a:t>Galerie Microsoft Office</a:t>
            </a:r>
          </a:p>
        </p:txBody>
      </p:sp>
    </p:spTree>
    <p:extLst>
      <p:ext uri="{BB962C8B-B14F-4D97-AF65-F5344CB8AC3E}">
        <p14:creationId xmlns:p14="http://schemas.microsoft.com/office/powerpoint/2010/main" val="113572012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2708</TotalTime>
  <Words>638</Words>
  <Application>Microsoft Office PowerPoint</Application>
  <PresentationFormat>Předvádění na obrazovce (4:3)</PresentationFormat>
  <Paragraphs>117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Metro</vt:lpstr>
      <vt:lpstr>Horizont</vt:lpstr>
      <vt:lpstr>Karel Čapek – 2. část</vt:lpstr>
      <vt:lpstr>         Karel Čapek </vt:lpstr>
      <vt:lpstr>         Karel Čapek </vt:lpstr>
      <vt:lpstr>         Karel Čapek </vt:lpstr>
      <vt:lpstr>         Karel Čapek </vt:lpstr>
      <vt:lpstr>         Karel Čapek </vt:lpstr>
      <vt:lpstr>         Karel Čapek </vt:lpstr>
      <vt:lpstr>         Karel Čapek </vt:lpstr>
      <vt:lpstr>         Karel Čapek </vt:lpstr>
      <vt:lpstr>         Karel Čapek </vt:lpstr>
      <vt:lpstr>         Karel Čapek </vt:lpstr>
      <vt:lpstr>            K.Čapek     Dášenka čili život štěněte </vt:lpstr>
      <vt:lpstr>K.Čapek – práce s textem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K. Čapek - 2. část</dc:title>
  <dc:creator>Loumová</dc:creator>
  <cp:lastModifiedBy>Uživatel</cp:lastModifiedBy>
  <cp:revision>419</cp:revision>
  <dcterms:created xsi:type="dcterms:W3CDTF">2010-08-23T12:40:30Z</dcterms:created>
  <dcterms:modified xsi:type="dcterms:W3CDTF">2012-11-25T07:30:01Z</dcterms:modified>
</cp:coreProperties>
</file>