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8" d="100"/>
          <a:sy n="38" d="100"/>
        </p:scale>
        <p:origin x="-19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0460-5208-4B59-8F41-F49017E0D6F4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4274A6-1E8F-4B67-9C99-00FD143C3C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0460-5208-4B59-8F41-F49017E0D6F4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4274A6-1E8F-4B67-9C99-00FD143C3C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0460-5208-4B59-8F41-F49017E0D6F4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4274A6-1E8F-4B67-9C99-00FD143C3C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0460-5208-4B59-8F41-F49017E0D6F4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4274A6-1E8F-4B67-9C99-00FD143C3C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0460-5208-4B59-8F41-F49017E0D6F4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4274A6-1E8F-4B67-9C99-00FD143C3C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0460-5208-4B59-8F41-F49017E0D6F4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4274A6-1E8F-4B67-9C99-00FD143C3C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0460-5208-4B59-8F41-F49017E0D6F4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4274A6-1E8F-4B67-9C99-00FD143C3C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0460-5208-4B59-8F41-F49017E0D6F4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4274A6-1E8F-4B67-9C99-00FD143C3C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0460-5208-4B59-8F41-F49017E0D6F4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4274A6-1E8F-4B67-9C99-00FD143C3C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0460-5208-4B59-8F41-F49017E0D6F4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4274A6-1E8F-4B67-9C99-00FD143C3C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0460-5208-4B59-8F41-F49017E0D6F4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4274A6-1E8F-4B67-9C99-00FD143C3C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180460-5208-4B59-8F41-F49017E0D6F4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4274A6-1E8F-4B67-9C99-00FD143C3CF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23528" y="836712"/>
            <a:ext cx="8496944" cy="5832648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škola   Doudleby</a:t>
            </a:r>
          </a:p>
          <a:p>
            <a:r>
              <a:rPr lang="cs-CZ" b="1" dirty="0" smtClean="0"/>
              <a:t>Autor :</a:t>
            </a:r>
            <a:r>
              <a:rPr lang="cs-CZ" dirty="0" smtClean="0"/>
              <a:t> Mgr. Jana Blažková</a:t>
            </a:r>
          </a:p>
          <a:p>
            <a:r>
              <a:rPr lang="cs-CZ" b="1" dirty="0" smtClean="0"/>
              <a:t>Téma :</a:t>
            </a:r>
            <a:r>
              <a:rPr lang="cs-CZ" dirty="0" smtClean="0"/>
              <a:t> Násobilka v oboru do 100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</a:t>
            </a:r>
            <a:r>
              <a:rPr lang="cs-CZ" dirty="0" smtClean="0"/>
              <a:t>VY_32_INOVACE_10_DĚLENÍ </a:t>
            </a:r>
            <a:r>
              <a:rPr lang="cs-CZ" dirty="0" smtClean="0"/>
              <a:t>3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</a:t>
            </a:r>
            <a:r>
              <a:rPr lang="cs-CZ" dirty="0" smtClean="0"/>
              <a:t>20.5.2012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pro 3. ročník</a:t>
            </a:r>
            <a:endParaRPr lang="cs-CZ" b="1" dirty="0" smtClean="0"/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</a:t>
            </a:r>
            <a:r>
              <a:rPr lang="cs-CZ" dirty="0" smtClean="0"/>
              <a:t>Výukový materiál slouží k procvičování násobilky pomocí interaktivní tabule. Materiál lze použít k samostatné, nebo skupinové práci žáků, nebo jako pracovní </a:t>
            </a:r>
            <a:r>
              <a:rPr lang="cs-CZ" smtClean="0"/>
              <a:t>listy</a:t>
            </a:r>
            <a:r>
              <a:rPr lang="cs-CZ" smtClean="0"/>
              <a:t>.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12968" cy="1143000"/>
          </a:xfrm>
        </p:spPr>
        <p:txBody>
          <a:bodyPr>
            <a:normAutofit fontScale="90000"/>
          </a:bodyPr>
          <a:lstStyle/>
          <a:p>
            <a:r>
              <a:rPr lang="cs-CZ" u="sng" dirty="0" smtClean="0"/>
              <a:t>Lucka rozdala </a:t>
            </a:r>
            <a:r>
              <a:rPr lang="cs-CZ" b="1" u="sng" dirty="0" smtClean="0">
                <a:solidFill>
                  <a:srgbClr val="FF0000"/>
                </a:solidFill>
              </a:rPr>
              <a:t>12 sešitů</a:t>
            </a:r>
            <a:r>
              <a:rPr lang="cs-CZ" u="sng" dirty="0" smtClean="0"/>
              <a:t>. Každý žák dostal </a:t>
            </a:r>
            <a:r>
              <a:rPr lang="cs-CZ" b="1" u="sng" dirty="0" smtClean="0">
                <a:solidFill>
                  <a:srgbClr val="0070C0"/>
                </a:solidFill>
              </a:rPr>
              <a:t>3 sešity</a:t>
            </a:r>
            <a:r>
              <a:rPr lang="cs-CZ" u="sng" dirty="0" smtClean="0"/>
              <a:t>. Kolik dětí dostalo sešity?</a:t>
            </a:r>
            <a:endParaRPr lang="cs-CZ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rgbClr val="FF0000"/>
                </a:solidFill>
              </a:rPr>
              <a:t>Měla celkem sešitů </a:t>
            </a:r>
            <a:r>
              <a:rPr lang="cs-CZ" b="1" dirty="0" smtClean="0">
                <a:solidFill>
                  <a:srgbClr val="FF0000"/>
                </a:solidFill>
              </a:rPr>
              <a:t>12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rgbClr val="0070C0"/>
                </a:solidFill>
              </a:rPr>
              <a:t>Každý žák dostal </a:t>
            </a:r>
            <a:r>
              <a:rPr lang="cs-CZ" b="1" dirty="0" smtClean="0">
                <a:solidFill>
                  <a:srgbClr val="0070C0"/>
                </a:solidFill>
              </a:rPr>
              <a:t>3</a:t>
            </a:r>
          </a:p>
          <a:p>
            <a:pPr>
              <a:buNone/>
            </a:pPr>
            <a:r>
              <a:rPr lang="cs-CZ" b="1" dirty="0">
                <a:solidFill>
                  <a:srgbClr val="0070C0"/>
                </a:solidFill>
              </a:rPr>
              <a:t> </a:t>
            </a:r>
            <a:r>
              <a:rPr lang="cs-CZ" b="1" dirty="0" smtClean="0">
                <a:solidFill>
                  <a:srgbClr val="0070C0"/>
                </a:solidFill>
              </a:rPr>
              <a:t>       </a:t>
            </a:r>
          </a:p>
          <a:p>
            <a:pPr>
              <a:buNone/>
            </a:pPr>
            <a:r>
              <a:rPr lang="cs-CZ" sz="4800" b="1" dirty="0"/>
              <a:t> </a:t>
            </a:r>
            <a:r>
              <a:rPr lang="cs-CZ" sz="4800" b="1" dirty="0" smtClean="0"/>
              <a:t>                </a:t>
            </a:r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12 : 3 =</a:t>
            </a:r>
          </a:p>
          <a:p>
            <a:pPr>
              <a:buNone/>
            </a:pP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Napiš odpověď: 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88024" y="3356992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4</a:t>
            </a:r>
            <a:endParaRPr lang="cs-CZ" sz="54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http://t0.gstatic.com/images?q=tbn:ANd9GcSp7CMFsvfxKWzrp7r9lmo_FXCdCcx69t1BbtoqRh0zakSjOrWeP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22320" y="1700808"/>
            <a:ext cx="1558936" cy="1512168"/>
          </a:xfrm>
          <a:prstGeom prst="rect">
            <a:avLst/>
          </a:prstGeom>
          <a:noFill/>
        </p:spPr>
      </p:pic>
      <p:pic>
        <p:nvPicPr>
          <p:cNvPr id="1028" name="Picture 4" descr="http://t0.gstatic.com/images?q=tbn:ANd9GcSp7CMFsvfxKWzrp7r9lmo_FXCdCcx69t1BbtoqRh0zakSjOrWeP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2132856"/>
            <a:ext cx="1336230" cy="1296144"/>
          </a:xfrm>
          <a:prstGeom prst="rect">
            <a:avLst/>
          </a:prstGeom>
          <a:noFill/>
        </p:spPr>
      </p:pic>
      <p:pic>
        <p:nvPicPr>
          <p:cNvPr id="1030" name="Picture 6" descr="http://t0.gstatic.com/images?q=tbn:ANd9GcSp7CMFsvfxKWzrp7r9lmo_FXCdCcx69t1BbtoqRh0zakSjOrWeP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3933056"/>
            <a:ext cx="1905000" cy="18478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Rozděluj jablka </a:t>
            </a:r>
            <a:r>
              <a:rPr lang="cs-CZ" b="1" u="sng" dirty="0" smtClean="0">
                <a:solidFill>
                  <a:srgbClr val="FF0000"/>
                </a:solidFill>
              </a:rPr>
              <a:t>do misek po třech: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3600" b="1" dirty="0" smtClean="0">
                <a:solidFill>
                  <a:srgbClr val="7030A0"/>
                </a:solidFill>
              </a:rPr>
              <a:t>                                    3 : </a:t>
            </a:r>
            <a:r>
              <a:rPr lang="cs-CZ" sz="3600" b="1" dirty="0" err="1" smtClean="0">
                <a:solidFill>
                  <a:srgbClr val="7030A0"/>
                </a:solidFill>
              </a:rPr>
              <a:t>3</a:t>
            </a:r>
            <a:r>
              <a:rPr lang="cs-CZ" sz="3600" b="1" dirty="0" smtClean="0">
                <a:solidFill>
                  <a:srgbClr val="7030A0"/>
                </a:solidFill>
              </a:rPr>
              <a:t> = 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b="1" dirty="0">
                <a:solidFill>
                  <a:srgbClr val="C00000"/>
                </a:solidFill>
              </a:rPr>
              <a:t> </a:t>
            </a:r>
            <a:r>
              <a:rPr lang="cs-CZ" sz="3600" b="1" dirty="0" smtClean="0">
                <a:solidFill>
                  <a:srgbClr val="C00000"/>
                </a:solidFill>
              </a:rPr>
              <a:t>                                   6 : 3 = 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b="1" dirty="0">
                <a:solidFill>
                  <a:srgbClr val="0070C0"/>
                </a:solidFill>
              </a:rPr>
              <a:t> </a:t>
            </a:r>
            <a:r>
              <a:rPr lang="cs-CZ" sz="3600" b="1" dirty="0" smtClean="0">
                <a:solidFill>
                  <a:srgbClr val="0070C0"/>
                </a:solidFill>
              </a:rPr>
              <a:t>                                   9 : 3 = 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                  </a:t>
            </a:r>
            <a:r>
              <a:rPr lang="cs-CZ" sz="3600" b="1" dirty="0" smtClean="0">
                <a:solidFill>
                  <a:srgbClr val="00B050"/>
                </a:solidFill>
              </a:rPr>
              <a:t>12 : 3 = </a:t>
            </a:r>
            <a:endParaRPr lang="cs-CZ" sz="3600" b="1" dirty="0">
              <a:solidFill>
                <a:srgbClr val="00B050"/>
              </a:solidFill>
            </a:endParaRPr>
          </a:p>
        </p:txBody>
      </p:sp>
      <p:pic>
        <p:nvPicPr>
          <p:cNvPr id="15362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3933056"/>
            <a:ext cx="2016224" cy="201622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436096" y="162880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1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08104" y="2924944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2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36096" y="4221088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3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08104" y="558924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4</a:t>
            </a:r>
            <a:endParaRPr lang="cs-CZ" sz="3600" b="1" dirty="0">
              <a:solidFill>
                <a:srgbClr val="00B050"/>
              </a:solidFill>
            </a:endParaRPr>
          </a:p>
        </p:txBody>
      </p:sp>
      <p:pic>
        <p:nvPicPr>
          <p:cNvPr id="15364" name="Picture 4" descr="Červené jablk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1340768"/>
            <a:ext cx="720080" cy="720080"/>
          </a:xfrm>
          <a:prstGeom prst="rect">
            <a:avLst/>
          </a:prstGeom>
          <a:noFill/>
        </p:spPr>
      </p:pic>
      <p:pic>
        <p:nvPicPr>
          <p:cNvPr id="15366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1412776"/>
            <a:ext cx="720080" cy="720080"/>
          </a:xfrm>
          <a:prstGeom prst="rect">
            <a:avLst/>
          </a:prstGeom>
          <a:noFill/>
        </p:spPr>
      </p:pic>
      <p:pic>
        <p:nvPicPr>
          <p:cNvPr id="13" name="Picture 4" descr="Červené jablk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1484784"/>
            <a:ext cx="648072" cy="648072"/>
          </a:xfrm>
          <a:prstGeom prst="rect">
            <a:avLst/>
          </a:prstGeom>
          <a:noFill/>
        </p:spPr>
      </p:pic>
      <p:pic>
        <p:nvPicPr>
          <p:cNvPr id="14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2708920"/>
            <a:ext cx="648072" cy="648072"/>
          </a:xfrm>
          <a:prstGeom prst="rect">
            <a:avLst/>
          </a:prstGeom>
          <a:noFill/>
        </p:spPr>
      </p:pic>
      <p:pic>
        <p:nvPicPr>
          <p:cNvPr id="15" name="Picture 4" descr="Červené jablk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3789040"/>
            <a:ext cx="648072" cy="648072"/>
          </a:xfrm>
          <a:prstGeom prst="rect">
            <a:avLst/>
          </a:prstGeom>
          <a:noFill/>
        </p:spPr>
      </p:pic>
      <p:pic>
        <p:nvPicPr>
          <p:cNvPr id="16" name="Picture 4" descr="Červené jablk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3789040"/>
            <a:ext cx="648072" cy="648072"/>
          </a:xfrm>
          <a:prstGeom prst="rect">
            <a:avLst/>
          </a:prstGeom>
          <a:noFill/>
        </p:spPr>
      </p:pic>
      <p:pic>
        <p:nvPicPr>
          <p:cNvPr id="17" name="Picture 4" descr="Červené jablk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2636912"/>
            <a:ext cx="648072" cy="648072"/>
          </a:xfrm>
          <a:prstGeom prst="rect">
            <a:avLst/>
          </a:prstGeom>
          <a:noFill/>
        </p:spPr>
      </p:pic>
      <p:pic>
        <p:nvPicPr>
          <p:cNvPr id="18" name="Picture 4" descr="Červené jablk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636912"/>
            <a:ext cx="648072" cy="648072"/>
          </a:xfrm>
          <a:prstGeom prst="rect">
            <a:avLst/>
          </a:prstGeom>
          <a:noFill/>
        </p:spPr>
      </p:pic>
      <p:pic>
        <p:nvPicPr>
          <p:cNvPr id="19" name="Picture 4" descr="Červené jablk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789040"/>
            <a:ext cx="648072" cy="648072"/>
          </a:xfrm>
          <a:prstGeom prst="rect">
            <a:avLst/>
          </a:prstGeom>
          <a:noFill/>
        </p:spPr>
      </p:pic>
      <p:pic>
        <p:nvPicPr>
          <p:cNvPr id="20" name="Picture 4" descr="Červené jablk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2636912"/>
            <a:ext cx="648072" cy="648072"/>
          </a:xfrm>
          <a:prstGeom prst="rect">
            <a:avLst/>
          </a:prstGeom>
          <a:noFill/>
        </p:spPr>
      </p:pic>
      <p:pic>
        <p:nvPicPr>
          <p:cNvPr id="21" name="Picture 4" descr="Červené jablk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3789040"/>
            <a:ext cx="648072" cy="648072"/>
          </a:xfrm>
          <a:prstGeom prst="rect">
            <a:avLst/>
          </a:prstGeom>
          <a:noFill/>
        </p:spPr>
      </p:pic>
      <p:pic>
        <p:nvPicPr>
          <p:cNvPr id="22" name="Picture 4" descr="Červené jablk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2636912"/>
            <a:ext cx="648072" cy="648072"/>
          </a:xfrm>
          <a:prstGeom prst="rect">
            <a:avLst/>
          </a:prstGeom>
          <a:noFill/>
        </p:spPr>
      </p:pic>
      <p:pic>
        <p:nvPicPr>
          <p:cNvPr id="23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789040"/>
            <a:ext cx="720080" cy="720080"/>
          </a:xfrm>
          <a:prstGeom prst="rect">
            <a:avLst/>
          </a:prstGeom>
          <a:noFill/>
        </p:spPr>
      </p:pic>
      <p:pic>
        <p:nvPicPr>
          <p:cNvPr id="24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2636912"/>
            <a:ext cx="720080" cy="720080"/>
          </a:xfrm>
          <a:prstGeom prst="rect">
            <a:avLst/>
          </a:prstGeom>
          <a:noFill/>
        </p:spPr>
      </p:pic>
      <p:pic>
        <p:nvPicPr>
          <p:cNvPr id="25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23728" y="6137920"/>
            <a:ext cx="720080" cy="720080"/>
          </a:xfrm>
          <a:prstGeom prst="rect">
            <a:avLst/>
          </a:prstGeom>
          <a:noFill/>
        </p:spPr>
      </p:pic>
      <p:pic>
        <p:nvPicPr>
          <p:cNvPr id="26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3789040"/>
            <a:ext cx="720080" cy="720080"/>
          </a:xfrm>
          <a:prstGeom prst="rect">
            <a:avLst/>
          </a:prstGeom>
          <a:noFill/>
        </p:spPr>
      </p:pic>
      <p:pic>
        <p:nvPicPr>
          <p:cNvPr id="27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35696" y="4437112"/>
            <a:ext cx="720080" cy="720080"/>
          </a:xfrm>
          <a:prstGeom prst="rect">
            <a:avLst/>
          </a:prstGeom>
          <a:noFill/>
        </p:spPr>
      </p:pic>
      <p:pic>
        <p:nvPicPr>
          <p:cNvPr id="28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776" y="4437112"/>
            <a:ext cx="720080" cy="720080"/>
          </a:xfrm>
          <a:prstGeom prst="rect">
            <a:avLst/>
          </a:prstGeom>
          <a:noFill/>
        </p:spPr>
      </p:pic>
      <p:pic>
        <p:nvPicPr>
          <p:cNvPr id="29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6137920"/>
            <a:ext cx="720080" cy="720080"/>
          </a:xfrm>
          <a:prstGeom prst="rect">
            <a:avLst/>
          </a:prstGeom>
          <a:noFill/>
        </p:spPr>
      </p:pic>
      <p:pic>
        <p:nvPicPr>
          <p:cNvPr id="30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4437112"/>
            <a:ext cx="720080" cy="720080"/>
          </a:xfrm>
          <a:prstGeom prst="rect">
            <a:avLst/>
          </a:prstGeom>
          <a:noFill/>
        </p:spPr>
      </p:pic>
      <p:pic>
        <p:nvPicPr>
          <p:cNvPr id="31" name="Picture 4" descr="Červené jablk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5949280"/>
            <a:ext cx="648072" cy="648072"/>
          </a:xfrm>
          <a:prstGeom prst="rect">
            <a:avLst/>
          </a:prstGeom>
          <a:noFill/>
        </p:spPr>
      </p:pic>
      <p:pic>
        <p:nvPicPr>
          <p:cNvPr id="32" name="Picture 4" descr="Červené jablk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5445224"/>
            <a:ext cx="648072" cy="648072"/>
          </a:xfrm>
          <a:prstGeom prst="rect">
            <a:avLst/>
          </a:prstGeom>
          <a:noFill/>
        </p:spPr>
      </p:pic>
      <p:pic>
        <p:nvPicPr>
          <p:cNvPr id="33" name="Picture 4" descr="Červené jablk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5445224"/>
            <a:ext cx="648072" cy="648072"/>
          </a:xfrm>
          <a:prstGeom prst="rect">
            <a:avLst/>
          </a:prstGeom>
          <a:noFill/>
        </p:spPr>
      </p:pic>
      <p:pic>
        <p:nvPicPr>
          <p:cNvPr id="34" name="Picture 4" descr="Červené jablk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5445224"/>
            <a:ext cx="648072" cy="648072"/>
          </a:xfrm>
          <a:prstGeom prst="rect">
            <a:avLst/>
          </a:prstGeom>
          <a:noFill/>
        </p:spPr>
      </p:pic>
      <p:pic>
        <p:nvPicPr>
          <p:cNvPr id="35" name="Picture 4" descr="Červené jablk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5301208"/>
            <a:ext cx="648072" cy="648072"/>
          </a:xfrm>
          <a:prstGeom prst="rect">
            <a:avLst/>
          </a:prstGeom>
          <a:noFill/>
        </p:spPr>
      </p:pic>
      <p:pic>
        <p:nvPicPr>
          <p:cNvPr id="36" name="Picture 4" descr="Červené jablk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5229200"/>
            <a:ext cx="648072" cy="648072"/>
          </a:xfrm>
          <a:prstGeom prst="rect">
            <a:avLst/>
          </a:prstGeom>
          <a:noFill/>
        </p:spPr>
      </p:pic>
      <p:pic>
        <p:nvPicPr>
          <p:cNvPr id="38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872" y="6137920"/>
            <a:ext cx="720080" cy="720080"/>
          </a:xfrm>
          <a:prstGeom prst="rect">
            <a:avLst/>
          </a:prstGeom>
          <a:noFill/>
        </p:spPr>
      </p:pic>
      <p:pic>
        <p:nvPicPr>
          <p:cNvPr id="39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5949280"/>
            <a:ext cx="720080" cy="720080"/>
          </a:xfrm>
          <a:prstGeom prst="rect">
            <a:avLst/>
          </a:prstGeom>
          <a:noFill/>
        </p:spPr>
      </p:pic>
      <p:pic>
        <p:nvPicPr>
          <p:cNvPr id="40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5229200"/>
            <a:ext cx="720080" cy="720080"/>
          </a:xfrm>
          <a:prstGeom prst="rect">
            <a:avLst/>
          </a:prstGeom>
          <a:noFill/>
        </p:spPr>
      </p:pic>
      <p:pic>
        <p:nvPicPr>
          <p:cNvPr id="41" name="Picture 4" descr="Červené jablk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6021288"/>
            <a:ext cx="648072" cy="6480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</a:rPr>
              <a:t>Vypočítej: </a:t>
            </a:r>
            <a:endParaRPr lang="cs-CZ" b="1" u="sng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896544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       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18 </a:t>
            </a:r>
            <a:r>
              <a:rPr lang="cs-CZ" sz="4000" b="1" dirty="0">
                <a:solidFill>
                  <a:schemeClr val="accent6">
                    <a:lumMod val="75000"/>
                  </a:schemeClr>
                </a:solidFill>
              </a:rPr>
              <a:t>: 3 =         </a:t>
            </a:r>
            <a:r>
              <a:rPr lang="cs-CZ" sz="4000" b="1" dirty="0"/>
              <a:t>               </a:t>
            </a:r>
            <a:r>
              <a:rPr lang="cs-CZ" sz="4000" b="1" dirty="0">
                <a:solidFill>
                  <a:srgbClr val="FF0000"/>
                </a:solidFill>
              </a:rPr>
              <a:t>15 : 3 =</a:t>
            </a:r>
          </a:p>
          <a:p>
            <a:pPr>
              <a:buNone/>
            </a:pPr>
            <a:endParaRPr lang="cs-CZ" sz="4000" b="1" dirty="0"/>
          </a:p>
          <a:p>
            <a:pPr>
              <a:buNone/>
            </a:pPr>
            <a:r>
              <a:rPr lang="cs-CZ" sz="4000" b="1" dirty="0" smtClean="0"/>
              <a:t>      </a:t>
            </a:r>
            <a:r>
              <a:rPr lang="cs-CZ" sz="4000" b="1" dirty="0" smtClean="0">
                <a:solidFill>
                  <a:srgbClr val="00B0F0"/>
                </a:solidFill>
              </a:rPr>
              <a:t>30</a:t>
            </a:r>
            <a:r>
              <a:rPr lang="cs-CZ" sz="4000" b="1" dirty="0">
                <a:solidFill>
                  <a:srgbClr val="00B0F0"/>
                </a:solidFill>
              </a:rPr>
              <a:t>: 3 = </a:t>
            </a:r>
            <a:r>
              <a:rPr lang="cs-CZ" sz="4000" b="1" dirty="0"/>
              <a:t>                         </a:t>
            </a:r>
            <a:r>
              <a:rPr lang="cs-CZ" sz="4000" b="1" dirty="0">
                <a:solidFill>
                  <a:srgbClr val="7030A0"/>
                </a:solidFill>
              </a:rPr>
              <a:t>0 : 3 =</a:t>
            </a:r>
          </a:p>
          <a:p>
            <a:pPr>
              <a:buNone/>
            </a:pPr>
            <a:r>
              <a:rPr lang="cs-CZ" sz="4000" b="1" dirty="0"/>
              <a:t> </a:t>
            </a:r>
            <a:endParaRPr lang="cs-CZ" sz="4000" b="1" dirty="0" smtClean="0"/>
          </a:p>
          <a:p>
            <a:pPr>
              <a:buNone/>
            </a:pPr>
            <a:r>
              <a:rPr lang="cs-CZ" sz="4000" b="1" dirty="0"/>
              <a:t> </a:t>
            </a:r>
            <a:r>
              <a:rPr lang="cs-CZ" sz="4000" b="1" dirty="0" smtClean="0"/>
              <a:t>      </a:t>
            </a: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24 </a:t>
            </a:r>
            <a:r>
              <a:rPr lang="cs-CZ" sz="4000" b="1" dirty="0">
                <a:solidFill>
                  <a:schemeClr val="accent2">
                    <a:lumMod val="75000"/>
                  </a:schemeClr>
                </a:solidFill>
              </a:rPr>
              <a:t>: 3 =  </a:t>
            </a:r>
            <a:r>
              <a:rPr lang="cs-CZ" sz="4000" b="1" dirty="0"/>
              <a:t>                       </a:t>
            </a:r>
            <a:r>
              <a:rPr lang="cs-CZ" sz="4000" b="1" dirty="0">
                <a:solidFill>
                  <a:srgbClr val="002060"/>
                </a:solidFill>
              </a:rPr>
              <a:t>27 : 3 =</a:t>
            </a:r>
          </a:p>
          <a:p>
            <a:pPr>
              <a:buNone/>
            </a:pPr>
            <a:endParaRPr lang="cs-CZ" sz="4000" b="1" dirty="0"/>
          </a:p>
          <a:p>
            <a:pPr>
              <a:buNone/>
            </a:pPr>
            <a:r>
              <a:rPr lang="cs-CZ" sz="4000" b="1" dirty="0" smtClean="0">
                <a:solidFill>
                  <a:srgbClr val="00B050"/>
                </a:solidFill>
              </a:rPr>
              <a:t>       12 </a:t>
            </a:r>
            <a:r>
              <a:rPr lang="cs-CZ" sz="4000" b="1" dirty="0">
                <a:solidFill>
                  <a:srgbClr val="00B050"/>
                </a:solidFill>
              </a:rPr>
              <a:t>: 3 =      </a:t>
            </a:r>
            <a:r>
              <a:rPr lang="cs-CZ" sz="4000" b="1" dirty="0"/>
              <a:t>                   </a:t>
            </a:r>
            <a:r>
              <a:rPr lang="cs-CZ" sz="4000" b="1" dirty="0">
                <a:solidFill>
                  <a:srgbClr val="C00000"/>
                </a:solidFill>
              </a:rPr>
              <a:t>9 : 3 =</a:t>
            </a:r>
          </a:p>
          <a:p>
            <a:pPr>
              <a:buNone/>
            </a:pPr>
            <a:r>
              <a:rPr lang="cs-CZ" sz="4000" dirty="0"/>
              <a:t> 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 obrázku: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dirty="0" smtClean="0"/>
              <a:t>Pokud není uveden zdroj, byly použity výhradně zdroje autora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159</Words>
  <Application>Microsoft Office PowerPoint</Application>
  <PresentationFormat>Předvádění na obrazovce (4:3)</PresentationFormat>
  <Paragraphs>40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Lucka rozdala 12 sešitů. Každý žák dostal 3 sešity. Kolik dětí dostalo sešity?</vt:lpstr>
      <vt:lpstr>Rozděluj jablka do misek po třech:</vt:lpstr>
      <vt:lpstr>Vypočítej: </vt:lpstr>
      <vt:lpstr>Zdroj obrázku: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Verunka</dc:creator>
  <cp:lastModifiedBy>Verunka</cp:lastModifiedBy>
  <cp:revision>7</cp:revision>
  <dcterms:created xsi:type="dcterms:W3CDTF">2012-09-09T18:22:45Z</dcterms:created>
  <dcterms:modified xsi:type="dcterms:W3CDTF">2013-03-25T12:14:13Z</dcterms:modified>
</cp:coreProperties>
</file>