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333" r:id="rId2"/>
    <p:sldId id="256" r:id="rId3"/>
    <p:sldId id="257" r:id="rId4"/>
    <p:sldId id="297" r:id="rId5"/>
    <p:sldId id="298" r:id="rId6"/>
    <p:sldId id="311" r:id="rId7"/>
    <p:sldId id="299" r:id="rId8"/>
    <p:sldId id="335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34" r:id="rId2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9933"/>
    <a:srgbClr val="FFCCCC"/>
    <a:srgbClr val="FFFF66"/>
    <a:srgbClr val="FF66FF"/>
    <a:srgbClr val="FF6600"/>
    <a:srgbClr val="CC9900"/>
    <a:srgbClr val="66FF33"/>
    <a:srgbClr val="FFCC66"/>
    <a:srgbClr val="FF7C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49" autoAdjust="0"/>
    <p:restoredTop sz="95085" autoAdjust="0"/>
  </p:normalViewPr>
  <p:slideViewPr>
    <p:cSldViewPr>
      <p:cViewPr varScale="1">
        <p:scale>
          <a:sx n="104" d="100"/>
          <a:sy n="104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-633413" y="798513"/>
            <a:ext cx="7542213" cy="6029325"/>
            <a:chOff x="-384" y="480"/>
            <a:chExt cx="4751" cy="3798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5540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5541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542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5543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4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5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5546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5547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5548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5549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5550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5551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2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3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4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5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6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7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8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9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0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1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2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3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4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5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6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7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8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9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0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1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2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3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4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5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6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7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8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9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0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1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2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3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4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5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6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5587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5588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89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0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1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2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3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4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5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6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7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8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9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5600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1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2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3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4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5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6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7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8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9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0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1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2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3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4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5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6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7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8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9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0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1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2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3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4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5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6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7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8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9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0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1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2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3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4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5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5636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5637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38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639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5640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1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2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3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4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5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6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7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8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5649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5650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1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2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3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4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5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5656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5657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5658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59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0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1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5662" name="Rectangle 12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973263"/>
          </a:xfrm>
        </p:spPr>
        <p:txBody>
          <a:bodyPr/>
          <a:lstStyle>
            <a:lvl1pPr>
              <a:defRPr sz="51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5663" name="Rectangle 12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5664" name="Rectangle 128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5" name="Rectangle 12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6" name="Rectangle 13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fld id="{3DF2C216-6849-4C0E-B103-F0CA7D679F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CE6D1E-5931-4CE9-918A-F93AB53558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F8DC7E-7362-476B-83FA-CEBFB169DC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9E5F4A-3359-4528-B9E2-D5CF4296EF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77F94-F518-4442-BF21-DA9A4F0510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A96BF4-D378-42D2-BFC7-2EDB1C4F1A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AAF92-369D-482F-9743-C89CC9B25E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228AF1-5C47-4B91-BB44-AA494311C3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B56D9C-1100-40B7-92F5-B13CD30859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12378C-F0ED-4197-9174-A8AFBEFC88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8BC5C8-BDF1-4655-8F8B-E8A0D2DCA9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514" name="Group 2"/>
          <p:cNvGrpSpPr>
            <a:grpSpLocks/>
          </p:cNvGrpSpPr>
          <p:nvPr/>
        </p:nvGrpSpPr>
        <p:grpSpPr bwMode="auto">
          <a:xfrm>
            <a:off x="-609600" y="762000"/>
            <a:ext cx="7542213" cy="6029325"/>
            <a:chOff x="-384" y="480"/>
            <a:chExt cx="4751" cy="3798"/>
          </a:xfrm>
        </p:grpSpPr>
        <p:grpSp>
          <p:nvGrpSpPr>
            <p:cNvPr id="64515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4516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4517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518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4519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0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1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4522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4523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4524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4525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4526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4527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8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9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0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1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2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3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4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5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6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7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8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9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0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1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2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3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4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5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6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7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8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9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0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1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2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3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4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5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6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7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8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9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0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1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2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4563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4564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5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6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7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8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9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0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1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2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3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4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5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4576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7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8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9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0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1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2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3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4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5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6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7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8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9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0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1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2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3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4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5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6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7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8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9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0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1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2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3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4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5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6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7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8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9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0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1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4612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4613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14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615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4616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7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8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9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0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1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2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3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4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4625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4626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7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8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29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0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1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4632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4633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4634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5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6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7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4638" name="Rectangle 12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39" name="Rectangle 12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40" name="Rectangle 12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1A2473F-8CBA-46B7-9884-27FEDCF2F16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4641" name="Rectangle 12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4642" name="Rectangle 13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681933889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36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Obchodní společnosti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="0" baseline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– s.r.o.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8427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C:\Users\SSGaS04\AppData\Local\Microsoft\Windows\Temporary Internet Files\Content.IE5\YWI8NPX5\MC900235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70317"/>
            <a:ext cx="4781831" cy="426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565400"/>
            <a:ext cx="9144000" cy="2908300"/>
          </a:xfrm>
        </p:spPr>
        <p:txBody>
          <a:bodyPr/>
          <a:lstStyle/>
          <a:p>
            <a:r>
              <a:rPr lang="cs-CZ" sz="6300" b="1" dirty="0">
                <a:solidFill>
                  <a:srgbClr val="FFFF66"/>
                </a:solidFill>
              </a:rPr>
              <a:t>Obchodní  </a:t>
            </a:r>
            <a:r>
              <a:rPr lang="cs-CZ" sz="6300" b="1" dirty="0" smtClean="0">
                <a:solidFill>
                  <a:srgbClr val="FFFF66"/>
                </a:solidFill>
              </a:rPr>
              <a:t>společnosti</a:t>
            </a:r>
            <a:br>
              <a:rPr lang="cs-CZ" sz="6300" b="1" dirty="0" smtClean="0">
                <a:solidFill>
                  <a:srgbClr val="FFFF66"/>
                </a:solidFill>
              </a:rPr>
            </a:br>
            <a:r>
              <a:rPr lang="cs-CZ" sz="3200" b="1" dirty="0" smtClean="0">
                <a:solidFill>
                  <a:srgbClr val="FFFF66"/>
                </a:solidFill>
              </a:rPr>
              <a:t>společnost s ručením omezeným</a:t>
            </a:r>
            <a:br>
              <a:rPr lang="cs-CZ" sz="3200" b="1" dirty="0" smtClean="0">
                <a:solidFill>
                  <a:srgbClr val="FFFF66"/>
                </a:solidFill>
              </a:rPr>
            </a:br>
            <a:r>
              <a:rPr lang="cs-CZ" sz="6300" b="1" dirty="0">
                <a:solidFill>
                  <a:srgbClr val="FFFF66"/>
                </a:solidFill>
              </a:rPr>
              <a:t/>
            </a:r>
            <a:br>
              <a:rPr lang="cs-CZ" sz="6300" b="1" dirty="0">
                <a:solidFill>
                  <a:srgbClr val="FFFF66"/>
                </a:solidFill>
              </a:rPr>
            </a:br>
            <a:endParaRPr lang="cs-CZ" sz="6300" b="1" dirty="0">
              <a:solidFill>
                <a:srgbClr val="FFFF66"/>
              </a:solidFill>
            </a:endParaRPr>
          </a:p>
        </p:txBody>
      </p:sp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875"/>
          <a:stretch/>
        </p:blipFill>
        <p:spPr bwMode="auto">
          <a:xfrm>
            <a:off x="1038399" y="260648"/>
            <a:ext cx="1828800" cy="150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9575" y="479715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>
                <a:solidFill>
                  <a:srgbClr val="FF0000"/>
                </a:solidFill>
              </a:rPr>
              <a:t>Téma přednášky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808038" indent="-808038">
              <a:lnSpc>
                <a:spcPct val="90000"/>
              </a:lnSpc>
              <a:buSzPct val="120000"/>
            </a:pPr>
            <a:endParaRPr lang="cs-CZ" dirty="0" smtClean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r>
              <a:rPr lang="cs-CZ" dirty="0" smtClean="0">
                <a:solidFill>
                  <a:schemeClr val="hlink"/>
                </a:solidFill>
              </a:rPr>
              <a:t>Společnost </a:t>
            </a:r>
            <a:r>
              <a:rPr lang="cs-CZ" dirty="0">
                <a:solidFill>
                  <a:schemeClr val="hlink"/>
                </a:solidFill>
              </a:rPr>
              <a:t>s ručením omezeným</a:t>
            </a:r>
          </a:p>
          <a:p>
            <a:pPr marL="808038" indent="-808038">
              <a:lnSpc>
                <a:spcPct val="90000"/>
              </a:lnSpc>
              <a:buSzPct val="120000"/>
              <a:buFont typeface="Wingdings" pitchFamily="2" charset="2"/>
              <a:buNone/>
            </a:pPr>
            <a:endParaRPr lang="cs-CZ" dirty="0">
              <a:solidFill>
                <a:schemeClr val="hlink"/>
              </a:solidFill>
            </a:endParaRPr>
          </a:p>
        </p:txBody>
      </p:sp>
      <p:sp>
        <p:nvSpPr>
          <p:cNvPr id="66570" name="AutoShape 10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101531" y="2636912"/>
            <a:ext cx="647700" cy="503238"/>
          </a:xfrm>
          <a:prstGeom prst="smileyFace">
            <a:avLst>
              <a:gd name="adj" fmla="val 4653"/>
            </a:avLst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2879898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347663" indent="-347663" algn="ctr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společnost založena jednou  osobou </a:t>
            </a:r>
          </a:p>
          <a:p>
            <a:pPr marL="347663" indent="-347663" algn="ctr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a </a:t>
            </a:r>
          </a:p>
          <a:p>
            <a:pPr marL="347663" indent="-347663" algn="ctr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může mít max. 50 společníků</a:t>
            </a:r>
          </a:p>
          <a:p>
            <a:pPr marL="347663" indent="-3476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  <p:pic>
        <p:nvPicPr>
          <p:cNvPr id="1026" name="Picture 2" descr="C:\Users\SSGaS04\AppData\Local\Microsoft\Windows\Temporary Internet Files\Content.IE5\ESJW84FU\MC90044154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57771"/>
            <a:ext cx="2332627" cy="2300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3816002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FO – zakladatelská listina </a:t>
            </a:r>
            <a:r>
              <a:rPr lang="cs-CZ" sz="3600" b="1" dirty="0" smtClean="0">
                <a:solidFill>
                  <a:schemeClr val="hlink"/>
                </a:solidFill>
              </a:rPr>
              <a:t>ve   </a:t>
            </a:r>
            <a:r>
              <a:rPr lang="cs-CZ" sz="3600" b="1" dirty="0">
                <a:solidFill>
                  <a:schemeClr val="hlink"/>
                </a:solidFill>
              </a:rPr>
              <a:t>	 </a:t>
            </a:r>
            <a:r>
              <a:rPr lang="cs-CZ" sz="3600" b="1" dirty="0" smtClean="0">
                <a:solidFill>
                  <a:schemeClr val="hlink"/>
                </a:solidFill>
              </a:rPr>
              <a:t>  formě </a:t>
            </a:r>
            <a:r>
              <a:rPr lang="cs-CZ" sz="3600" b="1" dirty="0">
                <a:solidFill>
                  <a:schemeClr val="hlink"/>
                </a:solidFill>
              </a:rPr>
              <a:t>notářského zápisu</a:t>
            </a:r>
          </a:p>
          <a:p>
            <a:pPr marL="804863" indent="-804863">
              <a:buFontTx/>
              <a:buNone/>
            </a:pPr>
            <a:endParaRPr lang="cs-CZ" sz="3600" b="1" dirty="0">
              <a:solidFill>
                <a:schemeClr val="hlink"/>
              </a:solidFill>
            </a:endParaRPr>
          </a:p>
          <a:p>
            <a:pPr marL="804863" indent="-804863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PO – společenskou smlouvou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9750" y="1773238"/>
            <a:ext cx="8208963" cy="4608512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</a:rPr>
              <a:t>Je-li založena 1 osobou</a:t>
            </a:r>
          </a:p>
          <a:p>
            <a:pPr marL="622300" indent="-622300">
              <a:lnSpc>
                <a:spcPct val="200000"/>
              </a:lnSpc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  <a:sym typeface="Wingdings 3"/>
              </a:rPr>
              <a:t> nesmí být jediným zakladatelem ani jediným společníkem jiné společnosti</a:t>
            </a: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r>
              <a:rPr lang="cs-CZ" sz="2000" b="1" dirty="0">
                <a:solidFill>
                  <a:srgbClr val="660033"/>
                </a:solidFill>
              </a:rPr>
              <a:t>					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752677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>
            <a:noAutofit/>
          </a:bodyPr>
          <a:lstStyle/>
          <a:p>
            <a:pPr marL="804863" indent="-804863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společenská smlouva obsahuje:</a:t>
            </a:r>
          </a:p>
          <a:p>
            <a:pPr marL="804863" indent="-804863">
              <a:lnSpc>
                <a:spcPct val="200000"/>
              </a:lnSpc>
              <a:buClr>
                <a:srgbClr val="B51B4B"/>
              </a:buClr>
              <a:buSzPct val="101000"/>
              <a:buFontTx/>
              <a:buChar char="-"/>
            </a:pPr>
            <a:r>
              <a:rPr lang="cs-CZ" b="1" dirty="0">
                <a:solidFill>
                  <a:srgbClr val="660033"/>
                </a:solidFill>
              </a:rPr>
              <a:t>jméno a příjmení </a:t>
            </a:r>
            <a:r>
              <a:rPr lang="cs-CZ" b="1" dirty="0" smtClean="0">
                <a:solidFill>
                  <a:srgbClr val="660033"/>
                </a:solidFill>
              </a:rPr>
              <a:t>společníků</a:t>
            </a:r>
            <a:endParaRPr lang="cs-CZ" b="1" dirty="0">
              <a:solidFill>
                <a:srgbClr val="660033"/>
              </a:solidFill>
            </a:endParaRPr>
          </a:p>
          <a:p>
            <a:pPr marL="804863" indent="-804863">
              <a:lnSpc>
                <a:spcPct val="200000"/>
              </a:lnSpc>
              <a:buClr>
                <a:srgbClr val="B51B4B"/>
              </a:buClr>
              <a:buSzPct val="101000"/>
              <a:buFontTx/>
              <a:buChar char="-"/>
            </a:pPr>
            <a:r>
              <a:rPr lang="cs-CZ" b="1" dirty="0">
                <a:solidFill>
                  <a:srgbClr val="660033"/>
                </a:solidFill>
              </a:rPr>
              <a:t>výše vkladu každého společníka</a:t>
            </a:r>
          </a:p>
          <a:p>
            <a:pPr marL="804863" indent="-804863">
              <a:lnSpc>
                <a:spcPct val="200000"/>
              </a:lnSpc>
              <a:buClr>
                <a:srgbClr val="B51B4B"/>
              </a:buClr>
              <a:buSzPct val="101000"/>
              <a:buFontTx/>
              <a:buChar char="-"/>
            </a:pPr>
            <a:r>
              <a:rPr lang="cs-CZ" b="1" dirty="0">
                <a:solidFill>
                  <a:srgbClr val="660033"/>
                </a:solidFill>
              </a:rPr>
              <a:t>způsob a lhůty splácení vkladu</a:t>
            </a:r>
          </a:p>
          <a:p>
            <a:pPr marL="804863" indent="-804863">
              <a:lnSpc>
                <a:spcPct val="200000"/>
              </a:lnSpc>
              <a:buFontTx/>
              <a:buNone/>
            </a:pPr>
            <a:endParaRPr lang="cs-CZ" sz="28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24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752677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>
            <a:noAutofit/>
          </a:bodyPr>
          <a:lstStyle/>
          <a:p>
            <a:pPr marL="804863" indent="-804863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společenská smlouva obsahuje:</a:t>
            </a:r>
          </a:p>
          <a:p>
            <a:pPr marL="804863" indent="-804863">
              <a:lnSpc>
                <a:spcPct val="150000"/>
              </a:lnSpc>
              <a:buClr>
                <a:srgbClr val="B51B4B"/>
              </a:buClr>
              <a:buSzPct val="101000"/>
              <a:buFontTx/>
              <a:buChar char="-"/>
            </a:pPr>
            <a:r>
              <a:rPr lang="cs-CZ" b="1" dirty="0">
                <a:solidFill>
                  <a:srgbClr val="660033"/>
                </a:solidFill>
              </a:rPr>
              <a:t>výše základního jmění</a:t>
            </a:r>
          </a:p>
          <a:p>
            <a:pPr marL="804863" indent="-804863">
              <a:lnSpc>
                <a:spcPct val="150000"/>
              </a:lnSpc>
              <a:buClr>
                <a:srgbClr val="B51B4B"/>
              </a:buClr>
              <a:buSzPct val="101000"/>
              <a:buFontTx/>
              <a:buChar char="-"/>
            </a:pPr>
            <a:r>
              <a:rPr lang="cs-CZ" b="1" dirty="0">
                <a:solidFill>
                  <a:srgbClr val="660033"/>
                </a:solidFill>
              </a:rPr>
              <a:t>jména a bydliště prvních jednatelů a dozorčí rady</a:t>
            </a:r>
          </a:p>
          <a:p>
            <a:pPr marL="804863" indent="-804863">
              <a:lnSpc>
                <a:spcPct val="150000"/>
              </a:lnSpc>
              <a:buClr>
                <a:srgbClr val="B51B4B"/>
              </a:buClr>
              <a:buSzPct val="101000"/>
              <a:buFontTx/>
              <a:buChar char="-"/>
            </a:pPr>
            <a:r>
              <a:rPr lang="cs-CZ" b="1" dirty="0">
                <a:solidFill>
                  <a:srgbClr val="660033"/>
                </a:solidFill>
              </a:rPr>
              <a:t>způsob jednání jménem společnosti</a:t>
            </a:r>
          </a:p>
          <a:p>
            <a:pPr marL="804863" indent="-804863">
              <a:lnSpc>
                <a:spcPct val="200000"/>
              </a:lnSpc>
              <a:buFontTx/>
              <a:buNone/>
            </a:pPr>
            <a:endParaRPr lang="cs-CZ" sz="28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24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71502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r>
              <a:rPr lang="cs-CZ" sz="3600" b="1">
                <a:solidFill>
                  <a:schemeClr val="hlink"/>
                </a:solidFill>
              </a:rPr>
              <a:t>Základní jmění podle OZ:</a:t>
            </a:r>
          </a:p>
          <a:p>
            <a:pPr marL="804863" indent="-804863">
              <a:buFontTx/>
              <a:buNone/>
            </a:pPr>
            <a:endParaRPr lang="cs-CZ" sz="2800" b="1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2800" b="1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sz="3600" b="1">
                <a:solidFill>
                  <a:srgbClr val="660033"/>
                </a:solidFill>
              </a:rPr>
              <a:t>200 000 Kč</a:t>
            </a:r>
          </a:p>
          <a:p>
            <a:pPr marL="804863" indent="-804863" algn="ctr">
              <a:buFontTx/>
              <a:buNone/>
            </a:pPr>
            <a:r>
              <a:rPr lang="cs-CZ" sz="3600" b="1">
                <a:solidFill>
                  <a:srgbClr val="660033"/>
                </a:solidFill>
              </a:rPr>
              <a:t>zapisuje se do OR</a:t>
            </a:r>
          </a:p>
          <a:p>
            <a:pPr marL="804863" indent="-804863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Základní jmění podle OZ:</a:t>
            </a:r>
          </a:p>
          <a:p>
            <a:pPr marL="804863" indent="-804863">
              <a:buFontTx/>
              <a:buNone/>
            </a:pPr>
            <a:endParaRPr lang="cs-CZ" sz="28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</a:rPr>
              <a:t>vklad </a:t>
            </a:r>
            <a:r>
              <a:rPr lang="cs-CZ" sz="3600" b="1" dirty="0">
                <a:solidFill>
                  <a:srgbClr val="660033"/>
                </a:solidFill>
              </a:rPr>
              <a:t>jednoho společníka </a:t>
            </a: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min 20 000 Kč</a:t>
            </a: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b="1" dirty="0">
                <a:solidFill>
                  <a:srgbClr val="660033"/>
                </a:solidFill>
              </a:rPr>
              <a:t>(peněžitou i nepeněžitou formou)</a:t>
            </a: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Tvorba rezervního fondu:</a:t>
            </a:r>
          </a:p>
          <a:p>
            <a:pPr marL="804863" indent="-804863">
              <a:buFontTx/>
              <a:buNone/>
            </a:pPr>
            <a:endParaRPr lang="cs-CZ" sz="28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nejméně 10% z čistého zisku  ne víc jak 5% ze </a:t>
            </a:r>
            <a:r>
              <a:rPr lang="cs-CZ" sz="3600" b="1" dirty="0" smtClean="0">
                <a:solidFill>
                  <a:srgbClr val="660033"/>
                </a:solidFill>
              </a:rPr>
              <a:t>ZJ</a:t>
            </a: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do výše 10% ZK jen na úhradu  ztráty společnosti</a:t>
            </a: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Ručení:</a:t>
            </a:r>
          </a:p>
          <a:p>
            <a:pPr marL="804863" indent="-804863" algn="ctr">
              <a:buFontTx/>
              <a:buNone/>
            </a:pPr>
            <a:endParaRPr lang="cs-CZ" sz="28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společnost ručí celým svým </a:t>
            </a:r>
            <a:r>
              <a:rPr lang="cs-CZ" sz="3600" b="1" dirty="0" smtClean="0">
                <a:solidFill>
                  <a:srgbClr val="660033"/>
                </a:solidFill>
              </a:rPr>
              <a:t>majetkem</a:t>
            </a: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společníci ručí omezeně výší nesplaceného vkladu </a:t>
            </a: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Zisk:</a:t>
            </a:r>
          </a:p>
          <a:p>
            <a:pPr marL="804863" indent="-804863" algn="ctr">
              <a:buFontTx/>
              <a:buNone/>
            </a:pPr>
            <a:endParaRPr lang="cs-CZ" sz="28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v poměru svých vkladů </a:t>
            </a: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(ne ZK a ne RF</a:t>
            </a:r>
            <a:r>
              <a:rPr lang="cs-CZ" sz="3600" b="1" dirty="0" smtClean="0">
                <a:solidFill>
                  <a:srgbClr val="660033"/>
                </a:solidFill>
              </a:rPr>
              <a:t>)</a:t>
            </a: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při likvidaci nárok na likvidační zůstatek</a:t>
            </a: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r>
              <a:rPr lang="cs-CZ" sz="3600" b="1">
                <a:solidFill>
                  <a:schemeClr val="hlink"/>
                </a:solidFill>
              </a:rPr>
              <a:t>Orgány společnosti</a:t>
            </a:r>
          </a:p>
          <a:p>
            <a:pPr marL="804863" indent="-804863" algn="ctr">
              <a:buFontTx/>
              <a:buNone/>
            </a:pPr>
            <a:endParaRPr lang="cs-CZ" sz="2800" b="1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b="1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</p:txBody>
      </p:sp>
      <p:sp>
        <p:nvSpPr>
          <p:cNvPr id="123908" name="Rectangle 4"/>
          <p:cNvSpPr>
            <a:spLocks noChangeArrowheads="1"/>
          </p:cNvSpPr>
          <p:nvPr/>
        </p:nvSpPr>
        <p:spPr bwMode="auto">
          <a:xfrm>
            <a:off x="2916238" y="2565400"/>
            <a:ext cx="2592387" cy="9350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 sz="2400" b="1">
                <a:solidFill>
                  <a:srgbClr val="660033"/>
                </a:solidFill>
              </a:rPr>
              <a:t>valná hromada</a:t>
            </a:r>
          </a:p>
        </p:txBody>
      </p:sp>
      <p:sp>
        <p:nvSpPr>
          <p:cNvPr id="123909" name="Rectangle 5"/>
          <p:cNvSpPr>
            <a:spLocks noChangeArrowheads="1"/>
          </p:cNvSpPr>
          <p:nvPr/>
        </p:nvSpPr>
        <p:spPr bwMode="auto">
          <a:xfrm>
            <a:off x="684213" y="4149725"/>
            <a:ext cx="2592387" cy="9350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 sz="2400" b="1">
                <a:solidFill>
                  <a:srgbClr val="660033"/>
                </a:solidFill>
              </a:rPr>
              <a:t>jednatelé</a:t>
            </a:r>
          </a:p>
        </p:txBody>
      </p:sp>
      <p:sp>
        <p:nvSpPr>
          <p:cNvPr id="123910" name="Rectangle 6"/>
          <p:cNvSpPr>
            <a:spLocks noChangeArrowheads="1"/>
          </p:cNvSpPr>
          <p:nvPr/>
        </p:nvSpPr>
        <p:spPr bwMode="auto">
          <a:xfrm>
            <a:off x="5867400" y="4149725"/>
            <a:ext cx="2592388" cy="9350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 sz="2400" b="1">
                <a:solidFill>
                  <a:srgbClr val="660033"/>
                </a:solidFill>
              </a:rPr>
              <a:t>dozorčí rada</a:t>
            </a:r>
          </a:p>
        </p:txBody>
      </p:sp>
      <p:sp>
        <p:nvSpPr>
          <p:cNvPr id="123911" name="Line 7"/>
          <p:cNvSpPr>
            <a:spLocks noChangeShapeType="1"/>
          </p:cNvSpPr>
          <p:nvPr/>
        </p:nvSpPr>
        <p:spPr bwMode="auto">
          <a:xfrm flipV="1">
            <a:off x="1619250" y="3716338"/>
            <a:ext cx="0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912" name="Line 8"/>
          <p:cNvSpPr>
            <a:spLocks noChangeShapeType="1"/>
          </p:cNvSpPr>
          <p:nvPr/>
        </p:nvSpPr>
        <p:spPr bwMode="auto">
          <a:xfrm flipV="1">
            <a:off x="6877050" y="3789363"/>
            <a:ext cx="0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913" name="Line 9"/>
          <p:cNvSpPr>
            <a:spLocks noChangeShapeType="1"/>
          </p:cNvSpPr>
          <p:nvPr/>
        </p:nvSpPr>
        <p:spPr bwMode="auto">
          <a:xfrm>
            <a:off x="1619250" y="3716338"/>
            <a:ext cx="5257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914" name="Line 10"/>
          <p:cNvSpPr>
            <a:spLocks noChangeShapeType="1"/>
          </p:cNvSpPr>
          <p:nvPr/>
        </p:nvSpPr>
        <p:spPr bwMode="auto">
          <a:xfrm flipV="1">
            <a:off x="3995738" y="34290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Valná hromada</a:t>
            </a:r>
            <a:endParaRPr lang="cs-CZ" sz="28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nejvyšší orgán</a:t>
            </a: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			schvaluje </a:t>
            </a:r>
            <a:r>
              <a:rPr lang="cs-CZ" sz="3600" b="1" dirty="0" smtClean="0">
                <a:solidFill>
                  <a:srgbClr val="660033"/>
                </a:solidFill>
              </a:rPr>
              <a:t>stanovy           a </a:t>
            </a:r>
            <a:r>
              <a:rPr lang="cs-CZ" sz="3600" b="1" dirty="0">
                <a:solidFill>
                  <a:srgbClr val="660033"/>
                </a:solidFill>
              </a:rPr>
              <a:t>jejich změny</a:t>
            </a:r>
          </a:p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rozhoduje o změnách společenské smlouvy</a:t>
            </a: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  <p:pic>
        <p:nvPicPr>
          <p:cNvPr id="4100" name="Picture 4" descr="C:\Users\SSGaS04\AppData\Local\Microsoft\Windows\Temporary Internet Files\Content.IE5\YWI8NPX5\MC900232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182" y="2924944"/>
            <a:ext cx="2232248" cy="1474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lnSpc>
                <a:spcPct val="90000"/>
              </a:lnSpc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Valná hromada</a:t>
            </a:r>
            <a:endParaRPr lang="cs-CZ" sz="2800" b="1" dirty="0">
              <a:solidFill>
                <a:srgbClr val="660033"/>
              </a:solidFill>
            </a:endParaRPr>
          </a:p>
          <a:p>
            <a:pPr marL="804863" indent="-804863" algn="ctr">
              <a:lnSpc>
                <a:spcPct val="90000"/>
              </a:lnSpc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</a:rPr>
              <a:t>schvaluje účetní uzávěrky</a:t>
            </a:r>
            <a:r>
              <a:rPr lang="cs-CZ" sz="3600" b="1" dirty="0">
                <a:solidFill>
                  <a:srgbClr val="660033"/>
                </a:solidFill>
              </a:rPr>
              <a:t>, rozdělení zisku </a:t>
            </a:r>
            <a:r>
              <a:rPr lang="cs-CZ" sz="3600" b="1" dirty="0" smtClean="0">
                <a:solidFill>
                  <a:srgbClr val="660033"/>
                </a:solidFill>
              </a:rPr>
              <a:t>zvýšení </a:t>
            </a:r>
            <a:r>
              <a:rPr lang="cs-CZ" sz="3600" b="1" dirty="0">
                <a:solidFill>
                  <a:srgbClr val="660033"/>
                </a:solidFill>
              </a:rPr>
              <a:t>či snížení ZK</a:t>
            </a:r>
          </a:p>
          <a:p>
            <a:pPr marL="804863" indent="-804863" algn="ctr">
              <a:lnSpc>
                <a:spcPct val="90000"/>
              </a:lnSpc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</a:rPr>
              <a:t>                 jmenování </a:t>
            </a:r>
            <a:r>
              <a:rPr lang="cs-CZ" sz="3600" b="1" dirty="0">
                <a:solidFill>
                  <a:srgbClr val="660033"/>
                </a:solidFill>
              </a:rPr>
              <a:t>, odvolání, odměňování </a:t>
            </a:r>
          </a:p>
          <a:p>
            <a:pPr marL="804863" indent="-804863" algn="ctr">
              <a:lnSpc>
                <a:spcPct val="90000"/>
              </a:lnSpc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jednatelů a členů dozorčí rady</a:t>
            </a:r>
          </a:p>
          <a:p>
            <a:pPr marL="804863" indent="-804863" algn="ctr">
              <a:lnSpc>
                <a:spcPct val="90000"/>
              </a:lnSpc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lnSpc>
                <a:spcPct val="90000"/>
              </a:lnSpc>
              <a:buFontTx/>
              <a:buNone/>
            </a:pPr>
            <a:endParaRPr lang="cs-CZ" b="1" dirty="0">
              <a:solidFill>
                <a:srgbClr val="660033"/>
              </a:solidFill>
            </a:endParaRPr>
          </a:p>
          <a:p>
            <a:pPr marL="804863" indent="-804863">
              <a:lnSpc>
                <a:spcPct val="90000"/>
              </a:lnSpc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lnSpc>
                <a:spcPct val="90000"/>
              </a:lnSpc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  <p:pic>
        <p:nvPicPr>
          <p:cNvPr id="5122" name="Picture 2" descr="C:\Users\SSGaS04\AppData\Local\Microsoft\Windows\Temporary Internet Files\Content.IE5\ESJW84FU\MC9003435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7941" y="3501008"/>
            <a:ext cx="1795882" cy="165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4" name="Picture 4" descr="šéf_O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1844675"/>
            <a:ext cx="2540000" cy="3937000"/>
          </a:xfrm>
          <a:prstGeom prst="rect">
            <a:avLst/>
          </a:prstGeom>
          <a:noFill/>
        </p:spPr>
      </p:pic>
      <p:sp>
        <p:nvSpPr>
          <p:cNvPr id="1280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Jednatelé</a:t>
            </a:r>
            <a:endParaRPr lang="cs-CZ" sz="28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r>
              <a:rPr lang="cs-CZ" sz="3600" b="1" dirty="0">
                <a:solidFill>
                  <a:srgbClr val="FFFF66"/>
                </a:solidFill>
              </a:rPr>
              <a:t>statutární orgán</a:t>
            </a:r>
          </a:p>
          <a:p>
            <a:pPr marL="804863" indent="-804863">
              <a:buClr>
                <a:srgbClr val="D60093"/>
              </a:buClr>
              <a:buFontTx/>
              <a:buChar char="-"/>
            </a:pPr>
            <a:r>
              <a:rPr lang="cs-CZ" sz="3600" b="1" dirty="0">
                <a:solidFill>
                  <a:srgbClr val="660033"/>
                </a:solidFill>
              </a:rPr>
              <a:t>vede společnost</a:t>
            </a:r>
          </a:p>
          <a:p>
            <a:pPr marL="804863" indent="-804863">
              <a:buClr>
                <a:srgbClr val="D60093"/>
              </a:buClr>
              <a:buFontTx/>
              <a:buChar char="-"/>
            </a:pPr>
            <a:r>
              <a:rPr lang="cs-CZ" sz="3600" b="1" dirty="0">
                <a:solidFill>
                  <a:srgbClr val="660033"/>
                </a:solidFill>
              </a:rPr>
              <a:t>vede evidenci</a:t>
            </a:r>
          </a:p>
          <a:p>
            <a:pPr marL="804863" indent="-804863">
              <a:buClr>
                <a:srgbClr val="D60093"/>
              </a:buClr>
              <a:buFontTx/>
              <a:buChar char="-"/>
            </a:pPr>
            <a:r>
              <a:rPr lang="cs-CZ" sz="3600" b="1" dirty="0">
                <a:solidFill>
                  <a:srgbClr val="660033"/>
                </a:solidFill>
              </a:rPr>
              <a:t>účetnictví</a:t>
            </a:r>
          </a:p>
          <a:p>
            <a:pPr marL="804863" indent="-804863">
              <a:buClr>
                <a:srgbClr val="D60093"/>
              </a:buClr>
              <a:buFontTx/>
              <a:buChar char="-"/>
            </a:pPr>
            <a:r>
              <a:rPr lang="cs-CZ" sz="3600" b="1" dirty="0">
                <a:solidFill>
                  <a:srgbClr val="660033"/>
                </a:solidFill>
              </a:rPr>
              <a:t>seznam společníků</a:t>
            </a: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  <p:pic>
        <p:nvPicPr>
          <p:cNvPr id="6146" name="Picture 2" descr="C:\Users\SSGaS04\AppData\Local\Microsoft\Windows\Temporary Internet Files\Content.IE5\YWI8NPX5\MC9003434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68960"/>
            <a:ext cx="1786738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321175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b="1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</p:txBody>
      </p:sp>
      <p:sp>
        <p:nvSpPr>
          <p:cNvPr id="129029" name="Rectangle 5"/>
          <p:cNvSpPr>
            <a:spLocks noChangeArrowheads="1"/>
          </p:cNvSpPr>
          <p:nvPr/>
        </p:nvSpPr>
        <p:spPr bwMode="auto">
          <a:xfrm>
            <a:off x="539750" y="1916113"/>
            <a:ext cx="7920038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600" b="1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Dozorčí rada</a:t>
            </a:r>
          </a:p>
          <a:p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pokud </a:t>
            </a:r>
            <a:r>
              <a:rPr lang="cs-CZ" sz="36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 společníci dohodnou</a:t>
            </a:r>
          </a:p>
          <a:p>
            <a:r>
              <a:rPr lang="cs-CZ" sz="36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 členy – voleni valnou 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hromadou</a:t>
            </a:r>
          </a:p>
          <a:p>
            <a:endParaRPr lang="cs-CZ" sz="3600" b="1" dirty="0">
              <a:solidFill>
                <a:srgbClr val="660033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36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členem nesmí být jednatel</a:t>
            </a:r>
          </a:p>
        </p:txBody>
      </p:sp>
      <p:pic>
        <p:nvPicPr>
          <p:cNvPr id="2051" name="Picture 3" descr="C:\Users\SSGaS04\AppData\Local\Microsoft\Windows\Temporary Internet Files\Content.IE5\ESJW84FU\MC9002997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9961" y="5332433"/>
            <a:ext cx="1819656" cy="125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497888" cy="1139825"/>
          </a:xfrm>
          <a:solidFill>
            <a:srgbClr val="CCFFFF"/>
          </a:solidFill>
        </p:spPr>
        <p:txBody>
          <a:bodyPr/>
          <a:lstStyle/>
          <a:p>
            <a:r>
              <a:rPr lang="cs-CZ" sz="4000" b="1">
                <a:solidFill>
                  <a:srgbClr val="000099"/>
                </a:solidFill>
              </a:rPr>
              <a:t>Společnost s ručením omezeným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23850" y="1844675"/>
            <a:ext cx="8388350" cy="4752677"/>
          </a:xfrm>
          <a:gradFill rotWithShape="1">
            <a:gsLst>
              <a:gs pos="0">
                <a:srgbClr val="66CCFF"/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 algn="ctr">
              <a:buFontTx/>
              <a:buNone/>
            </a:pPr>
            <a:endParaRPr lang="cs-CZ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804863" indent="-804863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</p:txBody>
      </p:sp>
      <p:sp>
        <p:nvSpPr>
          <p:cNvPr id="130054" name="Rectangle 6"/>
          <p:cNvSpPr>
            <a:spLocks noChangeArrowheads="1"/>
          </p:cNvSpPr>
          <p:nvPr/>
        </p:nvSpPr>
        <p:spPr bwMode="auto">
          <a:xfrm>
            <a:off x="1258888" y="2276475"/>
            <a:ext cx="6337300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Dozorčí rada</a:t>
            </a:r>
            <a:endParaRPr lang="cs-CZ" sz="3200" b="1" dirty="0">
              <a:solidFill>
                <a:srgbClr val="660033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32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kontrolní orgán:</a:t>
            </a:r>
          </a:p>
          <a:p>
            <a:pPr marL="457200" indent="-457200" algn="l">
              <a:buClr>
                <a:srgbClr val="CC3399"/>
              </a:buClr>
              <a:buFont typeface="Wingdings" pitchFamily="2" charset="2"/>
              <a:buChar char="q"/>
            </a:pPr>
            <a:r>
              <a:rPr lang="cs-CZ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činnosti jednatelů</a:t>
            </a:r>
          </a:p>
          <a:p>
            <a:pPr marL="457200" indent="-457200" algn="l">
              <a:buClr>
                <a:srgbClr val="CC3399"/>
              </a:buClr>
              <a:buFont typeface="Wingdings" pitchFamily="2" charset="2"/>
              <a:buChar char="q"/>
            </a:pPr>
            <a:r>
              <a:rPr lang="cs-CZ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účetní uzávěrku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návrh </a:t>
            </a:r>
            <a:r>
              <a:rPr lang="cs-CZ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rozdělení zisku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ztráty</a:t>
            </a:r>
            <a:endParaRPr lang="cs-CZ" sz="3200" b="1" dirty="0">
              <a:solidFill>
                <a:srgbClr val="660033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457200" indent="-457200" algn="l">
              <a:buClr>
                <a:srgbClr val="CC3399"/>
              </a:buClr>
              <a:buFont typeface="Wingdings" pitchFamily="2" charset="2"/>
              <a:buChar char="q"/>
            </a:pPr>
            <a:r>
              <a:rPr lang="cs-CZ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zprávy valné hromadě</a:t>
            </a:r>
          </a:p>
          <a:p>
            <a:pPr marL="457200" indent="-457200" algn="l">
              <a:buClr>
                <a:srgbClr val="CC3399"/>
              </a:buClr>
              <a:buFont typeface="Wingdings" pitchFamily="2" charset="2"/>
              <a:buChar char="q"/>
            </a:pPr>
            <a:r>
              <a:rPr lang="cs-CZ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svolání valné hromady</a:t>
            </a:r>
          </a:p>
        </p:txBody>
      </p:sp>
      <p:pic>
        <p:nvPicPr>
          <p:cNvPr id="3074" name="Picture 2" descr="C:\Users\SSGaS04\AppData\Local\Microsoft\Windows\Temporary Internet Files\Content.IE5\YWI8NPX5\MC9002307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4500" y="1916832"/>
            <a:ext cx="1666250" cy="196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20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</a:t>
            </a:r>
            <a:r>
              <a:rPr lang="cs-CZ" sz="2000" i="1" dirty="0"/>
              <a:t>Ekonomie – stručný přehled, </a:t>
            </a:r>
            <a:r>
              <a:rPr lang="cs-CZ" sz="2000" i="1" dirty="0" smtClean="0"/>
              <a:t>2012/2013</a:t>
            </a:r>
            <a:r>
              <a:rPr lang="cs-CZ" sz="2000" dirty="0" smtClean="0"/>
              <a:t>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  <a:endParaRPr lang="cs-CZ" sz="2000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Mach</a:t>
            </a:r>
            <a:r>
              <a:rPr lang="cs-CZ" sz="2000" dirty="0"/>
              <a:t>, Josef. </a:t>
            </a:r>
            <a:r>
              <a:rPr lang="cs-CZ" sz="2000" i="1" dirty="0"/>
              <a:t>Ekonomika pro střední odborná učiliště 1. </a:t>
            </a:r>
            <a:r>
              <a:rPr lang="cs-CZ" sz="2000" dirty="0"/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/>
              <a:t>http://</a:t>
            </a:r>
            <a:r>
              <a:rPr lang="cs-CZ" sz="2000" u="sng" dirty="0" smtClean="0"/>
              <a:t>office.microsoft.com </a:t>
            </a:r>
            <a:r>
              <a:rPr lang="cs-CZ" sz="2000" dirty="0" smtClean="0"/>
              <a:t>Galerie </a:t>
            </a:r>
            <a:r>
              <a:rPr lang="cs-CZ" sz="2000" dirty="0"/>
              <a:t>Office, </a:t>
            </a:r>
            <a:r>
              <a:rPr lang="cs-CZ" sz="2000" dirty="0" smtClean="0"/>
              <a:t>03.01.2013</a:t>
            </a:r>
            <a:endParaRPr lang="cs-CZ" sz="20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0457510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abola">
  <a:themeElements>
    <a:clrScheme name="Parabola 4">
      <a:dk1>
        <a:srgbClr val="666A5C"/>
      </a:dk1>
      <a:lt1>
        <a:srgbClr val="FFFFFF"/>
      </a:lt1>
      <a:dk2>
        <a:srgbClr val="757868"/>
      </a:dk2>
      <a:lt2>
        <a:srgbClr val="C4C3AA"/>
      </a:lt2>
      <a:accent1>
        <a:srgbClr val="9AC2C0"/>
      </a:accent1>
      <a:accent2>
        <a:srgbClr val="4D4F45"/>
      </a:accent2>
      <a:accent3>
        <a:srgbClr val="BDBEB9"/>
      </a:accent3>
      <a:accent4>
        <a:srgbClr val="DADADA"/>
      </a:accent4>
      <a:accent5>
        <a:srgbClr val="CADDDC"/>
      </a:accent5>
      <a:accent6>
        <a:srgbClr val="45473E"/>
      </a:accent6>
      <a:hlink>
        <a:srgbClr val="009999"/>
      </a:hlink>
      <a:folHlink>
        <a:srgbClr val="BFCB4F"/>
      </a:folHlink>
    </a:clrScheme>
    <a:fontScheme name="Parabola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Parabola 1">
        <a:dk1>
          <a:srgbClr val="660000"/>
        </a:dk1>
        <a:lt1>
          <a:srgbClr val="FFFFFF"/>
        </a:lt1>
        <a:dk2>
          <a:srgbClr val="A80000"/>
        </a:dk2>
        <a:lt2>
          <a:srgbClr val="FFFF99"/>
        </a:lt2>
        <a:accent1>
          <a:srgbClr val="FF6600"/>
        </a:accent1>
        <a:accent2>
          <a:srgbClr val="6A0000"/>
        </a:accent2>
        <a:accent3>
          <a:srgbClr val="D1AAAA"/>
        </a:accent3>
        <a:accent4>
          <a:srgbClr val="DADADA"/>
        </a:accent4>
        <a:accent5>
          <a:srgbClr val="FFB8AA"/>
        </a:accent5>
        <a:accent6>
          <a:srgbClr val="5F00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2">
        <a:dk1>
          <a:srgbClr val="6A4700"/>
        </a:dk1>
        <a:lt1>
          <a:srgbClr val="FFFFFF"/>
        </a:lt1>
        <a:dk2>
          <a:srgbClr val="522900"/>
        </a:dk2>
        <a:lt2>
          <a:srgbClr val="FFFF99"/>
        </a:lt2>
        <a:accent1>
          <a:srgbClr val="CC9900"/>
        </a:accent1>
        <a:accent2>
          <a:srgbClr val="9C7300"/>
        </a:accent2>
        <a:accent3>
          <a:srgbClr val="B3ACAA"/>
        </a:accent3>
        <a:accent4>
          <a:srgbClr val="DADADA"/>
        </a:accent4>
        <a:accent5>
          <a:srgbClr val="E2CAAA"/>
        </a:accent5>
        <a:accent6>
          <a:srgbClr val="8D6800"/>
        </a:accent6>
        <a:hlink>
          <a:srgbClr val="FF99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3">
        <a:dk1>
          <a:srgbClr val="495630"/>
        </a:dk1>
        <a:lt1>
          <a:srgbClr val="FFFFCC"/>
        </a:lt1>
        <a:dk2>
          <a:srgbClr val="2D361C"/>
        </a:dk2>
        <a:lt2>
          <a:srgbClr val="BAD38D"/>
        </a:lt2>
        <a:accent1>
          <a:srgbClr val="68803E"/>
        </a:accent1>
        <a:accent2>
          <a:srgbClr val="556636"/>
        </a:accent2>
        <a:accent3>
          <a:srgbClr val="ADAEAB"/>
        </a:accent3>
        <a:accent4>
          <a:srgbClr val="DADAAE"/>
        </a:accent4>
        <a:accent5>
          <a:srgbClr val="B9C0AF"/>
        </a:accent5>
        <a:accent6>
          <a:srgbClr val="4C5C30"/>
        </a:accent6>
        <a:hlink>
          <a:srgbClr val="339933"/>
        </a:hlink>
        <a:folHlink>
          <a:srgbClr val="D9D4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4">
        <a:dk1>
          <a:srgbClr val="666A5C"/>
        </a:dk1>
        <a:lt1>
          <a:srgbClr val="FFFFFF"/>
        </a:lt1>
        <a:dk2>
          <a:srgbClr val="757868"/>
        </a:dk2>
        <a:lt2>
          <a:srgbClr val="C4C3AA"/>
        </a:lt2>
        <a:accent1>
          <a:srgbClr val="9AC2C0"/>
        </a:accent1>
        <a:accent2>
          <a:srgbClr val="4D4F45"/>
        </a:accent2>
        <a:accent3>
          <a:srgbClr val="BDBEB9"/>
        </a:accent3>
        <a:accent4>
          <a:srgbClr val="DADADA"/>
        </a:accent4>
        <a:accent5>
          <a:srgbClr val="CADDDC"/>
        </a:accent5>
        <a:accent6>
          <a:srgbClr val="45473E"/>
        </a:accent6>
        <a:hlink>
          <a:srgbClr val="009999"/>
        </a:hlink>
        <a:folHlink>
          <a:srgbClr val="BFCB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5">
        <a:dk1>
          <a:srgbClr val="006664"/>
        </a:dk1>
        <a:lt1>
          <a:srgbClr val="FFFFFF"/>
        </a:lt1>
        <a:dk2>
          <a:srgbClr val="00908D"/>
        </a:dk2>
        <a:lt2>
          <a:srgbClr val="ADE5CD"/>
        </a:lt2>
        <a:accent1>
          <a:srgbClr val="00CCFF"/>
        </a:accent1>
        <a:accent2>
          <a:srgbClr val="006666"/>
        </a:accent2>
        <a:accent3>
          <a:srgbClr val="AAC6C5"/>
        </a:accent3>
        <a:accent4>
          <a:srgbClr val="DADADA"/>
        </a:accent4>
        <a:accent5>
          <a:srgbClr val="AAE2FF"/>
        </a:accent5>
        <a:accent6>
          <a:srgbClr val="005C5C"/>
        </a:accent6>
        <a:hlink>
          <a:srgbClr val="6DD8DB"/>
        </a:hlink>
        <a:folHlink>
          <a:srgbClr val="C5E2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6">
        <a:dk1>
          <a:srgbClr val="000000"/>
        </a:dk1>
        <a:lt1>
          <a:srgbClr val="DDDCC5"/>
        </a:lt1>
        <a:dk2>
          <a:srgbClr val="000000"/>
        </a:dk2>
        <a:lt2>
          <a:srgbClr val="B9B695"/>
        </a:lt2>
        <a:accent1>
          <a:srgbClr val="EAEBE9"/>
        </a:accent1>
        <a:accent2>
          <a:srgbClr val="BFBFAB"/>
        </a:accent2>
        <a:accent3>
          <a:srgbClr val="EBEBDF"/>
        </a:accent3>
        <a:accent4>
          <a:srgbClr val="000000"/>
        </a:accent4>
        <a:accent5>
          <a:srgbClr val="F3F3F2"/>
        </a:accent5>
        <a:accent6>
          <a:srgbClr val="ADAD9B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bola 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336699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ADB8CA"/>
        </a:accent5>
        <a:accent6>
          <a:srgbClr val="555555"/>
        </a:accent6>
        <a:hlink>
          <a:srgbClr val="BBE5FF"/>
        </a:hlink>
        <a:folHlink>
          <a:srgbClr val="B6B3E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8">
        <a:dk1>
          <a:srgbClr val="000090"/>
        </a:dk1>
        <a:lt1>
          <a:srgbClr val="EAEAEA"/>
        </a:lt1>
        <a:dk2>
          <a:srgbClr val="3A3AB2"/>
        </a:dk2>
        <a:lt2>
          <a:srgbClr val="CAD4DC"/>
        </a:lt2>
        <a:accent1>
          <a:srgbClr val="3974AF"/>
        </a:accent1>
        <a:accent2>
          <a:srgbClr val="232369"/>
        </a:accent2>
        <a:accent3>
          <a:srgbClr val="AEAED5"/>
        </a:accent3>
        <a:accent4>
          <a:srgbClr val="C8C8C8"/>
        </a:accent4>
        <a:accent5>
          <a:srgbClr val="AEBCD4"/>
        </a:accent5>
        <a:accent6>
          <a:srgbClr val="1F1F5E"/>
        </a:accent6>
        <a:hlink>
          <a:srgbClr val="00CCFF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9">
        <a:dk1>
          <a:srgbClr val="9C9C9C"/>
        </a:dk1>
        <a:lt1>
          <a:srgbClr val="FFFFFF"/>
        </a:lt1>
        <a:dk2>
          <a:srgbClr val="8696CA"/>
        </a:dk2>
        <a:lt2>
          <a:srgbClr val="FFFFFF"/>
        </a:lt2>
        <a:accent1>
          <a:srgbClr val="97D1D5"/>
        </a:accent1>
        <a:accent2>
          <a:srgbClr val="666699"/>
        </a:accent2>
        <a:accent3>
          <a:srgbClr val="C3C9E1"/>
        </a:accent3>
        <a:accent4>
          <a:srgbClr val="DADADA"/>
        </a:accent4>
        <a:accent5>
          <a:srgbClr val="C9E5E7"/>
        </a:accent5>
        <a:accent6>
          <a:srgbClr val="5C5C8A"/>
        </a:accent6>
        <a:hlink>
          <a:srgbClr val="0000FF"/>
        </a:hlink>
        <a:folHlink>
          <a:srgbClr val="00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Satellite Dish</Template>
  <TotalTime>1592</TotalTime>
  <Words>483</Words>
  <Application>Microsoft Office PowerPoint</Application>
  <PresentationFormat>Předvádění na obrazovce (4:3)</PresentationFormat>
  <Paragraphs>153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Parabola</vt:lpstr>
      <vt:lpstr>DIGITÁLNÍ UČEBNÍ MATERIÁL</vt:lpstr>
      <vt:lpstr>Obchodní  společnosti společnost s ručením omezeným  </vt:lpstr>
      <vt:lpstr>Téma přednášky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Společnost s ručením omezeným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 společnosti</dc:title>
  <dc:creator>Kabinet VT</dc:creator>
  <cp:lastModifiedBy>Dum</cp:lastModifiedBy>
  <cp:revision>49</cp:revision>
  <dcterms:created xsi:type="dcterms:W3CDTF">2006-11-23T18:44:43Z</dcterms:created>
  <dcterms:modified xsi:type="dcterms:W3CDTF">2013-04-22T20:22:24Z</dcterms:modified>
</cp:coreProperties>
</file>