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E531F10-D193-4664-AE07-3266BAD85F1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D335B88-7870-4617-B576-900673195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D2BC2-E73C-4BCC-92AA-E1CFCAEFD0C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1D4FF-FBEA-41EA-A878-907200789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F812A-BBDD-4F2F-B455-70544D9D4AA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9A259-316D-40E3-9318-4BFA027ADF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90AF5-F378-4F3C-A0B9-5795DD85956A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A73BB-10C6-4A8A-BDA7-85BB77F49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3D7E5-23F3-4E3C-B26F-031F724D998F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2F479-13CF-43BD-A55C-965076EF45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81E05-018B-4C0D-AD3C-D68A953E968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57AF5-95DD-4F7D-A1E1-E345830A25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5330C-650A-444E-B147-6AAAECB4C0C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D5EBF-4F7D-4851-BB8C-6467A9F34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59D00-E6E4-4464-AD43-A22F9A053A58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D1B76-59EC-488F-8F89-6E94B2D1F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9C5C5-7713-4781-8B56-A9DDF3CAE4E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C9B74-3A95-4826-A797-65F27712F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3C4BA0-AD70-4C6C-8C58-59BC315BE6B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3E395-7E1F-4A5D-9D29-A0A379034E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651DDD-4E3A-4D20-BA0F-232FD6F0E47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D96DB3-3379-45DA-A8CE-1685F3D951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465E34-82EF-4638-A187-BC3DE25C0040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449954-090B-4751-A1BE-AC6B89965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D592A25-2A3E-4D8A-B6C6-AEAD25F13B9D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EF4D96-9087-4299-A6A6-FD7154479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/index.php?title=Elektrick%C3%BD_%C5%A1um&amp;action=edit&amp;redlink=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Technické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3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Ideální rezistor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Lineární součástky elektronických obvodů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Miroslav Široký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duben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OPVK_1.5_DUM_III/2_TAP3_SR021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09VYSTUPY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VY_32_INOVACE_TAP3_SR021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ahoma" pitchFamily="34" charset="0"/>
                        </a:rPr>
                        <a:t>Ideální rezistor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– princip, vlastnosti a využití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785813" y="0"/>
            <a:ext cx="7629525" cy="1143000"/>
          </a:xfrm>
        </p:spPr>
        <p:txBody>
          <a:bodyPr/>
          <a:lstStyle/>
          <a:p>
            <a:r>
              <a:rPr lang="cs-CZ" smtClean="0"/>
              <a:t>Ideální rezistor</a:t>
            </a:r>
          </a:p>
        </p:txBody>
      </p:sp>
      <p:sp>
        <p:nvSpPr>
          <p:cNvPr id="3075" name="Podnadpis 2"/>
          <p:cNvSpPr>
            <a:spLocks noGrp="1"/>
          </p:cNvSpPr>
          <p:nvPr>
            <p:ph type="subTitle" idx="1"/>
          </p:nvPr>
        </p:nvSpPr>
        <p:spPr>
          <a:xfrm>
            <a:off x="785813" y="1143000"/>
            <a:ext cx="7643812" cy="5357813"/>
          </a:xfrm>
        </p:spPr>
        <p:txBody>
          <a:bodyPr/>
          <a:lstStyle/>
          <a:p>
            <a:pPr marL="531813" lvl="2" indent="-531813" algn="l">
              <a:buFont typeface="Arial" charset="0"/>
              <a:buChar char="•"/>
            </a:pPr>
            <a:r>
              <a:rPr lang="cs-CZ" sz="3200" b="1" smtClean="0">
                <a:solidFill>
                  <a:schemeClr val="tx1"/>
                </a:solidFill>
              </a:rPr>
              <a:t>Rezistor</a:t>
            </a:r>
            <a:r>
              <a:rPr lang="cs-CZ" sz="3200" smtClean="0">
                <a:solidFill>
                  <a:schemeClr val="tx1"/>
                </a:solidFill>
              </a:rPr>
              <a:t> - pasivní elektrotechnická součástka projevující se v elektrickém obvodu v ideálním případě jedinou vlastností - elektrickým odporem. </a:t>
            </a:r>
          </a:p>
          <a:p>
            <a:pPr marL="531813" lvl="2" indent="-531813" algn="l">
              <a:buFont typeface="Arial" charset="0"/>
              <a:buChar char="•"/>
            </a:pPr>
            <a:r>
              <a:rPr lang="cs-CZ" sz="3200" smtClean="0">
                <a:solidFill>
                  <a:schemeClr val="tx1"/>
                </a:solidFill>
              </a:rPr>
              <a:t>Důvodem pro zařazení rezistoru do obvodu je obvykle snížení velikosti elektrického proudu nebo získání určitého úbytku napětí.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idx="1"/>
          </p:nvPr>
        </p:nvSpPr>
        <p:spPr>
          <a:xfrm>
            <a:off x="785813" y="285750"/>
            <a:ext cx="7900987" cy="5840413"/>
          </a:xfrm>
        </p:spPr>
        <p:txBody>
          <a:bodyPr/>
          <a:lstStyle/>
          <a:p>
            <a:r>
              <a:rPr lang="cs-CZ" b="1" smtClean="0"/>
              <a:t>Ideální rezistor</a:t>
            </a:r>
            <a:r>
              <a:rPr lang="cs-CZ" smtClean="0"/>
              <a:t> má jediný parametr, tedy svůj odpor, a tento parametr není závislý na jakýchkoliv vnějších vlivech. </a:t>
            </a:r>
          </a:p>
          <a:p>
            <a:r>
              <a:rPr lang="cs-CZ" smtClean="0"/>
              <a:t>Podle Ohmova zákona se tedy proud protékající rezistorem s odporem </a:t>
            </a:r>
            <a:r>
              <a:rPr lang="cs-CZ" b="1" smtClean="0"/>
              <a:t>R</a:t>
            </a:r>
            <a:r>
              <a:rPr lang="cs-CZ" smtClean="0"/>
              <a:t> a přiloženým napětím </a:t>
            </a:r>
            <a:r>
              <a:rPr lang="cs-CZ" b="1" smtClean="0"/>
              <a:t>U</a:t>
            </a:r>
            <a:r>
              <a:rPr lang="cs-CZ" smtClean="0"/>
              <a:t> rovná:</a:t>
            </a:r>
          </a:p>
          <a:p>
            <a:endParaRPr lang="cs-CZ" smtClean="0"/>
          </a:p>
        </p:txBody>
      </p:sp>
      <p:pic>
        <p:nvPicPr>
          <p:cNvPr id="4099" name="Obrázek 4" descr="I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3571875"/>
            <a:ext cx="1222375" cy="92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/>
          <a:lstStyle/>
          <a:p>
            <a:r>
              <a:rPr lang="cs-CZ" smtClean="0"/>
              <a:t>Napěťový úbytek vzniklý na témže rezistoru, kterým protéká proud </a:t>
            </a:r>
            <a:r>
              <a:rPr lang="cs-CZ" b="1" smtClean="0"/>
              <a:t>I</a:t>
            </a:r>
            <a:r>
              <a:rPr lang="cs-CZ" smtClean="0"/>
              <a:t>: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Výkon daný vztahem: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5123" name="Obrázek 3" descr="u.pn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38" y="1571625"/>
            <a:ext cx="1827212" cy="35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Obrázek 4" descr="p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38" y="3214688"/>
            <a:ext cx="4032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813" y="285750"/>
            <a:ext cx="7900987" cy="5840413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Oproti tomu </a:t>
            </a:r>
            <a:r>
              <a:rPr lang="cs-CZ" b="1" dirty="0" smtClean="0"/>
              <a:t>reálný rezistor </a:t>
            </a:r>
            <a:r>
              <a:rPr lang="cs-CZ" dirty="0" smtClean="0"/>
              <a:t>je vyroben z reálného materiálu vykazujícího elektrický odpor a má určitou geometrii. Z toho vyplývá: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a) </a:t>
            </a:r>
            <a:r>
              <a:rPr lang="cs-CZ" dirty="0" smtClean="0"/>
              <a:t>Hodnota jeho odporu je závislá na teplotě.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b) </a:t>
            </a:r>
            <a:r>
              <a:rPr lang="cs-CZ" dirty="0" smtClean="0"/>
              <a:t>Dokáže v teplo proměnit jen určitý výkon, při větším zatížení, než na které je určen, se zničí přehřátím.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c) </a:t>
            </a:r>
            <a:r>
              <a:rPr lang="cs-CZ" dirty="0" smtClean="0"/>
              <a:t>Hodnota bývá odlišná od jmenovité, uvedené na pouzdře (při výrobě dochází k nepřesnosti a rozptylu parametrů)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idx="1"/>
          </p:nvPr>
        </p:nvSpPr>
        <p:spPr>
          <a:xfrm>
            <a:off x="785813" y="142875"/>
            <a:ext cx="7900987" cy="65008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d) </a:t>
            </a:r>
            <a:r>
              <a:rPr lang="cs-CZ" smtClean="0"/>
              <a:t>Má omezenou elektrickou pevnost, při aplikaci vyššího napětí může dojít k průrazu nebo poškození.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e) </a:t>
            </a:r>
            <a:r>
              <a:rPr lang="cs-CZ" smtClean="0"/>
              <a:t>Mimo reálný odpor vykazuje také sériovou indukčnost a paralelní kapacitu (viz náhradní schéma). Tyto parazitní veličiny se znatelně projevují až při vyšších frekvencích procházejícího proudu.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cs-CZ" b="1" smtClean="0"/>
              <a:t>f) </a:t>
            </a:r>
            <a:r>
              <a:rPr lang="cs-CZ" smtClean="0"/>
              <a:t>Při velmi vysokých frekvencích na něm navíc dochází k tzv. skin efektu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idx="1"/>
          </p:nvPr>
        </p:nvSpPr>
        <p:spPr>
          <a:xfrm>
            <a:off x="785813" y="214313"/>
            <a:ext cx="7900987" cy="59118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b="1" smtClean="0"/>
              <a:t>g) </a:t>
            </a:r>
            <a:r>
              <a:rPr lang="cs-CZ" smtClean="0"/>
              <a:t>Rezistor vykazuje </a:t>
            </a:r>
            <a:r>
              <a:rPr lang="cs-CZ" smtClean="0">
                <a:hlinkClick r:id="rId2" tooltip="Elektrický šum (stránka neexistuje)"/>
              </a:rPr>
              <a:t>elektrický šum</a:t>
            </a:r>
            <a:r>
              <a:rPr lang="cs-CZ" smtClean="0"/>
              <a:t>.</a:t>
            </a:r>
          </a:p>
          <a:p>
            <a:pPr>
              <a:buFont typeface="Arial" charset="0"/>
              <a:buNone/>
            </a:pPr>
            <a:r>
              <a:rPr lang="cs-CZ" b="1" smtClean="0"/>
              <a:t>h) </a:t>
            </a:r>
            <a:r>
              <a:rPr lang="cs-CZ" smtClean="0"/>
              <a:t>Podle materiálu použitého k výrobě je hodnota odporu závislá i na přiloženém napětí</a:t>
            </a:r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  <a:r>
              <a:rPr lang="en-US" smtClean="0"/>
              <a:t>[1]</a:t>
            </a: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	</a:t>
            </a:r>
          </a:p>
          <a:p>
            <a:pPr>
              <a:buFont typeface="Arial" charset="0"/>
              <a:buNone/>
            </a:pPr>
            <a:r>
              <a:rPr lang="en-US" smtClean="0"/>
              <a:t>	</a:t>
            </a:r>
          </a:p>
          <a:p>
            <a:pPr>
              <a:buFont typeface="Arial" charset="0"/>
              <a:buNone/>
            </a:pPr>
            <a:endParaRPr lang="en-US" smtClean="0"/>
          </a:p>
          <a:p>
            <a:pPr>
              <a:buFont typeface="Arial" charset="0"/>
              <a:buNone/>
            </a:pPr>
            <a:r>
              <a:rPr lang="en-US" smtClean="0"/>
              <a:t>		 		             </a:t>
            </a:r>
          </a:p>
          <a:p>
            <a:pPr>
              <a:buFont typeface="Arial" charset="0"/>
              <a:buNone/>
            </a:pPr>
            <a:endParaRPr lang="en-US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8195" name="Obrázek 4" descr="rezistor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75" y="2857500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Obrázek 5" descr="rez_sch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813" y="3071813"/>
            <a:ext cx="3579812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Obdélník 6"/>
          <p:cNvSpPr>
            <a:spLocks noChangeArrowheads="1"/>
          </p:cNvSpPr>
          <p:nvPr/>
        </p:nvSpPr>
        <p:spPr bwMode="auto">
          <a:xfrm>
            <a:off x="7358063" y="5786438"/>
            <a:ext cx="6461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3200">
                <a:latin typeface="Calibri" pitchFamily="34" charset="0"/>
              </a:rPr>
              <a:t>[2]</a:t>
            </a: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85813" y="857250"/>
            <a:ext cx="7900987" cy="5268913"/>
          </a:xfrm>
        </p:spPr>
        <p:txBody>
          <a:bodyPr/>
          <a:lstStyle/>
          <a:p>
            <a:r>
              <a:rPr lang="en-US" sz="1600" smtClean="0"/>
              <a:t>[1]. In: </a:t>
            </a:r>
            <a:r>
              <a:rPr lang="en-US" sz="1600" i="1" smtClean="0"/>
              <a:t>Wikipedia: the free encyclopedia</a:t>
            </a:r>
            <a:r>
              <a:rPr lang="en-US" sz="1600" smtClean="0"/>
              <a:t> [online]. San Francisco (CA): Wikimedia Foundation, 2001- [cit. 2013-04-15]. Dostupné z: http://cs.wikipedia.org/wiki/Rezistor</a:t>
            </a:r>
          </a:p>
          <a:p>
            <a:endParaRPr lang="en-US" sz="1600" smtClean="0"/>
          </a:p>
          <a:p>
            <a:r>
              <a:rPr lang="it-IT" sz="1600" smtClean="0"/>
              <a:t>[2]. [online]. [cit. 2013-04-15]. Dostupné z: https://www.google.cz/search?q=rezistor&amp;hl=cs&amp;source=lnms&amp;tbm=isch&amp;sa=X&amp;ei=J1hsUeiAO4HXtQaaooDgBQ&amp;ved=0CAcQ_AUoAQ&amp;biw=1600&amp;bih=796#imgrc=ycuLUUZJy-HOMM%3A%3BnIeSLk2W7nusRM%3Bhttp%253A%252F%252Fhamshop.cz%252Fdata%252Fproduct%252F130_157.jpg%3Bhttp%253A%252F%252Fhamshop.cz%252Frezistory-c6%252Frezistor-100r-10ks-i130%252F%3B450%3B450</a:t>
            </a:r>
          </a:p>
          <a:p>
            <a:endParaRPr lang="it-IT" sz="1600" smtClean="0"/>
          </a:p>
          <a:p>
            <a:endParaRPr lang="en-US" sz="1600" smtClean="0"/>
          </a:p>
          <a:p>
            <a:endParaRPr lang="en-US" sz="16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268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Calibri</vt:lpstr>
      <vt:lpstr>Arial</vt:lpstr>
      <vt:lpstr>Garamond</vt:lpstr>
      <vt:lpstr>Tahoma</vt:lpstr>
      <vt:lpstr>Times New Roman</vt:lpstr>
      <vt:lpstr>Motiv sady Office</vt:lpstr>
      <vt:lpstr>Digitální učební materiál</vt:lpstr>
      <vt:lpstr>Ideální rezistor</vt:lpstr>
      <vt:lpstr>Snímek 3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siroky</cp:lastModifiedBy>
  <cp:revision>6</cp:revision>
  <dcterms:created xsi:type="dcterms:W3CDTF">2013-04-15T19:19:28Z</dcterms:created>
  <dcterms:modified xsi:type="dcterms:W3CDTF">2013-04-22T21:44:16Z</dcterms:modified>
</cp:coreProperties>
</file>