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1229997-FB84-4FFB-B5FC-E9DCFFB7BC94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D71452B-D816-41A7-981B-3AF53780A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34084-95AC-4BD5-B2F4-7227306FA079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D8F97-A944-4FAB-A463-E9FAC5A59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6BA87-3E4C-4CB0-AEE0-626BE42A1FD5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5D0A9-2CF2-48E4-9B91-F1546B7D5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44287-A8ED-4F40-BB0D-6F8706FF653D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35420-097F-4395-AC89-6940D70B46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23436-F180-439E-8628-49BF4437F0E3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8995A-9C7F-4FD0-B16B-A799DC02EB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749FB-4C10-4748-8A7F-1FA5246AAC0D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38DC7-2A44-4A8F-B974-A4DC147C4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23169-6DD0-4E46-A88E-B98A0B052FBB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53EB2-2554-42CF-A4EF-057707867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8E8AB-16B8-4752-8FA0-95A8029ADE12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6936B-4D2A-4978-A150-C469C2142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28096-515E-41D9-B270-AA0FBC7EFD88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D623A-3413-4729-93D0-585D5C9C3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5C770-ABF0-4DDD-9829-D82477C07635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10C5D-2D5D-4988-A6E2-7A9476649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000B0-4951-4806-813B-9FBFE07092F8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27D7E-6FCF-47B6-8A60-D6973A119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ADF9D-3477-4768-97B7-F532D8685F03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2BC56-0605-4FC9-BA2C-6CCD03EA1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283F06-3136-4478-8155-260068381A53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0E5CCA-36F0-43CC-90FA-8495EC497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Ideální cívka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duben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OPVK_1.5_DUM_III/2_TAP3_SR022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Ideální cívka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14375" y="-142875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Ideální cívka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75" y="857250"/>
            <a:ext cx="7786688" cy="5715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/>
                </a:solidFill>
              </a:rPr>
              <a:t>Ideální cívka v obvodu střídavého proudu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Připojíme-li ke zdroji střídavého napětí sinusového průběhu ideální cívku, musíme si  uvědomit, že je to ideální součástka - obvodový prvek, jehož ohmický odpor R = 0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a kapacita C = 0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projevuje se v obvodu jen svou indukčností </a:t>
            </a:r>
            <a:r>
              <a:rPr lang="cs-CZ" b="1" dirty="0" smtClean="0">
                <a:solidFill>
                  <a:schemeClr val="tx1"/>
                </a:solidFill>
              </a:rPr>
              <a:t>L s jednotkou H henry</a:t>
            </a:r>
            <a:r>
              <a:rPr lang="cs-CZ" dirty="0" smtClean="0">
                <a:solidFill>
                  <a:schemeClr val="tx1"/>
                </a:solidFill>
              </a:rPr>
              <a:t>, což je charakteristická veličina pro cívku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US" b="1" dirty="0" smtClean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857250" y="214313"/>
            <a:ext cx="7829550" cy="5911850"/>
          </a:xfrm>
        </p:spPr>
        <p:txBody>
          <a:bodyPr/>
          <a:lstStyle/>
          <a:p>
            <a:pPr eaLnBrk="1" hangingPunct="1"/>
            <a:r>
              <a:rPr lang="cs-CZ" dirty="0" smtClean="0"/>
              <a:t>Připomeneme, že ve skutečnosti taková cívka neexistuje, protože je navinuta </a:t>
            </a:r>
            <a:r>
              <a:rPr lang="cs-CZ" dirty="0" smtClean="0"/>
              <a:t>                           z </a:t>
            </a:r>
            <a:r>
              <a:rPr lang="cs-CZ" dirty="0" smtClean="0"/>
              <a:t>určitého materiálu, jehož ohmický odpor nelze zcela zanedbat </a:t>
            </a:r>
          </a:p>
          <a:p>
            <a:pPr eaLnBrk="1" hangingPunct="1"/>
            <a:r>
              <a:rPr lang="cs-CZ" dirty="0" smtClean="0"/>
              <a:t>Také jednotlivé vrstvy vinutí vytvářejí kondenzátor, takže skutečná cívka má také svou kapacitu</a:t>
            </a:r>
          </a:p>
          <a:p>
            <a:pPr eaLnBrk="1" hangingPunct="1"/>
            <a:r>
              <a:rPr lang="cs-CZ" dirty="0" smtClean="0"/>
              <a:t>Na ideální cívce v obvodu střídavého napětí předbíhá proud o 90 stupňů - </a:t>
            </a:r>
            <a:r>
              <a:rPr lang="cs-CZ" sz="4000" dirty="0" smtClean="0">
                <a:sym typeface="Symbol" pitchFamily="18" charset="2"/>
              </a:rPr>
              <a:t></a:t>
            </a:r>
            <a:r>
              <a:rPr lang="cs-CZ" sz="2800" dirty="0" smtClean="0">
                <a:sym typeface="Symbol" pitchFamily="18" charset="2"/>
              </a:rPr>
              <a:t>/2 rad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50" y="357188"/>
            <a:ext cx="7829550" cy="6286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Ideální cívka nemá žádný ohmický odpor, proud v obvodu je omezen tzv. zdánlivým odporem, který nazýváme </a:t>
            </a:r>
            <a:r>
              <a:rPr lang="cs-CZ" b="1" dirty="0" smtClean="0"/>
              <a:t>indukční reaktancí </a:t>
            </a:r>
            <a:r>
              <a:rPr lang="cs-CZ" dirty="0" smtClean="0"/>
              <a:t>- </a:t>
            </a:r>
            <a:r>
              <a:rPr lang="cs-CZ" b="1" dirty="0" smtClean="0"/>
              <a:t>X</a:t>
            </a:r>
            <a:r>
              <a:rPr lang="cs-CZ" b="1" baseline="-25000" dirty="0" smtClean="0"/>
              <a:t>L</a:t>
            </a:r>
            <a:r>
              <a:rPr lang="cs-CZ" dirty="0" smtClean="0"/>
              <a:t>. Tato veličina má stejnou jednotku - </a:t>
            </a:r>
            <a:r>
              <a:rPr lang="cs-CZ" b="1" dirty="0" smtClean="0"/>
              <a:t>ohm</a:t>
            </a:r>
            <a:r>
              <a:rPr lang="cs-CZ" dirty="0" smtClean="0"/>
              <a:t>. Platí tedy analogické vztahy, které vyjadřují Ohmův zákon </a:t>
            </a:r>
            <a:r>
              <a:rPr lang="cs-CZ" dirty="0" smtClean="0"/>
              <a:t>                   pro </a:t>
            </a:r>
            <a:r>
              <a:rPr lang="cs-CZ" dirty="0" smtClean="0"/>
              <a:t>ideální cívku: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X</a:t>
            </a:r>
            <a:r>
              <a:rPr lang="cs-CZ" b="1" baseline="-25000" dirty="0" smtClean="0"/>
              <a:t>L</a:t>
            </a:r>
            <a:r>
              <a:rPr lang="cs-CZ" b="1" dirty="0" smtClean="0"/>
              <a:t> = 2</a:t>
            </a:r>
            <a:r>
              <a:rPr lang="cs-CZ" b="1" dirty="0" smtClean="0">
                <a:sym typeface="Symbol"/>
              </a:rPr>
              <a:t></a:t>
            </a:r>
            <a:r>
              <a:rPr lang="cs-CZ" b="1" dirty="0" err="1" smtClean="0">
                <a:sym typeface="Symbol"/>
              </a:rPr>
              <a:t>fL</a:t>
            </a:r>
            <a:r>
              <a:rPr lang="cs-CZ" b="1" dirty="0" smtClean="0"/>
              <a:t>- indukční reaktance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 smtClean="0"/>
              <a:t>U</a:t>
            </a:r>
            <a:r>
              <a:rPr lang="cs-CZ" b="1" baseline="-25000" dirty="0" err="1" smtClean="0"/>
              <a:t>max</a:t>
            </a:r>
            <a:r>
              <a:rPr lang="cs-CZ" b="1" dirty="0" smtClean="0"/>
              <a:t> = </a:t>
            </a:r>
            <a:r>
              <a:rPr lang="cs-CZ" b="1" dirty="0" err="1" smtClean="0"/>
              <a:t>X</a:t>
            </a:r>
            <a:r>
              <a:rPr lang="cs-CZ" b="1" baseline="-25000" dirty="0" err="1" smtClean="0"/>
              <a:t>L</a:t>
            </a:r>
            <a:r>
              <a:rPr lang="cs-CZ" b="1" dirty="0" err="1" smtClean="0"/>
              <a:t>.I</a:t>
            </a:r>
            <a:r>
              <a:rPr lang="cs-CZ" b="1" baseline="-25000" dirty="0" err="1" smtClean="0"/>
              <a:t>max</a:t>
            </a:r>
            <a:r>
              <a:rPr lang="cs-CZ" b="1" dirty="0" smtClean="0"/>
              <a:t> - maximální hodnota napětí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U = X</a:t>
            </a:r>
            <a:r>
              <a:rPr lang="cs-CZ" b="1" baseline="-25000" dirty="0" smtClean="0"/>
              <a:t>L</a:t>
            </a:r>
            <a:r>
              <a:rPr lang="cs-CZ" b="1" dirty="0" smtClean="0"/>
              <a:t>.I - efektivní hodnota napětí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B</a:t>
            </a:r>
            <a:r>
              <a:rPr lang="cs-CZ" b="1" baseline="-25000" dirty="0" smtClean="0"/>
              <a:t>L</a:t>
            </a:r>
            <a:r>
              <a:rPr lang="cs-CZ" b="1" dirty="0" smtClean="0"/>
              <a:t> = 1/X</a:t>
            </a:r>
            <a:r>
              <a:rPr lang="cs-CZ" b="1" baseline="-25000" dirty="0" smtClean="0"/>
              <a:t>L</a:t>
            </a:r>
            <a:r>
              <a:rPr lang="cs-CZ" b="1" dirty="0" smtClean="0"/>
              <a:t> - indukční susceptance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I = U / X</a:t>
            </a:r>
            <a:r>
              <a:rPr lang="cs-CZ" b="1" baseline="-25000" dirty="0" smtClean="0"/>
              <a:t>L</a:t>
            </a:r>
            <a:r>
              <a:rPr lang="cs-CZ" b="1" dirty="0" smtClean="0"/>
              <a:t> - efektivní hodnota proudu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/>
          <a:lstStyle/>
          <a:p>
            <a:pPr eaLnBrk="1" hangingPunct="1"/>
            <a:r>
              <a:rPr lang="cs-CZ" smtClean="0"/>
              <a:t>Indukční reaktance je dána součinem úhlové frekvence a indukčnosti. Je tedy přímo závislá na frekvenci přímo úměrně.</a:t>
            </a:r>
          </a:p>
          <a:p>
            <a:pPr eaLnBrk="1" hangingPunct="1"/>
            <a:r>
              <a:rPr lang="cs-CZ" smtClean="0"/>
              <a:t>Okamžitý výkon střídavého proudu v ideální cívce stanovíme s rovnice pro okamžité hodnoty: </a:t>
            </a:r>
            <a:r>
              <a:rPr lang="cs-CZ" b="1" smtClean="0"/>
              <a:t>p = u*i</a:t>
            </a:r>
          </a:p>
          <a:p>
            <a:pPr eaLnBrk="1" hangingPunct="1">
              <a:buFont typeface="Arial" charset="0"/>
              <a:buNone/>
            </a:pPr>
            <a:endParaRPr lang="cs-CZ" b="1" smtClean="0"/>
          </a:p>
          <a:p>
            <a:pPr eaLnBrk="1" hangingPunct="1">
              <a:buFont typeface="Arial" charset="0"/>
              <a:buNone/>
            </a:pPr>
            <a:r>
              <a:rPr lang="cs-CZ" b="1" smtClean="0"/>
              <a:t>	</a:t>
            </a:r>
            <a:r>
              <a:rPr lang="en-US" sz="2800" smtClean="0"/>
              <a:t>[1]</a:t>
            </a:r>
            <a:endParaRPr lang="cs-CZ" sz="2800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5" descr="ccc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8" y="571500"/>
            <a:ext cx="3859212" cy="1643063"/>
          </a:xfrm>
        </p:spPr>
      </p:pic>
      <p:pic>
        <p:nvPicPr>
          <p:cNvPr id="7171" name="Obrázek 6" descr="civka-s-zeleznym-jadrem-tlumivka-2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0" y="3000375"/>
            <a:ext cx="326072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Obdélník 3"/>
          <p:cNvSpPr>
            <a:spLocks noChangeArrowheads="1"/>
          </p:cNvSpPr>
          <p:nvPr/>
        </p:nvSpPr>
        <p:spPr bwMode="auto">
          <a:xfrm>
            <a:off x="7429500" y="5572125"/>
            <a:ext cx="441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[2]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pPr eaLnBrk="1" hangingPunct="1"/>
            <a:r>
              <a:rPr lang="it-IT" sz="1600" smtClean="0"/>
              <a:t>[1]. [online]. [cit. 2013-04-22]. Dostupné z: http://dumy.cz/material/43837-stridavy-proud-idealni-civka-v-obvodu-stridaveho-proudu</a:t>
            </a:r>
          </a:p>
          <a:p>
            <a:pPr eaLnBrk="1" hangingPunct="1"/>
            <a:endParaRPr lang="it-IT" sz="1600" smtClean="0"/>
          </a:p>
          <a:p>
            <a:pPr eaLnBrk="1" hangingPunct="1"/>
            <a:r>
              <a:rPr lang="it-IT" sz="1600" smtClean="0"/>
              <a:t>[2]. In: [online]. [cit. 2013-04-22]. Dostupné z: https://www.google.cz/search?q=civka&amp;source=lnms&amp;tbm=isch&amp;sa=X&amp;ei=tml1UY2XFsGp4gSawIHwCQ&amp;ved=0CAcQ_AUoAQ&amp;biw=1600&amp;bih=796#imgrc=7OrapuQtajy5XM%3A%3BX4lAUP2EBYfm2M%3Bhttp%253A%252F%252Fpepinator.tym.cz%252Fimages%252Ffyzika%252Felektrotechnicke-znacky%252Fcivka-s-zeleznym-jadrem-tlumivka-2.png%3Bhttp%253A%252F%252Fpepinator.tym.cz%252Fonline%252Ffyzika%252Felektrotechnicke-znacky%252Fcivka-s-zeleznym-jadrem-tlumivka.php%3B250%3B230</a:t>
            </a:r>
          </a:p>
          <a:p>
            <a:pPr eaLnBrk="1" hangingPunct="1"/>
            <a:endParaRPr lang="it-IT" sz="1600" smtClean="0"/>
          </a:p>
          <a:p>
            <a:pPr eaLnBrk="1" hangingPunct="1"/>
            <a:endParaRPr lang="cs-CZ" sz="16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251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Digitální učební materiál</vt:lpstr>
      <vt:lpstr>Ideální cívka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Ideální cívka</dc:title>
  <dc:creator>Windows User</dc:creator>
  <cp:lastModifiedBy>Dum</cp:lastModifiedBy>
  <cp:revision>5</cp:revision>
  <dcterms:created xsi:type="dcterms:W3CDTF">2013-04-16T17:17:57Z</dcterms:created>
  <dcterms:modified xsi:type="dcterms:W3CDTF">2013-04-23T07:36:05Z</dcterms:modified>
</cp:coreProperties>
</file>