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304" r:id="rId4"/>
    <p:sldId id="305" r:id="rId5"/>
    <p:sldId id="274" r:id="rId6"/>
    <p:sldId id="308" r:id="rId7"/>
    <p:sldId id="309" r:id="rId8"/>
    <p:sldId id="310" r:id="rId9"/>
    <p:sldId id="285" r:id="rId10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996633"/>
    <a:srgbClr val="006600"/>
    <a:srgbClr val="FFCC00"/>
    <a:srgbClr val="663300"/>
    <a:srgbClr val="669900"/>
    <a:srgbClr val="0033CC"/>
    <a:srgbClr val="CC9900"/>
    <a:srgbClr val="2AA30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02" y="-9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2050" name="AutoShape 2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2051" name="AutoShape 3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0" y="0"/>
            <a:ext cx="2971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67037" cy="452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Calibri" pitchFamily="32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103" name="Rectangle 6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67238" cy="3424238"/>
          </a:xfrm>
          <a:prstGeom prst="rect">
            <a:avLst/>
          </a:prstGeom>
          <a:noFill/>
          <a:ln w="126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5" name="Rectangle 7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1638" cy="41100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noProof="0" smtClean="0"/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0" y="8683625"/>
            <a:ext cx="2971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67037" cy="4524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Calibri" pitchFamily="32" charset="0"/>
              </a:defRPr>
            </a:lvl1pPr>
          </a:lstStyle>
          <a:p>
            <a:pPr>
              <a:defRPr/>
            </a:pPr>
            <a:fld id="{F65965B2-B157-4C62-8FA8-6D0897FB59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F149311-7157-414D-8367-09799502AD3D}" type="slidenum">
              <a:rPr lang="cs-CZ" smtClean="0"/>
              <a:pPr/>
              <a:t>1</a:t>
            </a:fld>
            <a:endParaRPr lang="cs-CZ" smtClean="0"/>
          </a:p>
        </p:txBody>
      </p:sp>
      <p:sp>
        <p:nvSpPr>
          <p:cNvPr id="512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124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cs-CZ" dirty="0" smtClean="0"/>
          </a:p>
        </p:txBody>
      </p:sp>
      <p:sp>
        <p:nvSpPr>
          <p:cNvPr id="512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3C6E9229-A6CE-430F-AE4E-2EDE7183052D}" type="slidenum">
              <a:rPr lang="cs-CZ" sz="1200">
                <a:solidFill>
                  <a:srgbClr val="000000"/>
                </a:solidFill>
                <a:latin typeface="Calibri" pitchFamily="32" charset="0"/>
              </a:rPr>
              <a:pPr algn="r"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1</a:t>
            </a:fld>
            <a:endParaRPr lang="cs-CZ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97342C3-D749-467E-B955-69E506053946}" type="slidenum">
              <a:rPr lang="cs-CZ" smtClean="0"/>
              <a:pPr/>
              <a:t>2</a:t>
            </a:fld>
            <a:endParaRPr lang="cs-CZ" smtClean="0"/>
          </a:p>
        </p:txBody>
      </p:sp>
      <p:sp>
        <p:nvSpPr>
          <p:cNvPr id="614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6148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cs-CZ" dirty="0" smtClean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BBA1117E-BB4C-4CA2-A3C9-5268DF942C35}" type="slidenum">
              <a:rPr lang="cs-CZ" sz="1200">
                <a:solidFill>
                  <a:srgbClr val="000000"/>
                </a:solidFill>
                <a:latin typeface="Calibri" pitchFamily="32" charset="0"/>
              </a:rPr>
              <a:pPr algn="r"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2</a:t>
            </a:fld>
            <a:endParaRPr lang="cs-CZ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F65965B2-B157-4C62-8FA8-6D0897FB591B}" type="slidenum">
              <a:rPr lang="cs-CZ" smtClean="0"/>
              <a:pPr>
                <a:defRPr/>
              </a:pPr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42D380-F8FB-43B1-9A8E-9997845052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5B3CED-5507-4165-AAB4-1C899906B5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65715F-24C4-4401-A5A8-9574184D6C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5425" cy="5291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5025" y="1600200"/>
            <a:ext cx="4037013" cy="5291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5EFBAC-3195-460E-BE46-19ECE0122F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7D7623-5782-4C1B-897A-D61149859AD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AB8ECF-BF07-4D27-9989-EB9AA6B59E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51CBF1-06F6-4EF8-B7B2-803C4E5B40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38FA3B-1B2E-4967-914A-5104672AF1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13F303-D6E5-4D8F-9FA4-5A682D4E66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EDA858-7C18-4A23-8CA9-96CEF6E667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6225" y="128588"/>
            <a:ext cx="2055813" cy="676275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6625" cy="676275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E11DE-E6E7-4714-8AD6-D0035F3FCC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9900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4838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4838" cy="52911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3175"/>
            <a:ext cx="2128838" cy="366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308725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3175"/>
            <a:ext cx="2128838" cy="366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0AB0C8C8-402B-4666-91A5-4EDA2C30B2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Lucida Sans Unicode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Lucida Sans Unicode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Lucida Sans Unicode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Lucida Sans Unicode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Lucida Sans Unicode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Lucida Sans Unicode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Lucida Sans Unicode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Lucida Sans Unicode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7.wmf"/><Relationship Id="rId7" Type="http://schemas.openxmlformats.org/officeDocument/2006/relationships/image" Target="../media/image10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eg"/><Relationship Id="rId5" Type="http://schemas.openxmlformats.org/officeDocument/2006/relationships/image" Target="../media/image3.wmf"/><Relationship Id="rId4" Type="http://schemas.openxmlformats.org/officeDocument/2006/relationships/image" Target="../media/image8.wmf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19.wmf"/><Relationship Id="rId7" Type="http://schemas.openxmlformats.org/officeDocument/2006/relationships/image" Target="../media/image23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wmf"/><Relationship Id="rId5" Type="http://schemas.openxmlformats.org/officeDocument/2006/relationships/image" Target="../media/image21.jpeg"/><Relationship Id="rId4" Type="http://schemas.openxmlformats.org/officeDocument/2006/relationships/image" Target="../media/image20.jpeg"/><Relationship Id="rId9" Type="http://schemas.openxmlformats.org/officeDocument/2006/relationships/image" Target="../media/image25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jpeg"/><Relationship Id="rId5" Type="http://schemas.openxmlformats.org/officeDocument/2006/relationships/image" Target="../media/image29.wmf"/><Relationship Id="rId4" Type="http://schemas.openxmlformats.org/officeDocument/2006/relationships/image" Target="../media/image28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37.wmf"/><Relationship Id="rId3" Type="http://schemas.openxmlformats.org/officeDocument/2006/relationships/image" Target="../media/image27.jpeg"/><Relationship Id="rId7" Type="http://schemas.openxmlformats.org/officeDocument/2006/relationships/image" Target="../media/image33.jpeg"/><Relationship Id="rId12" Type="http://schemas.openxmlformats.org/officeDocument/2006/relationships/image" Target="../media/image36.wmf"/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jpeg"/><Relationship Id="rId11" Type="http://schemas.openxmlformats.org/officeDocument/2006/relationships/image" Target="../media/image35.jpeg"/><Relationship Id="rId5" Type="http://schemas.openxmlformats.org/officeDocument/2006/relationships/image" Target="../media/image29.wmf"/><Relationship Id="rId10" Type="http://schemas.openxmlformats.org/officeDocument/2006/relationships/image" Target="../media/image34.wmf"/><Relationship Id="rId4" Type="http://schemas.openxmlformats.org/officeDocument/2006/relationships/image" Target="../media/image28.wmf"/><Relationship Id="rId9" Type="http://schemas.openxmlformats.org/officeDocument/2006/relationships/image" Target="../media/image7.wmf"/><Relationship Id="rId14" Type="http://schemas.openxmlformats.org/officeDocument/2006/relationships/image" Target="../media/image3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13" Type="http://schemas.openxmlformats.org/officeDocument/2006/relationships/image" Target="../media/image45.wmf"/><Relationship Id="rId3" Type="http://schemas.openxmlformats.org/officeDocument/2006/relationships/image" Target="../media/image32.jpeg"/><Relationship Id="rId7" Type="http://schemas.openxmlformats.org/officeDocument/2006/relationships/image" Target="../media/image40.wmf"/><Relationship Id="rId12" Type="http://schemas.openxmlformats.org/officeDocument/2006/relationships/image" Target="../media/image44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9.wmf"/><Relationship Id="rId11" Type="http://schemas.openxmlformats.org/officeDocument/2006/relationships/image" Target="../media/image9.jpeg"/><Relationship Id="rId5" Type="http://schemas.openxmlformats.org/officeDocument/2006/relationships/image" Target="../media/image7.wmf"/><Relationship Id="rId10" Type="http://schemas.openxmlformats.org/officeDocument/2006/relationships/image" Target="../media/image43.jpeg"/><Relationship Id="rId4" Type="http://schemas.openxmlformats.org/officeDocument/2006/relationships/image" Target="../media/image6.gif"/><Relationship Id="rId9" Type="http://schemas.openxmlformats.org/officeDocument/2006/relationships/image" Target="../media/image42.jpeg"/><Relationship Id="rId14" Type="http://schemas.openxmlformats.org/officeDocument/2006/relationships/image" Target="../media/image3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 Box 2"/>
          <p:cNvSpPr txBox="1">
            <a:spLocks noChangeArrowheads="1"/>
          </p:cNvSpPr>
          <p:nvPr/>
        </p:nvSpPr>
        <p:spPr bwMode="auto">
          <a:xfrm>
            <a:off x="428625" y="1785938"/>
            <a:ext cx="8372475" cy="2857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404664"/>
            <a:ext cx="5751513" cy="1408113"/>
          </a:xfrm>
          <a:prstGeom prst="rect">
            <a:avLst/>
          </a:prstGeom>
          <a:noFill/>
          <a:ln w="19050">
            <a:solidFill>
              <a:srgbClr val="6F3505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aphicFrame>
        <p:nvGraphicFramePr>
          <p:cNvPr id="7" name="Group 3"/>
          <p:cNvGraphicFramePr>
            <a:graphicFrameLocks noGrp="1"/>
          </p:cNvGraphicFramePr>
          <p:nvPr/>
        </p:nvGraphicFramePr>
        <p:xfrm>
          <a:off x="179512" y="2348880"/>
          <a:ext cx="8784976" cy="3977506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4294880"/>
                <a:gridCol w="4490096"/>
              </a:tblGrid>
              <a:tr h="300151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Název školy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Plavská</a:t>
                      </a: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škola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solidFill>
                      <a:srgbClr val="FFC000"/>
                    </a:solidFill>
                  </a:tcPr>
                </a:tc>
              </a:tr>
              <a:tr h="300151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Mgr. Jana </a:t>
                      </a:r>
                      <a:r>
                        <a:rPr kumimoji="0" lang="cs-CZ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Kneřová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solidFill>
                      <a:srgbClr val="FFC000"/>
                    </a:solidFill>
                  </a:tcPr>
                </a:tc>
              </a:tr>
              <a:tr h="68970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Název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VY_32_INOVACE_01_PRV_Přírodniny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solidFill>
                      <a:srgbClr val="FFC000"/>
                    </a:solidFill>
                  </a:tcPr>
                </a:tc>
              </a:tr>
              <a:tr h="2299407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Téma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u="none" strike="noStrike" cap="none" normalizeH="0" baseline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Číslo projektu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u="none" strike="noStrike" cap="none" normalizeH="0" baseline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Anotace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PRV 3 – Neživá příroda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u="none" strike="noStrike" cap="none" normalizeH="0" baseline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CZ.1.07/1.4.00/21.1135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1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Dělení přírodnin na živé a neživé, třídění        do skupin. Cesta od přírodniny přes surovinu   k výrobku, třídění.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Žáci rozvíjejí logické myšlení, dávají                            do souvislosti poznatky i z dalších předmětů.</a:t>
                      </a:r>
                      <a:endParaRPr kumimoji="0" lang="cs-CZ" sz="1800" u="none" strike="noStrike" cap="none" normalizeH="0" baseline="0" dirty="0" smtClean="0">
                        <a:ln>
                          <a:noFill/>
                        </a:ln>
                        <a:effectLst/>
                        <a:latin typeface="+mj-lt"/>
                      </a:endParaRPr>
                    </a:p>
                  </a:txBody>
                  <a:tcPr marL="90000" marR="90000" marT="64584" marB="46800" horzOverflow="overflow">
                    <a:solidFill>
                      <a:srgbClr val="FFC000"/>
                    </a:solidFill>
                  </a:tcPr>
                </a:tc>
              </a:tr>
              <a:tr h="299019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S Gothic" charset="0"/>
                        <a:cs typeface="MS Gothic" charset="0"/>
                      </a:endParaRPr>
                    </a:p>
                  </a:txBody>
                  <a:tcPr marL="90000" marR="90000" marT="64584" marB="46800" horzOverflow="overflow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S Gothic" charset="0"/>
                        <a:cs typeface="MS Gothic" charset="0"/>
                      </a:endParaRPr>
                    </a:p>
                  </a:txBody>
                  <a:tcPr marL="90000" marR="90000" marT="64584" marB="46800" horzOverflow="overflow"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C:\Documents and Settings\Alena T\Local Settings\Temporary Internet Files\Content.IE5\YYKPFQQT\MP90040734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429000"/>
            <a:ext cx="2382350" cy="2978665"/>
          </a:xfrm>
          <a:prstGeom prst="rect">
            <a:avLst/>
          </a:prstGeom>
          <a:noFill/>
          <a:ln w="28575">
            <a:solidFill>
              <a:srgbClr val="9966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1475656" y="2204864"/>
            <a:ext cx="8712968" cy="1470025"/>
          </a:xfrm>
        </p:spPr>
        <p:txBody>
          <a:bodyPr/>
          <a:lstStyle/>
          <a:p>
            <a:r>
              <a:rPr lang="cs-CZ" sz="10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Přírodniny</a:t>
            </a:r>
            <a:endParaRPr lang="cs-CZ" sz="10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0" name="Picture 2" descr="C:\Documents and Settings\Alena T\Local Settings\Temporary Internet Files\Content.IE5\H71VGJ2G\MC90019331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4077072"/>
            <a:ext cx="2506104" cy="2119180"/>
          </a:xfrm>
          <a:prstGeom prst="rect">
            <a:avLst/>
          </a:prstGeom>
          <a:noFill/>
        </p:spPr>
      </p:pic>
      <p:pic>
        <p:nvPicPr>
          <p:cNvPr id="7173" name="Picture 5" descr="C:\Program Files\Microsoft Office\MEDIA\CAGCAT10\j0149627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620688"/>
            <a:ext cx="2533461" cy="1800131"/>
          </a:xfrm>
          <a:prstGeom prst="rect">
            <a:avLst/>
          </a:prstGeom>
          <a:noFill/>
        </p:spPr>
      </p:pic>
      <p:pic>
        <p:nvPicPr>
          <p:cNvPr id="7174" name="Picture 6" descr="C:\Documents and Settings\Alena T\Local Settings\Temporary Internet Files\Content.IE5\H71VGJ2G\MP900182522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438652"/>
            <a:ext cx="1584176" cy="2370338"/>
          </a:xfrm>
          <a:prstGeom prst="rect">
            <a:avLst/>
          </a:prstGeom>
          <a:noFill/>
          <a:ln w="28575">
            <a:solidFill>
              <a:srgbClr val="9966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683568" y="128588"/>
            <a:ext cx="8208912" cy="1433512"/>
          </a:xfrm>
        </p:spPr>
        <p:txBody>
          <a:bodyPr/>
          <a:lstStyle/>
          <a:p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Víte, jak můžeme rozdělit přírodniny?</a:t>
            </a:r>
            <a:endParaRPr lang="cs-CZ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475656" y="1700808"/>
            <a:ext cx="426270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Živé přírodniny</a:t>
            </a:r>
            <a:endParaRPr lang="cs-CZ" sz="44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23528" y="3717032"/>
            <a:ext cx="492154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CC00"/>
                </a:solidFill>
              </a:rPr>
              <a:t>Neživé přírodniny</a:t>
            </a:r>
            <a:endParaRPr lang="cs-CZ" sz="4400" b="1" dirty="0">
              <a:solidFill>
                <a:srgbClr val="FFCC00"/>
              </a:solidFill>
            </a:endParaRPr>
          </a:p>
        </p:txBody>
      </p:sp>
      <p:pic>
        <p:nvPicPr>
          <p:cNvPr id="7" name="Obrázek 6" descr="přemýšlejm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1152128" cy="1698758"/>
          </a:xfrm>
          <a:prstGeom prst="rect">
            <a:avLst/>
          </a:prstGeom>
          <a:ln w="28575">
            <a:solidFill>
              <a:srgbClr val="9966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TextovéPole 7"/>
          <p:cNvSpPr txBox="1"/>
          <p:nvPr/>
        </p:nvSpPr>
        <p:spPr>
          <a:xfrm>
            <a:off x="827584" y="4509120"/>
            <a:ext cx="4234044" cy="193899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24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Vzduch</a:t>
            </a:r>
            <a:endParaRPr lang="cs-CZ" sz="2400" b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pPr>
              <a:defRPr/>
            </a:pPr>
            <a:r>
              <a:rPr lang="cs-CZ" sz="24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Voda</a:t>
            </a:r>
          </a:p>
          <a:p>
            <a:pPr>
              <a:defRPr/>
            </a:pPr>
            <a:r>
              <a:rPr lang="cs-CZ" sz="24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Půda</a:t>
            </a:r>
          </a:p>
          <a:p>
            <a:pPr>
              <a:defRPr/>
            </a:pPr>
            <a:r>
              <a:rPr lang="cs-CZ" sz="24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Nerosty a horniny</a:t>
            </a:r>
          </a:p>
          <a:p>
            <a:pPr>
              <a:defRPr/>
            </a:pPr>
            <a:r>
              <a:rPr lang="cs-CZ" sz="24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Světlo a teplo ze Slunce</a:t>
            </a:r>
            <a:endParaRPr lang="cs-CZ" sz="2400" b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99592" y="2492896"/>
            <a:ext cx="30590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 Black" pitchFamily="34" charset="0"/>
              </a:rPr>
              <a:t>Rostliny</a:t>
            </a:r>
          </a:p>
          <a:p>
            <a:r>
              <a:rPr lang="cs-CZ" dirty="0" smtClean="0">
                <a:latin typeface="Arial Black" pitchFamily="34" charset="0"/>
              </a:rPr>
              <a:t>Živočichové</a:t>
            </a:r>
          </a:p>
          <a:p>
            <a:r>
              <a:rPr lang="cs-CZ" dirty="0" smtClean="0">
                <a:latin typeface="Arial Black" pitchFamily="34" charset="0"/>
              </a:rPr>
              <a:t>Ostatní živé organizmy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1026" name="Tree"/>
          <p:cNvSpPr>
            <a:spLocks noEditPoints="1" noChangeArrowheads="1"/>
          </p:cNvSpPr>
          <p:nvPr/>
        </p:nvSpPr>
        <p:spPr bwMode="auto">
          <a:xfrm>
            <a:off x="6084168" y="1700808"/>
            <a:ext cx="904875" cy="97688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27" name="Picture 3" descr="C:\Documents and Settings\Alena T\Local Settings\Temporary Internet Files\Content.IE5\I2UEUHMN\MC90032445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452320" y="2060848"/>
            <a:ext cx="1051708" cy="1060702"/>
          </a:xfrm>
          <a:prstGeom prst="rect">
            <a:avLst/>
          </a:prstGeom>
          <a:noFill/>
        </p:spPr>
      </p:pic>
      <p:pic>
        <p:nvPicPr>
          <p:cNvPr id="1028" name="Picture 4" descr="C:\Program Files\Microsoft Office\MEDIA\CAGCAT10\j0216724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2348880"/>
            <a:ext cx="869135" cy="1092721"/>
          </a:xfrm>
          <a:prstGeom prst="rect">
            <a:avLst/>
          </a:prstGeom>
          <a:noFill/>
        </p:spPr>
      </p:pic>
      <p:pic>
        <p:nvPicPr>
          <p:cNvPr id="1029" name="Picture 5" descr="C:\Documents and Settings\Alena T\Local Settings\Temporary Internet Files\Content.IE5\B6JHSBWH\MC900193312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2852936"/>
            <a:ext cx="888152" cy="751028"/>
          </a:xfrm>
          <a:prstGeom prst="rect">
            <a:avLst/>
          </a:prstGeom>
          <a:noFill/>
        </p:spPr>
      </p:pic>
      <p:pic>
        <p:nvPicPr>
          <p:cNvPr id="1033" name="Picture 9" descr="C:\Documents and Settings\Alena T\Local Settings\Temporary Internet Files\Content.IE5\B6JHSBWH\MP900400015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256" y="4941168"/>
            <a:ext cx="1410449" cy="939932"/>
          </a:xfrm>
          <a:prstGeom prst="rect">
            <a:avLst/>
          </a:prstGeom>
          <a:noFill/>
          <a:ln w="28575">
            <a:solidFill>
              <a:srgbClr val="9966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38" name="Picture 14" descr="C:\Documents and Settings\Alena T\Local Settings\Temporary Internet Files\Content.IE5\YYKPFQQT\MP900402208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36096" y="5157192"/>
            <a:ext cx="1225910" cy="980728"/>
          </a:xfrm>
          <a:prstGeom prst="rect">
            <a:avLst/>
          </a:prstGeom>
          <a:noFill/>
          <a:ln w="28575">
            <a:solidFill>
              <a:srgbClr val="9966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39" name="Picture 15" descr="C:\Documents and Settings\Alena T\Local Settings\Temporary Internet Files\Content.IE5\H71VGJ2G\MP900148558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635896" y="4581128"/>
            <a:ext cx="1390173" cy="912880"/>
          </a:xfrm>
          <a:prstGeom prst="rect">
            <a:avLst/>
          </a:prstGeom>
          <a:noFill/>
          <a:ln w="28575">
            <a:solidFill>
              <a:srgbClr val="9966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40" name="Picture 16" descr="C:\Documents and Settings\Alena T\Local Settings\Temporary Internet Files\Content.IE5\YYKPFQQT\MC900440405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08104" y="3789040"/>
            <a:ext cx="1299592" cy="1299592"/>
          </a:xfrm>
          <a:prstGeom prst="rect">
            <a:avLst/>
          </a:prstGeom>
          <a:noFill/>
        </p:spPr>
      </p:pic>
      <p:sp>
        <p:nvSpPr>
          <p:cNvPr id="25" name="TextovéPole 24"/>
          <p:cNvSpPr txBox="1"/>
          <p:nvPr/>
        </p:nvSpPr>
        <p:spPr>
          <a:xfrm>
            <a:off x="5220072" y="6165304"/>
            <a:ext cx="38138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Proč tu nemáme obrázek vzduchu?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220072" y="6488668"/>
            <a:ext cx="2377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CC00"/>
                </a:solidFill>
              </a:rPr>
              <a:t>Vzduch není vidět…</a:t>
            </a:r>
            <a:endParaRPr lang="cs-CZ" b="1" dirty="0">
              <a:solidFill>
                <a:srgbClr val="FFCC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2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000"/>
                            </p:stCondLst>
                            <p:childTnLst>
                              <p:par>
                                <p:cTn id="8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4" dur="2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026" grpId="0" animBg="1"/>
      <p:bldP spid="25" grpId="0"/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683568" y="188640"/>
            <a:ext cx="81035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vidíte na obrázku? Popisujte.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3851920" y="5805264"/>
            <a:ext cx="4503156" cy="830997"/>
          </a:xfrm>
          <a:prstGeom prst="rect">
            <a:avLst/>
          </a:prstGeom>
          <a:solidFill>
            <a:srgbClr val="FFCC00"/>
          </a:solidFill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Lidské výtvory</a:t>
            </a:r>
            <a:endParaRPr lang="cs-CZ" sz="48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264920" y="5157192"/>
            <a:ext cx="7879080" cy="646331"/>
          </a:xfrm>
          <a:prstGeom prst="rect">
            <a:avLst/>
          </a:prstGeom>
          <a:solidFill>
            <a:srgbClr val="0066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Najdi k obrázkům slovo nadřazené.</a:t>
            </a:r>
            <a:endParaRPr lang="cs-CZ" sz="3600" b="1" dirty="0"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Documents and Settings\Alena T\Local Settings\Temporary Internet Files\Content.IE5\B6JHSBWH\MP90042375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980728"/>
            <a:ext cx="2027362" cy="2047356"/>
          </a:xfrm>
          <a:prstGeom prst="rect">
            <a:avLst/>
          </a:prstGeom>
          <a:noFill/>
          <a:ln w="28575">
            <a:solidFill>
              <a:srgbClr val="9966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53" name="Picture 5" descr="C:\Documents and Settings\Alena T\Local Settings\Temporary Internet Files\Content.IE5\YYKPFQQT\MP90041406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268760"/>
            <a:ext cx="2411760" cy="1607212"/>
          </a:xfrm>
          <a:prstGeom prst="rect">
            <a:avLst/>
          </a:prstGeom>
          <a:noFill/>
          <a:ln w="28575">
            <a:solidFill>
              <a:srgbClr val="9966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55" name="Picture 7" descr="C:\Documents and Settings\Alena T\Local Settings\Temporary Internet Files\Content.IE5\H71VGJ2G\MP90043404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3501008"/>
            <a:ext cx="1749856" cy="1122824"/>
          </a:xfrm>
          <a:prstGeom prst="rect">
            <a:avLst/>
          </a:prstGeom>
          <a:noFill/>
          <a:ln w="28575">
            <a:solidFill>
              <a:srgbClr val="9966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58" name="Picture 10" descr="C:\Documents and Settings\Alena T\Local Settings\Temporary Internet Files\Content.IE5\H71VGJ2G\MP90044867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1" y="3356992"/>
            <a:ext cx="2380469" cy="1584176"/>
          </a:xfrm>
          <a:prstGeom prst="rect">
            <a:avLst/>
          </a:prstGeom>
          <a:noFill/>
          <a:ln w="28575">
            <a:solidFill>
              <a:srgbClr val="9966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59" name="Picture 11" descr="C:\Documents and Settings\Alena T\Local Settings\Temporary Internet Files\Content.IE5\I2UEUHMN\MP900400484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3068960"/>
            <a:ext cx="2166744" cy="1733396"/>
          </a:xfrm>
          <a:prstGeom prst="rect">
            <a:avLst/>
          </a:prstGeom>
          <a:noFill/>
          <a:ln w="28575">
            <a:solidFill>
              <a:srgbClr val="9966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60" name="Picture 12" descr="C:\Documents and Settings\Alena T\Local Settings\Temporary Internet Files\Content.IE5\I2UEUHMN\MP900427603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168" y="1340768"/>
            <a:ext cx="2532458" cy="1735129"/>
          </a:xfrm>
          <a:prstGeom prst="rect">
            <a:avLst/>
          </a:prstGeom>
          <a:noFill/>
          <a:ln w="28575">
            <a:solidFill>
              <a:srgbClr val="9966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2" name="Obrázek 21" descr="přemýšlejme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95536" y="5157192"/>
            <a:ext cx="847811" cy="1250057"/>
          </a:xfrm>
          <a:prstGeom prst="rect">
            <a:avLst/>
          </a:prstGeom>
          <a:ln w="28575">
            <a:solidFill>
              <a:srgbClr val="9966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611560" y="404664"/>
            <a:ext cx="7803739" cy="584775"/>
          </a:xfrm>
          <a:prstGeom prst="rect">
            <a:avLst/>
          </a:prstGeom>
          <a:solidFill>
            <a:srgbClr val="006600"/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Lidé vyrábějí ze surovin různé výrobky.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1115616" y="1268760"/>
            <a:ext cx="72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Suroviny získáváme z přírodnin.</a:t>
            </a:r>
            <a:endParaRPr lang="cs-CZ" sz="36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95536" y="1988840"/>
            <a:ext cx="8416086" cy="461665"/>
          </a:xfrm>
          <a:prstGeom prst="rect">
            <a:avLst/>
          </a:prstGeom>
          <a:solidFill>
            <a:srgbClr val="FFCC00"/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přírodniny                     suroviny                           výrobek</a:t>
            </a:r>
            <a:endParaRPr lang="cs-CZ" sz="24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547664" y="3501008"/>
            <a:ext cx="20569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 další řady:</a:t>
            </a:r>
            <a:endParaRPr lang="cs-CZ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Program Files\Microsoft Office\MEDIA\CAGCAT10\j0149627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39552" y="2636912"/>
            <a:ext cx="1165387" cy="828057"/>
          </a:xfrm>
          <a:prstGeom prst="rect">
            <a:avLst/>
          </a:prstGeom>
          <a:noFill/>
        </p:spPr>
      </p:pic>
      <p:pic>
        <p:nvPicPr>
          <p:cNvPr id="25" name="Obrázek 24" descr="mléko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07904" y="2564904"/>
            <a:ext cx="1080120" cy="1037385"/>
          </a:xfrm>
          <a:prstGeom prst="rect">
            <a:avLst/>
          </a:prstGeom>
        </p:spPr>
      </p:pic>
      <p:sp>
        <p:nvSpPr>
          <p:cNvPr id="5" name="Tree"/>
          <p:cNvSpPr>
            <a:spLocks noEditPoints="1" noChangeArrowheads="1"/>
          </p:cNvSpPr>
          <p:nvPr/>
        </p:nvSpPr>
        <p:spPr bwMode="auto">
          <a:xfrm>
            <a:off x="683568" y="3933056"/>
            <a:ext cx="760859" cy="832867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6" name="Picture 9" descr="C:\Documents and Settings\Alena T\Local Settings\Temporary Internet Files\Content.IE5\B6JHSBWH\MP90028988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3933056"/>
            <a:ext cx="1252736" cy="839333"/>
          </a:xfrm>
          <a:prstGeom prst="rect">
            <a:avLst/>
          </a:prstGeom>
          <a:noFill/>
          <a:ln w="28575">
            <a:solidFill>
              <a:srgbClr val="9966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082" name="Picture 10" descr="C:\Documents and Settings\Alena T\Local Settings\Temporary Internet Files\Content.IE5\YYKPFQQT\MP90043087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52320" y="3717032"/>
            <a:ext cx="625922" cy="971128"/>
          </a:xfrm>
          <a:prstGeom prst="rect">
            <a:avLst/>
          </a:prstGeom>
          <a:noFill/>
          <a:ln w="28575">
            <a:solidFill>
              <a:srgbClr val="9966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083" name="Picture 11" descr="C:\Documents and Settings\Alena T\Local Settings\Temporary Internet Files\Content.IE5\H71VGJ2G\MC90031102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256" y="5229200"/>
            <a:ext cx="1890065" cy="1018642"/>
          </a:xfrm>
          <a:prstGeom prst="rect">
            <a:avLst/>
          </a:prstGeom>
          <a:noFill/>
        </p:spPr>
      </p:pic>
      <p:pic>
        <p:nvPicPr>
          <p:cNvPr id="3085" name="Picture 13" descr="C:\Documents and Settings\Alena T\Local Settings\Temporary Internet Files\Content.IE5\YYKPFQQT\MP900438604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576" y="5373216"/>
            <a:ext cx="792088" cy="1186437"/>
          </a:xfrm>
          <a:prstGeom prst="rect">
            <a:avLst/>
          </a:prstGeom>
          <a:noFill/>
          <a:ln w="28575">
            <a:solidFill>
              <a:srgbClr val="9966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086" name="Picture 14" descr="C:\Documents and Settings\Alena T\Local Settings\Temporary Internet Files\Content.IE5\B6JHSBWH\MC900215121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635896" y="5157192"/>
            <a:ext cx="1152128" cy="1224776"/>
          </a:xfrm>
          <a:prstGeom prst="rect">
            <a:avLst/>
          </a:prstGeom>
          <a:noFill/>
        </p:spPr>
      </p:pic>
      <p:pic>
        <p:nvPicPr>
          <p:cNvPr id="3087" name="Picture 15" descr="C:\Documents and Settings\Alena T\Local Settings\Temporary Internet Files\Content.IE5\YYKPFQQT\MC900441824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164288" y="2708920"/>
            <a:ext cx="1183332" cy="8107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 animBg="1"/>
      <p:bldP spid="17" grpId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395536" y="404664"/>
            <a:ext cx="2529860" cy="584775"/>
          </a:xfrm>
          <a:prstGeom prst="rect">
            <a:avLst/>
          </a:prstGeom>
          <a:solidFill>
            <a:srgbClr val="006600"/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Procvičujte: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395536" y="1268760"/>
            <a:ext cx="8076250" cy="461665"/>
          </a:xfrm>
          <a:prstGeom prst="rect">
            <a:avLst/>
          </a:prstGeom>
          <a:solidFill>
            <a:srgbClr val="FFCC00"/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přírodniny                     suroviny                         výrobek</a:t>
            </a:r>
            <a:endParaRPr lang="cs-CZ" sz="24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C:\Documents and Settings\Alena T\Local Settings\Temporary Internet Files\Content.IE5\H71VGJ2G\MC90035057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2132856"/>
            <a:ext cx="1440160" cy="1611480"/>
          </a:xfrm>
          <a:prstGeom prst="rect">
            <a:avLst/>
          </a:prstGeom>
          <a:noFill/>
        </p:spPr>
      </p:pic>
      <p:pic>
        <p:nvPicPr>
          <p:cNvPr id="4100" name="Picture 4" descr="C:\Documents and Settings\Alena T\Local Settings\Temporary Internet Files\Content.IE5\B6JHSBWH\MP90044864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129476"/>
            <a:ext cx="1152128" cy="1536170"/>
          </a:xfrm>
          <a:prstGeom prst="rect">
            <a:avLst/>
          </a:prstGeom>
          <a:noFill/>
          <a:ln w="28575">
            <a:solidFill>
              <a:srgbClr val="9966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104" name="Picture 8" descr="C:\Documents and Settings\Alena T\Local Settings\Temporary Internet Files\Content.IE5\I2UEUHMN\MC90029004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732240" y="2420888"/>
            <a:ext cx="1469542" cy="1299422"/>
          </a:xfrm>
          <a:prstGeom prst="rect">
            <a:avLst/>
          </a:prstGeom>
          <a:noFill/>
        </p:spPr>
      </p:pic>
      <p:pic>
        <p:nvPicPr>
          <p:cNvPr id="4111" name="Picture 15" descr="C:\Documents and Settings\Alena T\Local Settings\Temporary Internet Files\Content.IE5\I2UEUHMN\MC900149877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4149080"/>
            <a:ext cx="1468071" cy="1415199"/>
          </a:xfrm>
          <a:prstGeom prst="rect">
            <a:avLst/>
          </a:prstGeom>
          <a:noFill/>
        </p:spPr>
      </p:pic>
      <p:pic>
        <p:nvPicPr>
          <p:cNvPr id="4112" name="Picture 16" descr="C:\Documents and Settings\Alena T\Local Settings\Temporary Internet Files\Content.IE5\H71VGJ2G\MP900178904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539552" y="4293096"/>
            <a:ext cx="1937628" cy="1282064"/>
          </a:xfrm>
          <a:prstGeom prst="rect">
            <a:avLst/>
          </a:prstGeom>
          <a:noFill/>
          <a:ln w="28575">
            <a:solidFill>
              <a:srgbClr val="9966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113" name="Picture 17" descr="C:\Documents and Settings\Alena T\Local Settings\Temporary Internet Files\Content.IE5\B6JHSBWH\MP900409462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44208" y="4221088"/>
            <a:ext cx="1835696" cy="1302197"/>
          </a:xfrm>
          <a:prstGeom prst="rect">
            <a:avLst/>
          </a:prstGeom>
          <a:noFill/>
          <a:ln w="28575">
            <a:solidFill>
              <a:srgbClr val="9966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1" name="TextovéPole 30"/>
          <p:cNvSpPr txBox="1"/>
          <p:nvPr/>
        </p:nvSpPr>
        <p:spPr>
          <a:xfrm>
            <a:off x="1979712" y="6093296"/>
            <a:ext cx="6836039" cy="646331"/>
          </a:xfrm>
          <a:prstGeom prst="rect">
            <a:avLst/>
          </a:prstGeom>
          <a:solidFill>
            <a:srgbClr val="FFCC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Vymýšlejte sami další příklady</a:t>
            </a:r>
            <a:endParaRPr lang="cs-CZ" sz="36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1403648" y="260648"/>
            <a:ext cx="6922088" cy="584775"/>
          </a:xfrm>
          <a:prstGeom prst="rect">
            <a:avLst/>
          </a:prstGeom>
          <a:solidFill>
            <a:srgbClr val="006600"/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Roztřiďte po řadě zleva doprava): 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395536" y="1988840"/>
            <a:ext cx="8416086" cy="461665"/>
          </a:xfrm>
          <a:prstGeom prst="rect">
            <a:avLst/>
          </a:prstGeom>
          <a:solidFill>
            <a:srgbClr val="FFCC00"/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přírodniny                     suroviny                           výrobek</a:t>
            </a:r>
            <a:endParaRPr lang="cs-CZ" sz="24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C:\Documents and Settings\Alena T\Local Settings\Temporary Internet Files\Content.IE5\H71VGJ2G\MC90035057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5517232"/>
            <a:ext cx="936104" cy="1047462"/>
          </a:xfrm>
          <a:prstGeom prst="rect">
            <a:avLst/>
          </a:prstGeom>
          <a:noFill/>
        </p:spPr>
      </p:pic>
      <p:pic>
        <p:nvPicPr>
          <p:cNvPr id="4100" name="Picture 4" descr="C:\Documents and Settings\Alena T\Local Settings\Temporary Internet Files\Content.IE5\B6JHSBWH\MP90044864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5517232"/>
            <a:ext cx="771550" cy="1028733"/>
          </a:xfrm>
          <a:prstGeom prst="rect">
            <a:avLst/>
          </a:prstGeom>
          <a:noFill/>
          <a:ln w="28575">
            <a:solidFill>
              <a:srgbClr val="9966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104" name="Picture 8" descr="C:\Documents and Settings\Alena T\Local Settings\Temporary Internet Files\Content.IE5\I2UEUHMN\MC90029004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8028384" y="5733256"/>
            <a:ext cx="936104" cy="827737"/>
          </a:xfrm>
          <a:prstGeom prst="rect">
            <a:avLst/>
          </a:prstGeom>
          <a:noFill/>
        </p:spPr>
      </p:pic>
      <p:pic>
        <p:nvPicPr>
          <p:cNvPr id="4111" name="Picture 15" descr="C:\Documents and Settings\Alena T\Local Settings\Temporary Internet Files\Content.IE5\I2UEUHMN\MC900149877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4509120"/>
            <a:ext cx="870485" cy="839135"/>
          </a:xfrm>
          <a:prstGeom prst="rect">
            <a:avLst/>
          </a:prstGeom>
          <a:noFill/>
        </p:spPr>
      </p:pic>
      <p:pic>
        <p:nvPicPr>
          <p:cNvPr id="4112" name="Picture 16" descr="C:\Documents and Settings\Alena T\Local Settings\Temporary Internet Files\Content.IE5\H71VGJ2G\MP900178904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5220072" y="5805264"/>
            <a:ext cx="1284659" cy="850016"/>
          </a:xfrm>
          <a:prstGeom prst="rect">
            <a:avLst/>
          </a:prstGeom>
          <a:noFill/>
          <a:ln w="28575">
            <a:solidFill>
              <a:srgbClr val="9966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113" name="Picture 17" descr="C:\Documents and Settings\Alena T\Local Settings\Temporary Internet Files\Content.IE5\B6JHSBWH\MP900409462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20272" y="5805264"/>
            <a:ext cx="922114" cy="654125"/>
          </a:xfrm>
          <a:prstGeom prst="rect">
            <a:avLst/>
          </a:prstGeom>
          <a:noFill/>
          <a:ln w="28575">
            <a:solidFill>
              <a:srgbClr val="9966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" name="Obrázek 10" descr="přemýšlejme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95536" y="260648"/>
            <a:ext cx="1008112" cy="1486413"/>
          </a:xfrm>
          <a:prstGeom prst="rect">
            <a:avLst/>
          </a:prstGeom>
          <a:ln w="28575">
            <a:solidFill>
              <a:srgbClr val="9966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122" name="Tree"/>
          <p:cNvSpPr>
            <a:spLocks noEditPoints="1" noChangeArrowheads="1"/>
          </p:cNvSpPr>
          <p:nvPr/>
        </p:nvSpPr>
        <p:spPr bwMode="auto">
          <a:xfrm>
            <a:off x="1331640" y="4653136"/>
            <a:ext cx="904875" cy="97688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5123" name="Picture 3" descr="C:\Documents and Settings\Alena T\Local Settings\Temporary Internet Files\Content.IE5\H71VGJ2G\MC900324454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403648" y="5805264"/>
            <a:ext cx="908914" cy="916686"/>
          </a:xfrm>
          <a:prstGeom prst="rect">
            <a:avLst/>
          </a:prstGeom>
          <a:noFill/>
        </p:spPr>
      </p:pic>
      <p:pic>
        <p:nvPicPr>
          <p:cNvPr id="5124" name="Picture 4" descr="C:\Documents and Settings\Alena T\Local Settings\Temporary Internet Files\Content.IE5\I2UEUHMN\MC900013344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5536" y="5708603"/>
            <a:ext cx="690004" cy="1149397"/>
          </a:xfrm>
          <a:prstGeom prst="rect">
            <a:avLst/>
          </a:prstGeom>
          <a:noFill/>
        </p:spPr>
      </p:pic>
      <p:pic>
        <p:nvPicPr>
          <p:cNvPr id="5125" name="Picture 5" descr="C:\Documents and Settings\Alena T\Local Settings\Temporary Internet Files\Content.IE5\B6JHSBWH\MP900289856[1]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427984" y="4725144"/>
            <a:ext cx="1074601" cy="718192"/>
          </a:xfrm>
          <a:prstGeom prst="rect">
            <a:avLst/>
          </a:prstGeom>
          <a:noFill/>
          <a:ln w="28575">
            <a:solidFill>
              <a:srgbClr val="9966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128" name="Picture 8" descr="C:\Documents and Settings\Alena T\Local Settings\Temporary Internet Files\Content.IE5\I2UEUHMN\MC900326700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524328" y="4725144"/>
            <a:ext cx="1334103" cy="809388"/>
          </a:xfrm>
          <a:prstGeom prst="rect">
            <a:avLst/>
          </a:prstGeom>
          <a:noFill/>
        </p:spPr>
      </p:pic>
      <p:pic>
        <p:nvPicPr>
          <p:cNvPr id="5129" name="Picture 9" descr="C:\Documents and Settings\Alena T\Local Settings\Temporary Internet Files\Content.IE5\B6JHSBWH\MC900379759[1].wm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012161" y="4603534"/>
            <a:ext cx="936104" cy="1080358"/>
          </a:xfrm>
          <a:prstGeom prst="rect">
            <a:avLst/>
          </a:prstGeom>
          <a:noFill/>
        </p:spPr>
      </p:pic>
      <p:pic>
        <p:nvPicPr>
          <p:cNvPr id="5130" name="Picture 10" descr="C:\Documents and Settings\Alena T\Local Settings\Temporary Internet Files\Content.IE5\YYKPFQQT\MC900441776[1]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411760" y="4509120"/>
            <a:ext cx="1155576" cy="11555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0.02592 C 0.00781 -0.02546 0.00312 -0.09213 0.00434 -0.14236 C 0.00469 -0.15556 0.01614 -0.16921 0.01979 -0.18033 C 0.03541 -0.22778 0.07969 -0.24468 0.1151 -0.25023 C 0.14826 -0.2632 0.18611 -0.2507 0.22083 -0.24861 C 0.25191 -0.24977 0.30173 -0.23982 0.33524 -0.26296 C 0.34271 -0.27732 0.33212 -0.2581 0.34132 -0.27083 C 0.34323 -0.27361 0.34409 -0.27755 0.346 -0.28033 C 0.35104 -0.28773 0.35625 -0.2956 0.36146 -0.30255 " pathEditMode="relative" rAng="0" ptsTypes="ffffffffA">
                                      <p:cBhvr>
                                        <p:cTn id="11" dur="2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" y="-1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7.40741E-7 C 0.00694 -0.03588 0.00225 -0.09861 -0.02014 -0.12847 C -0.02327 -0.14074 -0.01875 -0.12593 -0.025 -0.13658 C -0.0257 -0.13773 -0.02552 -0.13982 -0.02604 -0.14121 C -0.02917 -0.14838 -0.03212 -0.15417 -0.03698 -0.1588 C -0.0408 -0.16759 -0.04653 -0.17107 -0.05226 -0.17778 C -0.06216 -0.18889 -0.07275 -0.19722 -0.08334 -0.20625 C -0.08785 -0.21621 -0.08264 -0.20648 -0.09045 -0.21435 C -0.1 -0.22384 -0.10868 -0.2375 -0.12031 -0.24283 C -0.12639 -0.25116 -0.13438 -0.25672 -0.14167 -0.26343 C -0.14288 -0.26459 -0.1441 -0.26528 -0.14514 -0.26667 C -0.14653 -0.26852 -0.14722 -0.2713 -0.14879 -0.27292 C -0.15087 -0.27523 -0.15365 -0.2757 -0.15591 -0.27778 C -0.15886 -0.28357 -0.16111 -0.28334 -0.16545 -0.28727 C -0.16875 -0.30047 -0.16979 -0.31273 -0.15834 -0.31736 C -0.15417 -0.32107 -0.15573 -0.31922 -0.15347 -0.32222 " pathEditMode="relative" ptsTypes="fffffffffffffffA">
                                      <p:cBhvr>
                                        <p:cTn id="15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5.55556E-6 C 0.00278 -0.02107 0.00573 -0.03867 0.01424 -0.05718 C 0.01667 -0.07316 0.01458 -0.06274 0.02379 -0.08728 C 0.02535 -0.09121 0.02552 -0.09607 0.02726 -0.10001 C 0.02917 -0.10417 0.03229 -0.10718 0.03455 -0.11112 C 0.0401 -0.12038 0.03507 -0.12385 0.04757 -0.13496 C 0.05208 -0.13913 0.05608 -0.14584 0.06059 -0.14931 C 0.07622 -0.16158 0.09132 -0.17084 0.10955 -0.17292 C 0.12274 -0.17894 0.1375 -0.18658 0.15122 -0.1889 C 0.17326 -0.1926 0.15799 -0.18843 0.17257 -0.19214 C 0.18108 -0.19422 0.1875 -0.19723 0.19635 -0.19839 C 0.20451 -0.20279 0.21024 -0.20487 0.21892 -0.20626 C 0.28958 -0.20556 0.3842 -0.19492 0.4559 -0.21112 C 0.46736 -0.21367 0.47795 -0.22431 0.48924 -0.22848 C 0.50313 -0.24283 0.52135 -0.24839 0.53681 -0.2588 C 0.55504 -0.27084 0.54028 -0.2639 0.55 -0.26829 C 0.55938 -0.27709 0.55504 -0.27478 0.56181 -0.27779 C 0.5684 -0.29098 0.5592 -0.27501 0.56892 -0.28404 C 0.5717 -0.28658 0.57622 -0.29376 0.57622 -0.29376 C 0.57726 -0.29816 0.58212 -0.30626 0.58559 -0.30626 " pathEditMode="relative" ptsTypes="fffffffffffffffffffA">
                                      <p:cBhvr>
                                        <p:cTn id="19" dur="2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11 -0.00046 C 0.02257 -0.00092 0.03021 -0.00069 0.03768 -0.00208 C 0.0507 -0.00439 0.05972 -0.0324 0.06632 -0.0449 C 0.06788 -0.05115 0.06979 -0.06389 0.06979 -0.06365 C 0.07257 -0.10069 0.08004 -0.14907 0.06389 -0.18148 C 0.06059 -0.19861 0.05677 -0.21713 0.04965 -0.23217 C 0.0474 -0.23703 0.04479 -0.24166 0.04254 -0.24652 C 0.04097 -0.24976 0.03768 -0.25601 0.03768 -0.25578 C 0.03646 -0.26203 0.03438 -0.2662 0.03299 -0.27199 C 0.03264 -0.27986 0.03281 -0.28796 0.03177 -0.29583 C 0.03125 -0.29976 0.02778 -0.30162 0.02587 -0.3037 C 0.01945 -0.31064 0.01285 -0.31481 0.00434 -0.31481 " pathEditMode="relative" rAng="0" ptsTypes="fffffffffffA">
                                      <p:cBhvr>
                                        <p:cTn id="23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" y="-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7037E-6 C 0.00278 -0.00324 0.00538 -0.00672 0.00833 -0.00949 C 0.00972 -0.01088 0.01163 -0.01135 0.01302 -0.01274 C 0.02083 -0.0213 0.02812 -0.03658 0.03212 -0.04908 C 0.03559 -0.06019 0.03941 -0.0713 0.04288 -0.08241 C 0.04566 -0.09144 0.04479 -0.0963 0.05 -0.10324 C 0.05121 -0.11621 0.0526 -0.11968 0.0559 -0.13172 C 0.05764 -0.13797 0.06076 -0.1507 0.06076 -0.1507 C 0.06493 -0.19514 0.06302 -0.20348 0.06545 -0.26667 C 0.06562 -0.27199 0.07135 -0.27593 0.07135 -0.28241 " pathEditMode="relative" ptsTypes="fffffffffA">
                                      <p:cBhvr>
                                        <p:cTn id="27" dur="2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7.77778E-6 C 0.00035 -0.00417 0.00156 -0.00857 0.00122 -0.01274 C -0.00069 -0.03727 -0.01927 -0.07292 -0.03333 -0.08889 C -0.0401 -0.09653 -0.04792 -0.10232 -0.05486 -0.1095 C -0.06059 -0.11551 -0.06441 -0.12153 -0.07153 -0.12385 C -0.08472 -0.13288 -0.09983 -0.14121 -0.11441 -0.14445 C -0.12812 -0.1507 -0.14271 -0.15371 -0.15712 -0.15556 C -0.22917 -0.15348 -0.21163 -0.15278 -0.3 -0.15718 C -0.32066 -0.15834 -0.34132 -0.16945 -0.36198 -0.17292 C -0.36562 -0.17454 -0.3691 -0.17616 -0.37274 -0.17778 C -0.37396 -0.17825 -0.37621 -0.1794 -0.37621 -0.1794 C -0.38316 -0.1882 -0.38542 -0.19399 -0.39531 -0.19839 C -0.40017 -0.20278 -0.3974 -0.20163 -0.40365 -0.20163 " pathEditMode="relative" ptsTypes="ffffffffffffA">
                                      <p:cBhvr>
                                        <p:cTn id="31" dur="2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7037E-7 C 0.00261 -0.02083 -0.00191 -0.04375 0.00347 -0.06365 C 0.00452 -0.06759 0.00695 -0.07083 0.00834 -0.07476 C 0.01268 -0.10277 0.0342 -0.11527 0.05243 -0.12546 C 0.0592 -0.12916 0.06406 -0.13287 0.07136 -0.13495 C 0.09202 -0.14907 0.1165 -0.15324 0.13924 -0.15879 C 0.17292 -0.16713 0.20608 -0.17384 0.24045 -0.17777 C 0.26545 -0.18912 0.32726 -0.18611 0.35 -0.18726 C 0.39011 -0.18958 0.43004 -0.19189 0.47014 -0.19375 C 0.49045 -0.19583 0.51077 -0.19976 0.5309 -0.20324 C 0.54514 -0.20949 0.56684 -0.21203 0.58212 -0.21435 C 0.59306 -0.21805 0.57986 -0.21388 0.6 -0.21759 C 0.60834 -0.21921 0.61667 -0.22222 0.625 -0.22384 C 0.64601 -0.23356 0.6658 -0.23657 0.68802 -0.23819 C 0.69618 -0.24189 0.70486 -0.24398 0.71302 -0.24768 C 0.72413 -0.25277 0.73386 -0.2618 0.74514 -0.26666 C 0.75295 -0.27361 0.7625 -0.28009 0.77136 -0.28426 C 0.77691 -0.28958 0.7816 -0.29074 0.78802 -0.29375 C 0.79393 -0.29953 0.79896 -0.30324 0.8059 -0.30648 C 0.80868 -0.30902 0.81146 -0.3118 0.81424 -0.31435 C 0.81702 -0.31689 0.82136 -0.32384 0.82136 -0.32384 C 0.82413 -0.33518 0.81997 -0.32106 0.82743 -0.33495 C 0.82882 -0.33773 0.82847 -0.34166 0.82969 -0.34444 C 0.83959 -0.36736 0.8309 -0.34328 0.83681 -0.36041 C 0.83559 -0.36088 0.83455 -0.36226 0.83334 -0.36203 C 0.8309 -0.36157 0.82622 -0.35879 0.82622 -0.35879 C 0.82413 -0.35463 0.82257 -0.35138 0.82257 -0.34606 " pathEditMode="relative" ptsTypes="ffffffffffffffffffffffffffA">
                                      <p:cBhvr>
                                        <p:cTn id="35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C 0.01077 -0.00417 0.01858 -0.00833 0.02969 -0.01111 C 0.03768 -0.01551 0.04393 -0.01991 0.05226 -0.02384 C 0.05348 -0.02546 0.05452 -0.02708 0.05591 -0.02847 C 0.05817 -0.03079 0.06094 -0.03241 0.06303 -0.03495 C 0.06824 -0.04097 0.07292 -0.04977 0.07726 -0.05717 C 0.07917 -0.06481 0.08126 -0.07176 0.08334 -0.0794 C 0.08542 -0.08704 0.09046 -0.10162 0.09046 -0.10162 C 0.09098 -0.10625 0.09237 -0.11088 0.09271 -0.11574 C 0.09376 -0.12801 0.09514 -0.15231 0.09514 -0.15231 C 0.09376 -0.20254 0.09497 -0.25486 0.08803 -0.30463 C 0.08629 -0.31713 0.08264 -0.33889 0.07605 -0.34907 C 0.07362 -0.35278 0.07084 -0.35625 0.06771 -0.35856 C 0.06546 -0.36018 0.0606 -0.3618 0.0606 -0.3618 C 0.04167 -0.3794 0.00539 -0.37685 -0.0144 -0.37778 C -0.0198 -0.38241 -0.02327 -0.38912 -0.02865 -0.39352 C -0.02987 -0.3956 -0.03091 -0.39792 -0.0323 -0.4 C -0.03334 -0.40162 -0.03473 -0.40301 -0.03577 -0.40463 C -0.0408 -0.41273 -0.03559 -0.40625 -0.04063 -0.41574 C -0.04167 -0.41759 -0.0427 -0.41944 -0.0441 -0.4206 C -0.04514 -0.42153 -0.04775 -0.42222 -0.04775 -0.42222 " pathEditMode="relative" ptsTypes="ffffffffffffffffffffA">
                                      <p:cBhvr>
                                        <p:cTn id="39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844 0.03796 C -0.15695 0.04676 -0.15695 0.04629 -0.16858 0.04282 C -0.175 0.03796 -0.18178 0.03356 -0.18646 0.02546 C -0.19306 0.01435 -0.19584 0.00046 -0.19948 -0.01273 C -0.20209 -0.02222 -0.20834 -0.03843 -0.21025 -0.04445 C -0.22084 -0.07801 -0.20938 -0.04352 -0.21511 -0.06829 C -0.2191 -0.08542 -0.22292 -0.10185 -0.22691 -0.11898 C -0.22882 -0.12709 -0.23282 -0.14283 -0.23282 -0.14283 C -0.23403 -0.15509 -0.23542 -0.16713 -0.23646 -0.1794 C -0.23716 -0.22014 -0.22535 -0.23796 -0.2448 -0.25394 C -0.25556 -0.24908 -0.24723 -0.25232 -0.27101 -0.25232 " pathEditMode="relative" ptsTypes="ffffffffffA">
                                      <p:cBhvr>
                                        <p:cTn id="43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5.18519E-6 C -0.00417 -0.00788 -0.00729 -0.01691 -0.01076 -0.02524 C -0.0125 -0.02964 -0.01545 -0.03334 -0.01667 -0.03797 C -0.01701 -0.03959 -0.01719 -0.04144 -0.01788 -0.04283 C -0.01927 -0.04515 -0.02135 -0.04677 -0.02274 -0.04908 C -0.02604 -0.05417 -0.02726 -0.06251 -0.02986 -0.06806 C -0.03472 -0.07871 -0.03976 -0.0889 -0.0441 -0.10001 C -0.04583 -0.10464 -0.04514 -0.10718 -0.04653 -0.11251 C -0.05 -0.12663 -0.05503 -0.14121 -0.06076 -0.15394 C -0.0625 -0.1632 -0.06493 -0.17292 -0.0691 -0.18079 C -0.0724 -0.19422 -0.07118 -0.20441 -0.07031 -0.21899 C -0.06979 -0.22755 -0.06996 -0.23936 -0.06667 -0.24746 " pathEditMode="relative" ptsTypes="fffffffffffA">
                                      <p:cBhvr>
                                        <p:cTn id="4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7.40741E-7 C -0.00625 -0.00416 -0.01336 -0.00717 -0.01892 -0.01273 C -0.02638 -0.02014 -0.03454 -0.02754 -0.0427 -0.03333 C -0.04791 -0.03703 -0.05416 -0.03912 -0.05937 -0.04282 C -0.0717 -0.05162 -0.05833 -0.0449 -0.0677 -0.0493 C -0.07691 -0.05787 -0.07066 -0.05301 -0.0868 -0.06041 L -0.0868 -0.06041 C -0.10833 -0.07731 -0.12882 -0.08449 -0.15347 -0.08727 C -0.18333 -0.08611 -0.21319 -0.08611 -0.2427 -0.0794 C -0.24913 -0.075 -0.25468 -0.0743 -0.2618 -0.07315 C -0.27152 -0.06643 -0.27708 -0.06551 -0.28802 -0.06203 C -0.29322 -0.06041 -0.29722 -0.05509 -0.30225 -0.05393 C -0.30972 -0.05231 -0.31736 -0.05278 -0.325 -0.05231 C -0.33298 -0.05115 -0.33975 -0.04722 -0.34757 -0.04606 C -0.35468 -0.0449 -0.3618 -0.0449 -0.36892 -0.04444 C -0.44114 -0.04838 -0.40868 -0.04097 -0.43802 -0.05393 C -0.44149 -0.05856 -0.44531 -0.06227 -0.44878 -0.06666 C -0.45138 -0.07407 -0.4618 -0.08935 -0.46666 -0.09375 C -0.46961 -0.10185 -0.47361 -0.10717 -0.47725 -0.11435 C -0.48229 -0.12453 -0.48211 -0.1199 -0.48211 -0.12546 " pathEditMode="relative" ptsTypes="fffffFfffffffffffffA">
                                      <p:cBhvr>
                                        <p:cTn id="51" dur="2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1.85185E-6 C -0.00365 -0.01273 -0.00834 -0.02407 -0.01563 -0.03333 C -0.01806 -0.04444 -0.02535 -0.0537 -0.02987 -0.06366 C -0.03178 -0.07616 -0.03924 -0.0912 -0.04532 -0.10162 C -0.04844 -0.11852 -0.05626 -0.13356 -0.05956 -0.15092 C -0.06094 -0.17014 -0.05956 -0.18889 -0.05956 -0.2081 " pathEditMode="relative" ptsTypes="fffffA">
                                      <p:cBhvr>
                                        <p:cTn id="55" dur="2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07407E-6 C -0.04757 0.01644 -0.00035 0.00532 -0.12257 -4.07407E-6 C -0.19653 -0.00926 -0.2823 -0.00231 -0.35469 -0.00162 C -0.47344 0.00139 -0.43195 0.00116 -0.61789 -0.00301 C -0.62674 -0.00324 -0.63889 -0.01157 -0.64757 -0.01412 C -0.64948 -0.01574 -0.65139 -0.01782 -0.65348 -0.01898 C -0.65695 -0.02106 -0.66424 -0.02384 -0.66424 -0.02384 C -0.66841 -0.03194 -0.67448 -0.04051 -0.67969 -0.04745 C -0.68125 -0.0537 -0.68212 -0.06018 -0.68334 -0.06667 C -0.68247 -0.07454 -0.68368 -0.08333 -0.68091 -0.09051 C -0.67726 -0.1 -0.66181 -0.10069 -0.65591 -0.10162 C -0.6474 -0.10486 -0.63837 -0.10417 -0.62969 -0.10625 C -0.58386 -0.10509 -0.53855 -0.10162 -0.49289 -0.1 C -0.48733 -0.09745 -0.48212 -0.0963 -0.47622 -0.09514 C -0.4625 -0.08773 -0.44653 -0.08495 -0.43212 -0.0794 C -0.42153 -0.07523 -0.40469 -0.06296 -0.39393 -0.06181 C -0.38525 -0.06088 -0.37657 -0.06065 -0.36789 -0.06018 C -0.33768 -0.05208 -0.30695 -0.05463 -0.27622 -0.05393 C -0.2474 -0.05139 -0.21823 -0.04745 -0.18924 -0.04606 C -0.15834 -0.04768 -0.1283 -0.05 -0.09757 -0.05231 C -0.09028 -0.05393 -0.08351 -0.05694 -0.07622 -0.05856 C -0.07379 -0.06018 -0.07153 -0.06204 -0.06893 -0.06343 C -0.06736 -0.06412 -0.0658 -0.06412 -0.06424 -0.06505 C -0.05122 -0.07268 -0.03907 -0.0875 -0.03091 -0.10301 C -0.029 -0.11042 -0.02049 -0.125 -0.02014 -0.13009 C -0.01945 -0.13912 -0.02014 -0.14815 -0.02014 -0.15718 " pathEditMode="relative" ptsTypes="fffffffffffffffffffffffffA">
                                      <p:cBhvr>
                                        <p:cTn id="59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51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1403648" y="260648"/>
            <a:ext cx="6922088" cy="584775"/>
          </a:xfrm>
          <a:prstGeom prst="rect">
            <a:avLst/>
          </a:prstGeom>
          <a:solidFill>
            <a:srgbClr val="006600"/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Roztřiďte po řadě zleva doprava): 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395537" y="1988840"/>
            <a:ext cx="8424936" cy="461665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Živé přírodniny                               Neživé přírodniny      </a:t>
            </a:r>
            <a:endParaRPr lang="cs-CZ" sz="24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100" name="Picture 4" descr="C:\Documents and Settings\Alena T\Local Settings\Temporary Internet Files\Content.IE5\B6JHSBWH\MP90044864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5589240"/>
            <a:ext cx="771550" cy="1028733"/>
          </a:xfrm>
          <a:prstGeom prst="rect">
            <a:avLst/>
          </a:prstGeom>
          <a:noFill/>
          <a:ln w="28575">
            <a:solidFill>
              <a:srgbClr val="9966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112" name="Picture 16" descr="C:\Documents and Settings\Alena T\Local Settings\Temporary Internet Files\Content.IE5\H71VGJ2G\MP90017890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220072" y="5805264"/>
            <a:ext cx="1284659" cy="850016"/>
          </a:xfrm>
          <a:prstGeom prst="rect">
            <a:avLst/>
          </a:prstGeom>
          <a:noFill/>
          <a:ln w="28575">
            <a:solidFill>
              <a:srgbClr val="9966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" name="Obrázek 10" descr="přemýšlejm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260648"/>
            <a:ext cx="1008112" cy="1486413"/>
          </a:xfrm>
          <a:prstGeom prst="rect">
            <a:avLst/>
          </a:prstGeom>
          <a:ln w="28575">
            <a:solidFill>
              <a:srgbClr val="9966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122" name="Tree"/>
          <p:cNvSpPr>
            <a:spLocks noEditPoints="1" noChangeArrowheads="1"/>
          </p:cNvSpPr>
          <p:nvPr/>
        </p:nvSpPr>
        <p:spPr bwMode="auto">
          <a:xfrm>
            <a:off x="1331640" y="4653136"/>
            <a:ext cx="904875" cy="97688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5123" name="Picture 3" descr="C:\Documents and Settings\Alena T\Local Settings\Temporary Internet Files\Content.IE5\H71VGJ2G\MC90032445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648" y="5805264"/>
            <a:ext cx="908914" cy="916686"/>
          </a:xfrm>
          <a:prstGeom prst="rect">
            <a:avLst/>
          </a:prstGeom>
          <a:noFill/>
        </p:spPr>
      </p:pic>
      <p:pic>
        <p:nvPicPr>
          <p:cNvPr id="6146" name="Picture 2" descr="C:\Documents and Settings\Alena T\Local Settings\Temporary Internet Files\Content.IE5\H71VGJ2G\MC900193270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936" y="4653136"/>
            <a:ext cx="792088" cy="911822"/>
          </a:xfrm>
          <a:prstGeom prst="rect">
            <a:avLst/>
          </a:prstGeom>
          <a:noFill/>
        </p:spPr>
      </p:pic>
      <p:pic>
        <p:nvPicPr>
          <p:cNvPr id="6147" name="Picture 3" descr="C:\Documents and Settings\Alena T\Local Settings\Temporary Internet Files\Content.IE5\B6JHSBWH\MC900441822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88224" y="5445224"/>
            <a:ext cx="1007123" cy="1157411"/>
          </a:xfrm>
          <a:prstGeom prst="rect">
            <a:avLst/>
          </a:prstGeom>
          <a:noFill/>
        </p:spPr>
      </p:pic>
      <p:pic>
        <p:nvPicPr>
          <p:cNvPr id="6148" name="Picture 4" descr="C:\Documents and Settings\Alena T\Local Settings\Temporary Internet Files\Content.IE5\YYKPFQQT\MP900433170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4509120"/>
            <a:ext cx="790578" cy="1184176"/>
          </a:xfrm>
          <a:prstGeom prst="rect">
            <a:avLst/>
          </a:prstGeom>
          <a:noFill/>
          <a:ln w="28575">
            <a:solidFill>
              <a:srgbClr val="9966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152" name="Picture 8" descr="C:\Documents and Settings\Alena T\Local Settings\Temporary Internet Files\Content.IE5\B6JHSBWH\MP900401623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80112" y="4725144"/>
            <a:ext cx="1050620" cy="840496"/>
          </a:xfrm>
          <a:prstGeom prst="rect">
            <a:avLst/>
          </a:prstGeom>
          <a:noFill/>
          <a:ln w="28575">
            <a:solidFill>
              <a:srgbClr val="9966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154" name="Picture 10" descr="C:\Documents and Settings\Alena T\Local Settings\Temporary Internet Files\Content.IE5\I2UEUHMN\MP900262351[2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23928" y="5805264"/>
            <a:ext cx="997938" cy="778392"/>
          </a:xfrm>
          <a:prstGeom prst="rect">
            <a:avLst/>
          </a:prstGeom>
          <a:noFill/>
          <a:ln w="28575">
            <a:solidFill>
              <a:srgbClr val="9966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157" name="Picture 13" descr="C:\Documents and Settings\Alena T\Local Settings\Temporary Internet Files\Content.IE5\H71VGJ2G\MP900400015[1]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411760" y="4509120"/>
            <a:ext cx="1410449" cy="939932"/>
          </a:xfrm>
          <a:prstGeom prst="rect">
            <a:avLst/>
          </a:prstGeom>
          <a:noFill/>
          <a:ln w="28575">
            <a:solidFill>
              <a:srgbClr val="9966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158" name="Picture 14" descr="C:\Documents and Settings\Alena T\Local Settings\Temporary Internet Files\Content.IE5\I2UEUHMN\MP900438881[1]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812360" y="5733256"/>
            <a:ext cx="1112168" cy="834656"/>
          </a:xfrm>
          <a:prstGeom prst="rect">
            <a:avLst/>
          </a:prstGeom>
          <a:noFill/>
          <a:ln w="28575">
            <a:solidFill>
              <a:srgbClr val="9966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161" name="Picture 17" descr="C:\Documents and Settings\Alena T\Local Settings\Temporary Internet Files\Content.IE5\I2UEUHMN\MC900324470[1].wm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236296" y="4509120"/>
            <a:ext cx="1354635" cy="975898"/>
          </a:xfrm>
          <a:prstGeom prst="rect">
            <a:avLst/>
          </a:prstGeom>
          <a:noFill/>
        </p:spPr>
      </p:pic>
      <p:pic>
        <p:nvPicPr>
          <p:cNvPr id="6163" name="Picture 19" descr="C:\Documents and Settings\Alena T\Local Settings\Temporary Internet Files\Content.IE5\H71VGJ2G\MC900193312[1].wm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23528" y="5949280"/>
            <a:ext cx="823626" cy="6964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81481E-6 C 0.00034 -0.02013 4.16667E-6 -0.04027 0.00104 -0.06018 C 0.00121 -0.06319 0.00277 -0.0655 0.00347 -0.06828 C 0.00763 -0.08495 0.01059 -0.09976 0.01666 -0.11574 C 0.02152 -0.12847 0.02413 -0.14421 0.03333 -0.15231 C 0.04236 -0.16921 0.06302 -0.19675 0.07847 -0.203 C 0.09323 -0.21805 0.11336 -0.23425 0.13211 -0.23796 C 0.14444 -0.2456 0.15798 -0.25347 0.17135 -0.25717 C 0.18229 -0.26319 0.19409 -0.26666 0.2059 -0.26828 C 0.2151 -0.26967 0.23333 -0.27129 0.23333 -0.27129 C 0.26232 -0.2706 0.29132 -0.27245 0.32013 -0.26828 C 0.3434 -0.26504 0.36753 -0.25648 0.39045 -0.24907 C 0.40954 -0.24305 0.43038 -0.24166 0.45 -0.23796 C 0.50399 -0.228 0.55868 -0.22847 0.61302 -0.22222 C 0.66145 -0.22569 0.70989 -0.22847 0.75833 -0.23171 C 0.78316 -0.23842 0.80503 -0.2574 0.82847 -0.26828 C 0.83125 -0.27083 0.83402 -0.27361 0.8368 -0.27615 C 0.83906 -0.27824 0.84392 -0.2824 0.84392 -0.2824 C 0.84427 -0.28402 0.84513 -0.28726 0.84513 -0.28726 " pathEditMode="relative" ptsTypes="ffffffffffffffffffA">
                                      <p:cBhvr>
                                        <p:cTn id="11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6.66667E-6 C 0.00347 -0.00649 0.00452 -0.01204 0.00712 -0.01899 C 0.01476 -0.0595 0.01042 -0.03079 0.00712 -0.11899 C 0.00625 -0.14376 -0.00243 -0.17825 -0.01319 -0.19839 C -0.01719 -0.20602 -0.02378 -0.21112 -0.02743 -0.21899 C -0.03281 -0.23033 -0.02969 -0.22663 -0.03576 -0.23172 C -0.04305 -0.2463 -0.05416 -0.25093 -0.06423 -0.26042 C -0.06562 -0.26181 -0.06649 -0.26366 -0.06788 -0.26505 C -0.0691 -0.26621 -0.07031 -0.26714 -0.07153 -0.26829 C -0.07621 -0.27848 -0.07083 -0.26829 -0.07743 -0.27616 C -0.0868 -0.28727 -0.09722 -0.30325 -0.10955 -0.30788 C -0.11528 -0.31297 -0.12205 -0.3176 -0.12864 -0.32061 C -0.13298 -0.3169 -0.13646 -0.31482 -0.13819 -0.30788 C -0.13889 -0.30464 -0.14045 -0.29839 -0.14045 -0.29839 " pathEditMode="relative" ptsTypes="fffffffffffffA">
                                      <p:cBhvr>
                                        <p:cTn id="15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6 -8.14815E-6 C 0.00277 -0.01135 -0.00035 0.00277 0.00242 -0.0176 C 0.00312 -0.022 0.00486 -0.02454 0.00607 -0.02871 C 0.00937 -0.04028 0.01302 -0.04885 0.01788 -0.0588 C 0.0276 -0.07848 0.02013 -0.07107 0.03107 -0.0794 C 0.03697 -0.08936 0.0434 -0.09491 0.05121 -0.10163 C 0.05433 -0.1044 0.05746 -0.10718 0.06076 -0.1095 C 0.06302 -0.11089 0.06788 -0.11274 0.06788 -0.11274 C 0.07638 -0.12408 0.08906 -0.12964 0.09999 -0.13658 C 0.1092 -0.14237 0.11874 -0.15024 0.12864 -0.15394 C 0.16215 -0.16644 0.19895 -0.16621 0.23333 -0.16829 C 0.23923 -0.16876 0.26857 -0.17061 0.27621 -0.17153 C 0.28263 -0.17246 0.29531 -0.17477 0.29531 -0.17477 C 0.31857 -0.18311 0.33072 -0.19329 0.34531 -0.21922 C 0.34722 -0.22663 0.3493 -0.23403 0.35121 -0.24144 C 0.3526 -0.27038 0.35242 -0.25834 0.35242 -0.27778 " pathEditMode="relative" ptsTypes="fffffffffffffffA">
                                      <p:cBhvr>
                                        <p:cTn id="19" dur="2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6.66667E-6 C 0.00295 -0.01505 -0.00121 0.00323 0.00469 -0.01274 C 0.00868 -0.02362 0.01024 -0.03889 0.01181 -0.0507 C 0.01111 -0.08033 0.01094 -0.10996 0.00955 -0.13959 C 0.00799 -0.17547 -0.00573 -0.21135 -0.02153 -0.23959 C -0.02326 -0.24283 -0.02899 -0.24468 -0.03108 -0.24607 C -0.03958 -0.25163 -0.04896 -0.25811 -0.05833 -0.26019 C -0.07031 -0.25973 -0.08229 -0.26019 -0.0941 -0.2588 C -0.09583 -0.25857 -0.09705 -0.25626 -0.09878 -0.25556 C -0.10608 -0.25278 -0.11406 -0.25116 -0.12153 -0.24908 C -0.13212 -0.24329 -0.1375 -0.24144 -0.14774 -0.23797 C -0.15955 -0.23913 -0.17153 -0.23982 -0.18333 -0.24121 C -0.18837 -0.2419 -0.19653 -0.2507 -0.19653 -0.2507 C -0.20417 -0.26482 -0.19601 -0.25232 -0.20365 -0.2588 C -0.2125 -0.26621 -0.21319 -0.27038 -0.22274 -0.27292 C -0.24045 -0.2669 -0.26562 -0.26991 -0.28212 -0.26991 " pathEditMode="relative" ptsTypes="fffffffffffffffA">
                                      <p:cBhvr>
                                        <p:cTn id="23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44444E-6 C 1.66667E-6 -0.00278 -0.01216 -0.11922 0.02031 -0.1301 C 0.02986 -0.14723 0.04774 -0.15185 0.06198 -0.15857 C 0.06909 -0.16204 0.07795 -0.16783 0.08576 -0.16829 C 0.13559 -0.17107 0.12205 -0.15463 0.13576 -0.17292 " pathEditMode="relative" ptsTypes="ffffA">
                                      <p:cBhvr>
                                        <p:cTn id="27" dur="2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5.55556E-6 C -0.01527 -0.01041 -0.03333 -0.01249 -0.05 -0.01759 C -0.05277 -0.01851 -0.05555 -0.02036 -0.05833 -0.02083 C -0.06579 -0.02245 -0.0809 -0.02384 -0.0809 -0.02384 C -0.09201 -0.02893 -0.11076 -0.02847 -0.12135 -0.0287 C -0.1585 -0.02962 -0.19513 -0.02985 -0.23229 -0.03032 C -0.36666 -0.03842 -0.17934 -0.028 -0.46545 -0.03495 C -0.48246 -0.03541 -0.49878 -0.04444 -0.51562 -0.04768 C -0.52378 -0.05231 -0.53281 -0.05485 -0.54184 -0.05717 C -0.55104 -0.06597 -0.56354 -0.0662 -0.57378 -0.07314 C -0.58194 -0.0787 -0.58958 -0.08472 -0.59757 -0.0905 C -0.60295 -0.09444 -0.60902 -0.09698 -0.61423 -0.10161 C -0.62013 -0.10671 -0.62274 -0.11203 -0.62968 -0.11435 C -0.63732 -0.12222 -0.64444 -0.13078 -0.65225 -0.13819 C -0.65694 -0.14768 -0.6677 -0.15185 -0.67604 -0.15416 C -0.70034 -0.15092 -0.68402 -0.15254 -0.725 -0.15254 " pathEditMode="relative" ptsTypes="fffffffffffffffA">
                                      <p:cBhvr>
                                        <p:cTn id="31" dur="20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11111E-6 C -0.00607 -0.00811 -0.01024 -0.01274 -0.01441 -0.02385 C -0.01597 -0.02801 -0.01909 -0.03658 -0.01909 -0.03658 C -0.01944 -0.03982 -0.01979 -0.04306 -0.02031 -0.04607 C -0.021 -0.04977 -0.02222 -0.05348 -0.02274 -0.05718 C -0.02448 -0.06875 -0.02465 -0.08079 -0.02743 -0.09213 C -0.02986 -0.12315 -0.02934 -0.14815 -0.02864 -0.18102 C -0.02951 -0.21389 -0.02812 -0.24676 -0.03107 -0.2794 C -0.03142 -0.2838 -0.03819 -0.28889 -0.03819 -0.28889 C -0.03993 -0.29607 -0.04184 -0.30417 -0.03819 -0.31112 C -0.03645 -0.31459 -0.03454 -0.31806 -0.03211 -0.32061 C -0.03107 -0.32153 -0.02864 -0.32223 -0.02864 -0.32223 " pathEditMode="relative" ptsTypes="fffffffffffA">
                                      <p:cBhvr>
                                        <p:cTn id="35" dur="2000" fill="hold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59259E-6 C -0.01771 0.00834 -0.03247 -0.01551 -0.04046 -0.03333 C -0.04341 -0.03981 -0.04393 -0.04329 -0.04878 -0.04768 C -0.05053 -0.05254 -0.05312 -0.05694 -0.0547 -0.0618 C -0.06303 -0.08704 -0.05574 -0.07245 -0.06181 -0.08403 C -0.06338 -0.09676 -0.06511 -0.10972 -0.06772 -0.12222 C -0.0672 -0.14097 -0.06286 -0.16065 -0.07379 -0.17454 C -0.07379 -0.17477 -0.07605 -0.18356 -0.07605 -0.18403 C -0.07588 -0.18588 -0.07414 -0.18704 -0.07379 -0.18889 C -0.07345 -0.19097 -0.07379 -0.19305 -0.07379 -0.19514 " pathEditMode="relative" ptsTypes="fffffffffA">
                                      <p:cBhvr>
                                        <p:cTn id="39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07407E-6 C 0.00261 -0.00671 0.00418 -0.01528 0.00834 -0.0206 C 0.01477 -0.0287 0.02484 -0.04468 0.0297 -0.05393 C 0.03161 -0.05741 0.03282 -0.06157 0.03456 -0.06505 C 0.03803 -0.07199 0.04532 -0.08565 0.04532 -0.08565 C 0.04741 -0.09537 0.05279 -0.10301 0.05713 -0.11111 C 0.06373 -0.12361 0.05626 -0.11181 0.06077 -0.12222 C 0.06407 -0.13009 0.06789 -0.13796 0.07258 -0.14444 C 0.07484 -0.15648 0.079 -0.16944 0.08456 -0.1794 C 0.08595 -0.18171 0.08803 -0.18333 0.08925 -0.18565 C 0.0948 -0.19606 0.09758 -0.2088 0.10123 -0.2206 C 0.10487 -0.24931 0.104 -0.23796 0.10001 -0.29352 C 0.09966 -0.29931 0.08855 -0.31944 0.08699 -0.32222 C 0.08612 -0.32384 0.08456 -0.32685 0.08456 -0.32685 C 0.08282 -0.3338 0.07779 -0.33889 0.07258 -0.3412 C 0.06564 -0.35093 0.05383 -0.35579 0.04411 -0.35856 C 0.03491 -0.3581 0.01616 -0.3581 0.00469 -0.35556 C 0.00068 -0.35463 -0.00191 -0.35046 -0.0059 -0.34907 C -0.01581 -0.3456 -0.01876 -0.34745 -0.03212 -0.34745 " pathEditMode="relative" ptsTypes="ffffffffffffffffffA">
                                      <p:cBhvr>
                                        <p:cTn id="43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27778E-6 -3.7037E-7 C 0.00244 -0.01435 0.00626 -0.02153 0.01077 -0.03472 C 0.0132 -0.04213 0.01476 -0.04815 0.0191 -0.05393 C 0.02275 -0.06944 0.02865 -0.08264 0.03455 -0.09676 C 0.03542 -0.09884 0.03612 -0.10092 0.03681 -0.10301 C 0.03768 -0.10602 0.03803 -0.10949 0.03924 -0.1125 C 0.05018 -0.13981 0.07327 -0.16782 0.0941 -0.18079 C 0.09757 -0.18819 0.10122 -0.18935 0.10712 -0.1919 C 0.12848 -0.19143 0.1941 -0.18449 0.21789 -0.19514 C 0.22344 -0.20092 0.22119 -0.19815 0.22501 -0.20301 " pathEditMode="relative" ptsTypes="fffffffffA">
                                      <p:cBhvr>
                                        <p:cTn id="47" dur="2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11111E-6 C 0.01216 -0.07199 0.025 -0.17639 -0.03923 -0.18889 C -0.06736 -0.1868 -0.09444 -0.18403 -0.12257 -0.18264 C -0.13923 -0.17801 -0.15416 -0.17477 -0.17135 -0.17315 C -0.19166 -0.16412 -0.21145 -0.15463 -0.23211 -0.14768 C -0.24218 -0.14421 -0.25191 -0.13842 -0.2618 -0.13495 C -0.26944 -0.13241 -0.27291 -0.13287 -0.28211 -0.13194 C -0.30086 -0.13356 -0.31093 -0.12847 -0.32378 -0.13981 C -0.32916 -0.14953 -0.33628 -0.15509 -0.3427 -0.16366 C -0.34757 -0.17014 -0.3526 -0.1787 -0.35833 -0.18426 C -0.36475 -0.19051 -0.36875 -0.19861 -0.37725 -0.19861 " pathEditMode="relative" ptsTypes="ffffffffffA">
                                      <p:cBhvr>
                                        <p:cTn id="51" dur="2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274 -0.00324 C -0.03941 -0.0051 -0.10139 -0.00602 -0.16337 -0.01135 C -0.18438 -0.01574 -0.20243 -0.01922 -0.22361 -0.02084 C -0.23403 -0.02361 -0.24445 -0.02431 -0.25469 -0.02709 C -0.26059 -0.02871 -0.26649 -0.03218 -0.2724 -0.03357 C -0.2776 -0.03496 -0.2842 -0.03449 -0.28906 -0.0382 C -0.29167 -0.04005 -0.29427 -0.0419 -0.29635 -0.04468 C -0.29757 -0.0463 -0.29844 -0.04815 -0.29983 -0.04931 C -0.30313 -0.05209 -0.30729 -0.05301 -0.31059 -0.05579 C -0.32031 -0.06366 -0.31024 -0.05695 -0.32014 -0.0669 C -0.32813 -0.07477 -0.3217 -0.06412 -0.32969 -0.07477 C -0.33455 -0.08125 -0.33889 -0.08866 -0.34392 -0.09537 C -0.34583 -0.09792 -0.34722 -0.10209 -0.34983 -0.10324 C -0.35573 -0.10579 -0.36129 -0.10973 -0.36649 -0.11436 C -0.37396 -0.11343 -0.38299 -0.11736 -0.38906 -0.11135 C -0.39792 -0.10255 -0.40538 -0.09167 -0.41406 -0.08264 C -0.42049 -0.06181 -0.41233 -0.08403 -0.42014 -0.07153 C -0.42118 -0.06968 -0.42135 -0.06713 -0.4224 -0.06528 C -0.42344 -0.06343 -0.42483 -0.06204 -0.42604 -0.06042 C -0.42847 -0.05116 -0.43368 -0.04283 -0.43802 -0.03496 C -0.44028 -0.02477 -0.44618 -0.01621 -0.45104 -0.00811 C -0.45816 0.0037 -0.46302 0.0162 -0.4724 0.02523 C -0.48038 0.03287 -0.48854 0.03588 -0.49635 0.04282 C -0.51823 0.04166 -0.5401 0.04143 -0.56181 0.03958 C -0.56545 0.03935 -0.5724 0.03472 -0.5724 0.03495 " pathEditMode="relative" rAng="0" ptsTypes="ffffffffffffffffffffffffA">
                                      <p:cBhvr>
                                        <p:cTn id="55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8" y="-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7.40741E-7 C -0.00677 0.00301 -0.01302 0.00486 -0.02014 0.00625 C -0.02517 0.00625 -0.18125 0.04236 -0.22726 -0.01898 C -0.23038 -0.03148 -0.22569 -0.01736 -0.23212 -0.02546 C -0.23333 -0.02708 -0.23576 -0.03704 -0.23681 -0.03958 C -0.23941 -0.04653 -0.24149 -0.05278 -0.24288 -0.06042 C -0.23767 -0.08032 -0.21719 -0.08333 -0.20347 -0.08403 C -0.17726 -0.08542 -0.125 -0.08727 -0.125 -0.08727 C -0.11285 -0.09051 -0.10017 -0.09028 -0.08802 -0.09375 C -0.07569 -0.09722 -0.06406 -0.10255 -0.05226 -0.10787 C -0.0467 -0.11296 -0.04028 -0.11435 -0.03455 -0.11898 C -0.02622 -0.12593 -0.03351 -0.12245 -0.025 -0.12546 C -0.01927 -0.12986 -0.01754 -0.13449 -0.01181 -0.13819 C -0.00938 -0.14236 -0.00712 -0.14653 -0.00469 -0.15069 C 0.00816 -0.17338 -0.01892 -0.18356 -0.02726 -0.18727 C -0.04479 -0.18565 -0.03837 -0.18565 -0.04635 -0.18565 " pathEditMode="relative" ptsTypes="fffffffffffffffA">
                                      <p:cBhvr>
                                        <p:cTn id="59" dur="2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51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27584" y="1988840"/>
            <a:ext cx="813690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Zdroje:</a:t>
            </a:r>
          </a:p>
          <a:p>
            <a:endParaRPr lang="cs-CZ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1600" dirty="0" smtClean="0">
                <a:solidFill>
                  <a:schemeClr val="accent6">
                    <a:lumMod val="50000"/>
                  </a:schemeClr>
                </a:solidFill>
              </a:rPr>
              <a:t>Obrázky – </a:t>
            </a:r>
            <a:r>
              <a:rPr lang="cs-CZ" sz="1600" dirty="0" smtClean="0">
                <a:solidFill>
                  <a:schemeClr val="accent6">
                    <a:lumMod val="50000"/>
                  </a:schemeClr>
                </a:solidFill>
                <a:hlinkClick r:id="rId3"/>
              </a:rPr>
              <a:t>www.office.</a:t>
            </a:r>
            <a:r>
              <a:rPr lang="cs-CZ" sz="1600" dirty="0" err="1" smtClean="0">
                <a:solidFill>
                  <a:schemeClr val="accent6">
                    <a:lumMod val="50000"/>
                  </a:schemeClr>
                </a:solidFill>
                <a:hlinkClick r:id="rId3"/>
              </a:rPr>
              <a:t>microsoft.com</a:t>
            </a:r>
            <a:endParaRPr lang="cs-CZ" sz="16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sz="16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1600" dirty="0" smtClean="0">
                <a:solidFill>
                  <a:schemeClr val="accent6">
                    <a:lumMod val="50000"/>
                  </a:schemeClr>
                </a:solidFill>
              </a:rPr>
              <a:t>Učebnice: </a:t>
            </a:r>
          </a:p>
          <a:p>
            <a:r>
              <a:rPr lang="cs-CZ" sz="1600" dirty="0" smtClean="0">
                <a:solidFill>
                  <a:srgbClr val="006600"/>
                </a:solidFill>
              </a:rPr>
              <a:t>Učebnice: ŠTIKOVÁ, Věra. </a:t>
            </a:r>
            <a:r>
              <a:rPr lang="cs-CZ" sz="1600" i="1" dirty="0" smtClean="0">
                <a:solidFill>
                  <a:srgbClr val="006600"/>
                </a:solidFill>
              </a:rPr>
              <a:t>Prvouka 3</a:t>
            </a:r>
            <a:r>
              <a:rPr lang="cs-CZ" sz="1600" dirty="0" smtClean="0">
                <a:solidFill>
                  <a:srgbClr val="006600"/>
                </a:solidFill>
              </a:rPr>
              <a:t>. Brno: Nová škola, s.</a:t>
            </a:r>
            <a:r>
              <a:rPr lang="cs-CZ" sz="1600" dirty="0" err="1" smtClean="0">
                <a:solidFill>
                  <a:srgbClr val="006600"/>
                </a:solidFill>
              </a:rPr>
              <a:t>r.o</a:t>
            </a:r>
            <a:r>
              <a:rPr lang="cs-CZ" sz="1600" dirty="0" smtClean="0">
                <a:solidFill>
                  <a:srgbClr val="006600"/>
                </a:solidFill>
              </a:rPr>
              <a:t>, 2011, ISBN 978-80-7289-256-3</a:t>
            </a:r>
          </a:p>
          <a:p>
            <a:endParaRPr lang="cs-CZ" dirty="0" smtClean="0">
              <a:solidFill>
                <a:srgbClr val="CC9900"/>
              </a:solidFill>
            </a:endParaRPr>
          </a:p>
          <a:p>
            <a:endParaRPr lang="cs-CZ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sz="12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sz="12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sz="12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sz="12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sz="12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sz="12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sz="1200" dirty="0" smtClean="0"/>
          </a:p>
          <a:p>
            <a:r>
              <a:rPr lang="cs-CZ" sz="1200" dirty="0" smtClean="0"/>
              <a:t> </a:t>
            </a:r>
          </a:p>
          <a:p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Motiv sady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ady Office">
      <a:majorFont>
        <a:latin typeface="Calibri"/>
        <a:ea typeface=""/>
        <a:cs typeface="Lucida Sans Unicode"/>
      </a:majorFont>
      <a:minorFont>
        <a:latin typeface="Calibri"/>
        <a:ea typeface=""/>
        <a:cs typeface="Lucida Sans Unicode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lnDef>
  </a:objectDefaults>
  <a:extraClrSchemeLst>
    <a:extraClrScheme>
      <a:clrScheme name="Motiv sady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1123</TotalTime>
  <Words>192</Words>
  <Application>Microsoft Office PowerPoint</Application>
  <PresentationFormat>Předvádění na obrazovce (4:3)</PresentationFormat>
  <Paragraphs>69</Paragraphs>
  <Slides>9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Přírodniny</vt:lpstr>
      <vt:lpstr>Víte, jak můžeme rozdělit přírodniny?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Přírodniny</dc:title>
  <dc:subject>Prvouka 3</dc:subject>
  <dc:creator>Mgr. Jana Kneřová</dc:creator>
  <cp:lastModifiedBy>Alena T.</cp:lastModifiedBy>
  <cp:revision>139</cp:revision>
  <cp:lastPrinted>1601-01-01T00:00:00Z</cp:lastPrinted>
  <dcterms:created xsi:type="dcterms:W3CDTF">2010-09-06T12:21:50Z</dcterms:created>
  <dcterms:modified xsi:type="dcterms:W3CDTF">2012-12-30T15:59:17Z</dcterms:modified>
  <cp:category/>
</cp:coreProperties>
</file>