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74" r:id="rId5"/>
    <p:sldId id="296" r:id="rId6"/>
    <p:sldId id="294" r:id="rId7"/>
    <p:sldId id="297" r:id="rId8"/>
    <p:sldId id="298" r:id="rId9"/>
    <p:sldId id="299" r:id="rId10"/>
    <p:sldId id="300" r:id="rId11"/>
    <p:sldId id="303" r:id="rId12"/>
    <p:sldId id="302" r:id="rId13"/>
    <p:sldId id="301" r:id="rId14"/>
    <p:sldId id="269" r:id="rId15"/>
    <p:sldId id="285" r:id="rId1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CC00"/>
    <a:srgbClr val="0033CC"/>
    <a:srgbClr val="996633"/>
    <a:srgbClr val="CC9900"/>
    <a:srgbClr val="663300"/>
    <a:srgbClr val="669900"/>
    <a:srgbClr val="006600"/>
    <a:srgbClr val="2AA3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62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7037" cy="45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fld id="{F65965B2-B157-4C62-8FA8-6D0897FB5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F149311-7157-414D-8367-09799502AD3D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51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51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3C6E9229-A6CE-430F-AE4E-2EDE7183052D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3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7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9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11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11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Pokus je možné dělat doma nebo ve škole ve skupinkách.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F65965B2-B157-4C62-8FA8-6D0897FB591B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F65965B2-B157-4C62-8FA8-6D0897FB591B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F65965B2-B157-4C62-8FA8-6D0897FB591B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2D380-F8FB-43B1-9A8E-9997845052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B3CED-5507-4165-AAB4-1C899906B5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5715F-24C4-4401-A5A8-9574184D6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EFBAC-3195-460E-BE46-19ECE0122F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D7623-5782-4C1B-897A-D61149859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8ECF-BF07-4D27-9989-EB9AA6B59E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1CBF1-06F6-4EF8-B7B2-803C4E5B40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8FA3B-1B2E-4967-914A-5104672AF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3F303-D6E5-4D8F-9FA4-5A682D4E66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DA858-7C18-4A23-8CA9-96CEF6E667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6762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6762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E11DE-E6E7-4714-8AD6-D0035F3FC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5291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AB0C8C8-402B-4666-91A5-4EDA2C30B2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R5P9Y9gRYY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d_EIdZrvaU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youtube.com/watch?v=9R5P9Y9gRYY" TargetMode="External"/><Relationship Id="rId4" Type="http://schemas.openxmlformats.org/officeDocument/2006/relationships/hyperlink" Target="https://www.youtube.com/watch?v=Wd_EIdZrva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428625" y="1785938"/>
            <a:ext cx="8372475" cy="2857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4664"/>
            <a:ext cx="5751513" cy="1408113"/>
          </a:xfrm>
          <a:prstGeom prst="rect">
            <a:avLst/>
          </a:prstGeom>
          <a:noFill/>
          <a:ln w="19050">
            <a:solidFill>
              <a:srgbClr val="6F3505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Group 3"/>
          <p:cNvGraphicFramePr>
            <a:graphicFrameLocks noGrp="1"/>
          </p:cNvGraphicFramePr>
          <p:nvPr/>
        </p:nvGraphicFramePr>
        <p:xfrm>
          <a:off x="179512" y="2348880"/>
          <a:ext cx="8784976" cy="397750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94880"/>
                <a:gridCol w="4490096"/>
              </a:tblGrid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 školy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Plavská</a:t>
                      </a: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Mgr. Jana </a:t>
                      </a: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68970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VY_32_INOVACE_17_PRV_Podmínky_života</a:t>
                      </a: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_ opakování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29940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PRV 3 – Neživá příroda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Opakování základních podmínek života. Doplňující otázky.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Žáci rozvíjejí logické myšlení, dávají                           do souvislosti poznatky i z dalších předmětů.</a:t>
                      </a: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9901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 descr="slunce 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2232248" cy="22322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371600" y="2132856"/>
            <a:ext cx="7772400" cy="1470025"/>
          </a:xfrm>
        </p:spPr>
        <p:txBody>
          <a:bodyPr/>
          <a:lstStyle/>
          <a:p>
            <a:r>
              <a:rPr lang="cs-CZ" sz="9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Podmínky života</a:t>
            </a:r>
            <a:endParaRPr lang="cs-CZ" sz="9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475656" y="4437112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Obrázek 7" descr="a-vodopád 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985074" y="4437112"/>
            <a:ext cx="2689400" cy="16561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2" name="Picture 8" descr="C:\Documents and Settings\Alena T\Local Settings\Temporary Internet Files\Content.IE5\I2UEUHMN\MC90028703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861048"/>
            <a:ext cx="2392361" cy="23195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 bwMode="auto">
          <a:xfrm>
            <a:off x="323528" y="692696"/>
            <a:ext cx="8496944" cy="16561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Lucida Sans Unicode" charset="0"/>
            </a:endParaRPr>
          </a:p>
          <a:p>
            <a:pPr marL="0" marR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Co je vzduch?</a:t>
            </a:r>
          </a:p>
        </p:txBody>
      </p:sp>
      <p:grpSp>
        <p:nvGrpSpPr>
          <p:cNvPr id="26" name="Skupina 25"/>
          <p:cNvGrpSpPr/>
          <p:nvPr/>
        </p:nvGrpSpPr>
        <p:grpSpPr>
          <a:xfrm>
            <a:off x="971600" y="2852937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27" name="Obdélník 26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28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pevná látka</a:t>
              </a:r>
              <a:endPara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28" name="7cípá hvězda 27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3600" b="1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A</a:t>
              </a: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547664" y="4149080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2" name="Obdélník 41">
              <a:hlinkClick r:id="" action="ppaction://hlinkshowjump?jump=nextslide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plyn</a:t>
              </a:r>
            </a:p>
          </p:txBody>
        </p:sp>
        <p:sp>
          <p:nvSpPr>
            <p:cNvPr id="43" name="7cípá hvězda 42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2483768" y="5373216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5" name="Obdélník 44">
              <a:hlinkClick r:id="rId3" action="ppaction://hlinksldjump"/>
            </p:cNvPr>
            <p:cNvSpPr/>
            <p:nvPr/>
          </p:nvSpPr>
          <p:spPr bwMode="auto">
            <a:xfrm>
              <a:off x="2483768" y="2996951"/>
              <a:ext cx="4824536" cy="792087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 kapalina</a:t>
              </a:r>
            </a:p>
          </p:txBody>
        </p:sp>
        <p:sp>
          <p:nvSpPr>
            <p:cNvPr id="46" name="7cípá hvězda 45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pic>
        <p:nvPicPr>
          <p:cNvPr id="2052" name="Picture 4" descr="C:\Documents and Settings\Alena T\Local Settings\Temporary Internet Files\Content.IE5\YYKPFQQT\MC90028703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420888"/>
            <a:ext cx="1735248" cy="168243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95536" y="692696"/>
            <a:ext cx="51395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Ano, vzduch je plyn.</a:t>
            </a:r>
          </a:p>
        </p:txBody>
      </p:sp>
      <p:sp>
        <p:nvSpPr>
          <p:cNvPr id="9" name="Šipka doprava 8">
            <a:hlinkClick r:id="" action="ppaction://hlinkshowjump?jump=nextslide"/>
          </p:cNvPr>
          <p:cNvSpPr/>
          <p:nvPr/>
        </p:nvSpPr>
        <p:spPr bwMode="auto">
          <a:xfrm>
            <a:off x="4283968" y="5373216"/>
            <a:ext cx="3960440" cy="792088"/>
          </a:xfrm>
          <a:prstGeom prst="rightArrow">
            <a:avLst/>
          </a:prstGeom>
          <a:solidFill>
            <a:srgbClr val="CC9900"/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alší otázka čeká…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43608" y="1700808"/>
            <a:ext cx="3980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z čeho se skládá?</a:t>
            </a:r>
            <a:endParaRPr lang="cs-CZ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95736" y="3284984"/>
            <a:ext cx="63963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Skládá se z dusíku, kyslíku, oxidu</a:t>
            </a:r>
          </a:p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uhličitého a dalších plynů. Obsahuje</a:t>
            </a:r>
          </a:p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také vodní páru.</a:t>
            </a:r>
            <a:endParaRPr lang="cs-CZ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 descr="C:\Documents and Settings\Alena T\Local Settings\Temporary Internet Files\Content.IE5\B6JHSBWH\MC9002391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1779422" cy="1504188"/>
          </a:xfrm>
          <a:prstGeom prst="rect">
            <a:avLst/>
          </a:prstGeom>
          <a:noFill/>
        </p:spPr>
      </p:pic>
      <p:pic>
        <p:nvPicPr>
          <p:cNvPr id="11" name="Obrázek 10" descr="konvci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2204864"/>
            <a:ext cx="1296144" cy="12498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 bwMode="auto">
          <a:xfrm>
            <a:off x="323528" y="692696"/>
            <a:ext cx="8532440" cy="16561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Lucida Sans Unicode" charset="0"/>
            </a:endParaRPr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Kdo je zdrojem kyslíku na Zemi?</a:t>
            </a:r>
          </a:p>
        </p:txBody>
      </p:sp>
      <p:grpSp>
        <p:nvGrpSpPr>
          <p:cNvPr id="2" name="Skupina 25"/>
          <p:cNvGrpSpPr/>
          <p:nvPr/>
        </p:nvGrpSpPr>
        <p:grpSpPr>
          <a:xfrm>
            <a:off x="971600" y="2852937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27" name="Obdélník 26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dirty="0" smtClean="0"/>
                <a:t>       </a:t>
              </a:r>
              <a:r>
                <a:rPr lang="cs-CZ" sz="28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zvířata</a:t>
              </a:r>
              <a:endPara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28" name="7cípá hvězda 27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3600" b="1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A</a:t>
              </a:r>
            </a:p>
          </p:txBody>
        </p:sp>
      </p:grpSp>
      <p:grpSp>
        <p:nvGrpSpPr>
          <p:cNvPr id="3" name="Skupina 40"/>
          <p:cNvGrpSpPr/>
          <p:nvPr/>
        </p:nvGrpSpPr>
        <p:grpSpPr>
          <a:xfrm>
            <a:off x="1547664" y="4149080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2" name="Obdélník 41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člověk</a:t>
              </a:r>
            </a:p>
          </p:txBody>
        </p:sp>
        <p:sp>
          <p:nvSpPr>
            <p:cNvPr id="43" name="7cípá hvězda 42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grpSp>
        <p:nvGrpSpPr>
          <p:cNvPr id="4" name="Skupina 43"/>
          <p:cNvGrpSpPr/>
          <p:nvPr/>
        </p:nvGrpSpPr>
        <p:grpSpPr>
          <a:xfrm>
            <a:off x="2483768" y="5373216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5" name="Obdélník 44">
              <a:hlinkClick r:id="" action="ppaction://hlinkshowjump?jump=nextslide"/>
            </p:cNvPr>
            <p:cNvSpPr/>
            <p:nvPr/>
          </p:nvSpPr>
          <p:spPr bwMode="auto">
            <a:xfrm>
              <a:off x="2483768" y="2996951"/>
              <a:ext cx="4824536" cy="792087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 zelené rostliny</a:t>
              </a:r>
            </a:p>
          </p:txBody>
        </p:sp>
        <p:sp>
          <p:nvSpPr>
            <p:cNvPr id="46" name="7cípá hvězda 45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95536" y="476672"/>
            <a:ext cx="84497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Výborně, jediným zdrojem kyslíku</a:t>
            </a:r>
          </a:p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Zemi jsou zelené rostliny.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2420888"/>
            <a:ext cx="59766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vysvětlit tento obrázek</a:t>
            </a:r>
          </a:p>
          <a:p>
            <a:r>
              <a:rPr lang="cs-CZ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 případě problémů nalistuj v učebnici stranu 29):</a:t>
            </a:r>
            <a:endParaRPr lang="cs-CZ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Šipka doprava 10">
            <a:hlinkClick r:id="" action="ppaction://hlinkshowjump?jump=nextslide"/>
          </p:cNvPr>
          <p:cNvSpPr/>
          <p:nvPr/>
        </p:nvSpPr>
        <p:spPr bwMode="auto">
          <a:xfrm>
            <a:off x="5183560" y="5373216"/>
            <a:ext cx="3960440" cy="792088"/>
          </a:xfrm>
          <a:prstGeom prst="rightArrow">
            <a:avLst/>
          </a:prstGeom>
          <a:solidFill>
            <a:srgbClr val="CC9900"/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alší otázka čeká…</a:t>
            </a:r>
          </a:p>
        </p:txBody>
      </p:sp>
      <p:grpSp>
        <p:nvGrpSpPr>
          <p:cNvPr id="26" name="Skupina 25"/>
          <p:cNvGrpSpPr/>
          <p:nvPr/>
        </p:nvGrpSpPr>
        <p:grpSpPr>
          <a:xfrm>
            <a:off x="539552" y="3501008"/>
            <a:ext cx="4020924" cy="2088233"/>
            <a:chOff x="395536" y="4149079"/>
            <a:chExt cx="4020924" cy="2088233"/>
          </a:xfrm>
        </p:grpSpPr>
        <p:pic>
          <p:nvPicPr>
            <p:cNvPr id="3075" name="Picture 3" descr="C:\Documents and Settings\Alena T\Local Settings\Temporary Internet Files\Content.IE5\YYKPFQQT\MC900441822[1]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59632" y="4149080"/>
              <a:ext cx="1638300" cy="1939829"/>
            </a:xfrm>
            <a:prstGeom prst="rect">
              <a:avLst/>
            </a:prstGeom>
            <a:noFill/>
          </p:spPr>
        </p:pic>
        <p:sp>
          <p:nvSpPr>
            <p:cNvPr id="12" name="Obdélník 11"/>
            <p:cNvSpPr/>
            <p:nvPr/>
          </p:nvSpPr>
          <p:spPr bwMode="auto">
            <a:xfrm>
              <a:off x="395536" y="4149080"/>
              <a:ext cx="3960440" cy="2088232"/>
            </a:xfrm>
            <a:prstGeom prst="rect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cs-CZ" sz="1800" b="0" i="0" u="none" strike="noStrike" cap="none" normalizeH="0" baseline="0" smtClean="0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endParaRPr>
            </a:p>
          </p:txBody>
        </p:sp>
        <p:pic>
          <p:nvPicPr>
            <p:cNvPr id="3077" name="Picture 5" descr="C:\Documents and Settings\Alena T\Local Settings\Temporary Internet Files\Content.IE5\B6JHSBWH\MC90023218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03848" y="4149079"/>
              <a:ext cx="1212612" cy="1187041"/>
            </a:xfrm>
            <a:prstGeom prst="rect">
              <a:avLst/>
            </a:prstGeom>
            <a:noFill/>
          </p:spPr>
        </p:pic>
        <p:cxnSp>
          <p:nvCxnSpPr>
            <p:cNvPr id="16" name="Přímá spojovací šipka 15"/>
            <p:cNvCxnSpPr/>
            <p:nvPr/>
          </p:nvCxnSpPr>
          <p:spPr bwMode="auto">
            <a:xfrm>
              <a:off x="539552" y="4437112"/>
              <a:ext cx="720080" cy="360040"/>
            </a:xfrm>
            <a:prstGeom prst="straightConnector1">
              <a:avLst/>
            </a:prstGeom>
            <a:solidFill>
              <a:srgbClr val="00B8FF"/>
            </a:solidFill>
            <a:ln w="19050" cap="flat" cmpd="sng" algn="ctr">
              <a:solidFill>
                <a:srgbClr val="0033CC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0" name="Přímá spojovací šipka 19"/>
            <p:cNvCxnSpPr/>
            <p:nvPr/>
          </p:nvCxnSpPr>
          <p:spPr bwMode="auto">
            <a:xfrm flipH="1">
              <a:off x="2915816" y="4869160"/>
              <a:ext cx="360040" cy="72008"/>
            </a:xfrm>
            <a:prstGeom prst="straightConnector1">
              <a:avLst/>
            </a:prstGeom>
            <a:solidFill>
              <a:srgbClr val="00B8FF"/>
            </a:solidFill>
            <a:ln w="19050" cap="flat" cmpd="sng" algn="ctr">
              <a:solidFill>
                <a:srgbClr val="0033CC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22" name="Přímá spojovací šipka 21"/>
            <p:cNvCxnSpPr/>
            <p:nvPr/>
          </p:nvCxnSpPr>
          <p:spPr bwMode="auto">
            <a:xfrm flipV="1">
              <a:off x="2555776" y="4293096"/>
              <a:ext cx="360040" cy="288032"/>
            </a:xfrm>
            <a:prstGeom prst="straightConnector1">
              <a:avLst/>
            </a:prstGeom>
            <a:solidFill>
              <a:srgbClr val="00B8FF"/>
            </a:solidFill>
            <a:ln w="19050" cap="flat" cmpd="sng" algn="ctr">
              <a:solidFill>
                <a:srgbClr val="0033CC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3" name="TextovéPole 22"/>
            <p:cNvSpPr txBox="1"/>
            <p:nvPr/>
          </p:nvSpPr>
          <p:spPr>
            <a:xfrm>
              <a:off x="395536" y="4581128"/>
              <a:ext cx="80983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b="1" dirty="0" smtClean="0"/>
                <a:t>oxid</a:t>
              </a:r>
            </a:p>
            <a:p>
              <a:r>
                <a:rPr lang="cs-CZ" sz="1400" b="1" dirty="0" smtClean="0"/>
                <a:t>uhličitý</a:t>
              </a:r>
              <a:endParaRPr lang="cs-CZ" sz="1400" b="1" dirty="0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123728" y="4221088"/>
              <a:ext cx="6110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b="1" dirty="0" smtClean="0"/>
                <a:t>kyslík</a:t>
              </a:r>
              <a:endParaRPr lang="cs-CZ" sz="1200" b="1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2915816" y="5013176"/>
              <a:ext cx="6286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b="1" dirty="0" smtClean="0"/>
                <a:t>světlo</a:t>
              </a:r>
              <a:endParaRPr lang="cs-CZ" sz="1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 bwMode="auto">
          <a:xfrm>
            <a:off x="323528" y="692696"/>
            <a:ext cx="8532440" cy="16561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Slunce?</a:t>
            </a:r>
          </a:p>
        </p:txBody>
      </p:sp>
      <p:grpSp>
        <p:nvGrpSpPr>
          <p:cNvPr id="2" name="Skupina 25"/>
          <p:cNvGrpSpPr/>
          <p:nvPr/>
        </p:nvGrpSpPr>
        <p:grpSpPr>
          <a:xfrm>
            <a:off x="971600" y="2852937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27" name="Obdélník 26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dirty="0" smtClean="0"/>
                <a:t>       </a:t>
              </a:r>
              <a:r>
                <a:rPr lang="cs-CZ" sz="28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planeta</a:t>
              </a:r>
              <a:endPara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28" name="7cípá hvězda 27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3600" b="1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A</a:t>
              </a:r>
            </a:p>
          </p:txBody>
        </p:sp>
      </p:grpSp>
      <p:grpSp>
        <p:nvGrpSpPr>
          <p:cNvPr id="3" name="Skupina 40"/>
          <p:cNvGrpSpPr/>
          <p:nvPr/>
        </p:nvGrpSpPr>
        <p:grpSpPr>
          <a:xfrm>
            <a:off x="1547664" y="4149080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2" name="Obdélník 41">
              <a:hlinkClick r:id="" action="ppaction://hlinkshowjump?jump=nextslide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hvězda</a:t>
              </a:r>
            </a:p>
          </p:txBody>
        </p:sp>
        <p:sp>
          <p:nvSpPr>
            <p:cNvPr id="43" name="7cípá hvězda 42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grpSp>
        <p:nvGrpSpPr>
          <p:cNvPr id="4" name="Skupina 43"/>
          <p:cNvGrpSpPr/>
          <p:nvPr/>
        </p:nvGrpSpPr>
        <p:grpSpPr>
          <a:xfrm>
            <a:off x="2483768" y="5373216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5" name="Obdélník 44">
              <a:hlinkClick r:id="rId3" action="ppaction://hlinksldjump"/>
            </p:cNvPr>
            <p:cNvSpPr/>
            <p:nvPr/>
          </p:nvSpPr>
          <p:spPr bwMode="auto">
            <a:xfrm>
              <a:off x="2483768" y="2996951"/>
              <a:ext cx="4824536" cy="792087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měsíc</a:t>
              </a:r>
            </a:p>
          </p:txBody>
        </p:sp>
        <p:sp>
          <p:nvSpPr>
            <p:cNvPr id="46" name="7cípá hvězda 45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pic>
        <p:nvPicPr>
          <p:cNvPr id="4099" name="Picture 3" descr="C:\Documents and Settings\Alena T\Local Settings\Temporary Internet Files\Content.IE5\H71VGJ2G\MC9001908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564904"/>
            <a:ext cx="1877666" cy="2361031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95536" y="980728"/>
            <a:ext cx="7404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Vynikající – Slunce je hvězda!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Šipka doprava 10">
            <a:hlinkClick r:id="" action="ppaction://hlinkshowjump?jump=nextslide"/>
          </p:cNvPr>
          <p:cNvSpPr/>
          <p:nvPr/>
        </p:nvSpPr>
        <p:spPr bwMode="auto">
          <a:xfrm>
            <a:off x="4283968" y="5373216"/>
            <a:ext cx="3960440" cy="792088"/>
          </a:xfrm>
          <a:prstGeom prst="rightArrow">
            <a:avLst/>
          </a:prstGeom>
          <a:solidFill>
            <a:srgbClr val="CC9900"/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alší otázka čeká…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2852936"/>
            <a:ext cx="68820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Podívejte se, jak kolem Slunce obíhají planety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Sluneční soustavy.</a:t>
            </a:r>
            <a:endParaRPr lang="cs-CZ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C:\Documents and Settings\Alena T\Local Settings\Temporary Internet Files\Content.IE5\I2UEUHMN\MM90004109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976647">
            <a:off x="5773902" y="1769030"/>
            <a:ext cx="1000125" cy="962025"/>
          </a:xfrm>
          <a:prstGeom prst="rect">
            <a:avLst/>
          </a:prstGeom>
          <a:noFill/>
        </p:spPr>
      </p:pic>
      <p:sp>
        <p:nvSpPr>
          <p:cNvPr id="6" name="6cípá hvězda 5">
            <a:hlinkClick r:id="rId3"/>
          </p:cNvPr>
          <p:cNvSpPr/>
          <p:nvPr/>
        </p:nvSpPr>
        <p:spPr bwMode="auto">
          <a:xfrm>
            <a:off x="3563888" y="3284984"/>
            <a:ext cx="1008112" cy="1008112"/>
          </a:xfrm>
          <a:prstGeom prst="star6">
            <a:avLst/>
          </a:prstGeom>
          <a:solidFill>
            <a:srgbClr val="FF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charset="0"/>
                <a:cs typeface="Lucida Sans Unicode" charset="0"/>
              </a:rPr>
              <a:t>klikni</a:t>
            </a:r>
          </a:p>
        </p:txBody>
      </p:sp>
      <p:pic>
        <p:nvPicPr>
          <p:cNvPr id="1026" name="Picture 2" descr="C:\Documents and Settings\Alena T\Local Settings\Temporary Internet Files\Content.IE5\H71VGJ2G\MC90023202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77072"/>
            <a:ext cx="2676808" cy="25787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build="allAtOnce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 bwMode="auto">
          <a:xfrm>
            <a:off x="323528" y="692696"/>
            <a:ext cx="8532440" cy="16561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planet je v naší Sluneční soustavě?</a:t>
            </a:r>
          </a:p>
        </p:txBody>
      </p:sp>
      <p:grpSp>
        <p:nvGrpSpPr>
          <p:cNvPr id="2" name="Skupina 25"/>
          <p:cNvGrpSpPr/>
          <p:nvPr/>
        </p:nvGrpSpPr>
        <p:grpSpPr>
          <a:xfrm>
            <a:off x="971600" y="2852937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27" name="Obdélník 26">
              <a:hlinkClick r:id="" action="ppaction://hlinkshowjump?jump=nextslide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dirty="0" smtClean="0"/>
                <a:t>       </a:t>
              </a:r>
              <a:r>
                <a:rPr lang="cs-CZ" sz="28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8</a:t>
              </a:r>
              <a:endPara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28" name="7cípá hvězda 27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3600" b="1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A</a:t>
              </a:r>
            </a:p>
          </p:txBody>
        </p:sp>
      </p:grpSp>
      <p:grpSp>
        <p:nvGrpSpPr>
          <p:cNvPr id="3" name="Skupina 40"/>
          <p:cNvGrpSpPr/>
          <p:nvPr/>
        </p:nvGrpSpPr>
        <p:grpSpPr>
          <a:xfrm>
            <a:off x="1547664" y="4149080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2" name="Obdélník 41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9</a:t>
              </a:r>
            </a:p>
          </p:txBody>
        </p:sp>
        <p:sp>
          <p:nvSpPr>
            <p:cNvPr id="43" name="7cípá hvězda 42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grpSp>
        <p:nvGrpSpPr>
          <p:cNvPr id="4" name="Skupina 43"/>
          <p:cNvGrpSpPr/>
          <p:nvPr/>
        </p:nvGrpSpPr>
        <p:grpSpPr>
          <a:xfrm>
            <a:off x="2483768" y="5373216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5" name="Obdélník 44">
              <a:hlinkClick r:id="rId3" action="ppaction://hlinksldjump"/>
            </p:cNvPr>
            <p:cNvSpPr/>
            <p:nvPr/>
          </p:nvSpPr>
          <p:spPr bwMode="auto">
            <a:xfrm>
              <a:off x="2483768" y="2996951"/>
              <a:ext cx="4824536" cy="792087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18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  </a:t>
              </a:r>
              <a:r>
                <a:rPr kumimoji="0" lang="cs-CZ" sz="28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 10</a:t>
              </a:r>
            </a:p>
          </p:txBody>
        </p:sp>
        <p:sp>
          <p:nvSpPr>
            <p:cNvPr id="46" name="7cípá hvězda 45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620688"/>
            <a:ext cx="84753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Ano, planet ve Sluneční soustavě </a:t>
            </a:r>
          </a:p>
          <a:p>
            <a:pPr algn="ctr"/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osm.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2780928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která planeta má krásné prstence?</a:t>
            </a:r>
            <a:endParaRPr lang="cs-CZ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Šipka doprava 10">
            <a:hlinkClick r:id="" action="ppaction://hlinkshowjump?jump=nextslide"/>
          </p:cNvPr>
          <p:cNvSpPr/>
          <p:nvPr/>
        </p:nvSpPr>
        <p:spPr bwMode="auto">
          <a:xfrm>
            <a:off x="4283968" y="5373216"/>
            <a:ext cx="3960440" cy="792088"/>
          </a:xfrm>
          <a:prstGeom prst="rightArrow">
            <a:avLst/>
          </a:prstGeom>
          <a:solidFill>
            <a:srgbClr val="CC9900"/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rPr>
              <a:t>alší otázka čeká…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635896" y="3573016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Prstence má planeta Saturn.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Documents and Settings\Alena T\Local Settings\Temporary Internet Files\Content.IE5\YYKPFQQT\MP9001827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3096344" cy="2451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1763688" y="191683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Zkus si s námi zazpívat Sluneční song – slova si přelož             do češtiny, určitě to </a:t>
            </a:r>
            <a:r>
              <a:rPr lang="cs-CZ" dirty="0" smtClean="0"/>
              <a:t>zvládneš, nebo to dokážeš                            i v angličtině?...</a:t>
            </a:r>
            <a:endParaRPr lang="cs-CZ" dirty="0"/>
          </a:p>
        </p:txBody>
      </p:sp>
      <p:sp>
        <p:nvSpPr>
          <p:cNvPr id="12" name="6cípá hvězda 11">
            <a:hlinkClick r:id="rId3"/>
          </p:cNvPr>
          <p:cNvSpPr/>
          <p:nvPr/>
        </p:nvSpPr>
        <p:spPr bwMode="auto">
          <a:xfrm>
            <a:off x="7596336" y="1772816"/>
            <a:ext cx="755576" cy="864096"/>
          </a:xfrm>
          <a:prstGeom prst="star6">
            <a:avLst/>
          </a:prstGeom>
          <a:solidFill>
            <a:srgbClr val="FF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charset="0"/>
                <a:cs typeface="Lucida Sans Unicode" charset="0"/>
              </a:rPr>
              <a:t>klikni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7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 bwMode="auto">
          <a:xfrm>
            <a:off x="323528" y="692696"/>
            <a:ext cx="8532440" cy="1656184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jsou základní podmínky života?</a:t>
            </a:r>
          </a:p>
        </p:txBody>
      </p:sp>
      <p:grpSp>
        <p:nvGrpSpPr>
          <p:cNvPr id="2" name="Skupina 25"/>
          <p:cNvGrpSpPr/>
          <p:nvPr/>
        </p:nvGrpSpPr>
        <p:grpSpPr>
          <a:xfrm>
            <a:off x="971600" y="2852937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27" name="Obdélník 26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2000" dirty="0" smtClean="0"/>
                <a:t>       </a:t>
              </a:r>
              <a:r>
                <a:rPr lang="cs-CZ" sz="20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Slunce, půda, vzduch, jídlo</a:t>
              </a:r>
              <a:endPara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28" name="7cípá hvězda 27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3600" b="1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A</a:t>
              </a:r>
            </a:p>
          </p:txBody>
        </p:sp>
      </p:grpSp>
      <p:grpSp>
        <p:nvGrpSpPr>
          <p:cNvPr id="3" name="Skupina 40"/>
          <p:cNvGrpSpPr/>
          <p:nvPr/>
        </p:nvGrpSpPr>
        <p:grpSpPr>
          <a:xfrm>
            <a:off x="1547664" y="4149080"/>
            <a:ext cx="5472608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2" name="Obdélník 41">
              <a:hlinkClick r:id="rId3" action="ppaction://hlinksldjump"/>
            </p:cNvPr>
            <p:cNvSpPr/>
            <p:nvPr/>
          </p:nvSpPr>
          <p:spPr bwMode="auto">
            <a:xfrm>
              <a:off x="2483768" y="2996952"/>
              <a:ext cx="4824536" cy="792088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20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</a:t>
              </a:r>
              <a:r>
                <a:rPr kumimoji="0" lang="cs-CZ" sz="20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vzduch, půda, voda, jídlo</a:t>
              </a:r>
            </a:p>
          </p:txBody>
        </p:sp>
        <p:sp>
          <p:nvSpPr>
            <p:cNvPr id="43" name="7cípá hvězda 42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  <p:grpSp>
        <p:nvGrpSpPr>
          <p:cNvPr id="4" name="Skupina 43"/>
          <p:cNvGrpSpPr/>
          <p:nvPr/>
        </p:nvGrpSpPr>
        <p:grpSpPr>
          <a:xfrm>
            <a:off x="2483768" y="5373216"/>
            <a:ext cx="5760640" cy="720080"/>
            <a:chOff x="1403648" y="2924945"/>
            <a:chExt cx="5904656" cy="864096"/>
          </a:xfrm>
          <a:effectLst>
            <a:glow rad="101600">
              <a:schemeClr val="accent5">
                <a:satMod val="175000"/>
                <a:alpha val="40000"/>
              </a:schemeClr>
            </a:glow>
          </a:effectLst>
        </p:grpSpPr>
        <p:sp>
          <p:nvSpPr>
            <p:cNvPr id="45" name="Obdélník 44">
              <a:hlinkClick r:id="" action="ppaction://hlinkshowjump?jump=nextslide"/>
            </p:cNvPr>
            <p:cNvSpPr/>
            <p:nvPr/>
          </p:nvSpPr>
          <p:spPr bwMode="auto">
            <a:xfrm>
              <a:off x="2483768" y="2996951"/>
              <a:ext cx="4824536" cy="792087"/>
            </a:xfrm>
            <a:prstGeom prst="rect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cs-CZ" sz="20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charset="0"/>
                  <a:cs typeface="Lucida Sans Unicode" charset="0"/>
                </a:rPr>
                <a:t>          </a:t>
              </a:r>
              <a:r>
                <a:rPr kumimoji="0" lang="cs-CZ" sz="2000" b="1" i="0" u="none" strike="noStrike" cap="none" normalizeH="0" baseline="0" dirty="0" smtClean="0">
                  <a:ln>
                    <a:noFill/>
                  </a:ln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  <a:cs typeface="Lucida Sans Unicode" charset="0"/>
                </a:rPr>
                <a:t> </a:t>
              </a:r>
              <a:r>
                <a:rPr lang="cs-CZ" sz="2000" b="1" dirty="0" smtClean="0">
                  <a:solidFill>
                    <a:srgbClr val="9966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vzduch, půda, voda, Slunce</a:t>
              </a:r>
              <a:endPara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  <p:sp>
          <p:nvSpPr>
            <p:cNvPr id="46" name="7cípá hvězda 45"/>
            <p:cNvSpPr/>
            <p:nvPr/>
          </p:nvSpPr>
          <p:spPr bwMode="auto">
            <a:xfrm>
              <a:off x="1403648" y="2924945"/>
              <a:ext cx="1008112" cy="864096"/>
            </a:xfrm>
            <a:prstGeom prst="star7">
              <a:avLst/>
            </a:prstGeom>
            <a:solidFill>
              <a:srgbClr val="00B8FF"/>
            </a:solidFill>
            <a:ln w="9525" cap="flat" cmpd="sng" algn="ctr">
              <a:solidFill>
                <a:srgbClr val="CC99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lang="cs-CZ" sz="3600" b="1" dirty="0" smtClean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</a:t>
              </a:r>
              <a:endParaRPr kumimoji="0" lang="cs-CZ" sz="3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Lucida Sans Unicode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1844824"/>
            <a:ext cx="88569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Velice dobře jste zvládli tento </a:t>
            </a:r>
          </a:p>
          <a:p>
            <a:pPr algn="ctr"/>
            <a:r>
              <a:rPr lang="cs-CZ" sz="4000" b="1" dirty="0" err="1" smtClean="0"/>
              <a:t>testík</a:t>
            </a:r>
            <a:r>
              <a:rPr lang="cs-CZ" sz="4000" b="1" dirty="0" smtClean="0"/>
              <a:t>, gratuluji!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3429000"/>
            <a:ext cx="75392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závěr si můžete udělat malý pokus</a:t>
            </a:r>
          </a:p>
          <a:p>
            <a:pPr algn="r"/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vodou.</a:t>
            </a:r>
            <a:endParaRPr lang="cs-CZ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Alena T\Local Settings\Temporary Internet Files\Content.IE5\H71VGJ2G\MP9004447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221088"/>
            <a:ext cx="2556704" cy="19743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 bwMode="auto">
          <a:xfrm>
            <a:off x="4427984" y="5517232"/>
            <a:ext cx="3960440" cy="792088"/>
          </a:xfrm>
          <a:prstGeom prst="rightArrow">
            <a:avLst/>
          </a:prstGeom>
          <a:solidFill>
            <a:srgbClr val="CC9900"/>
          </a:solidFill>
          <a:ln w="9525" cap="flat" cmpd="sng" algn="ctr">
            <a:solidFill>
              <a:srgbClr val="CC9900"/>
            </a:solidFill>
            <a:prstDash val="solid"/>
            <a:round/>
            <a:headEnd type="none" w="med" len="med"/>
            <a:tailEnd type="none" w="med" len="med"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Pokus…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Lucida Sans Unicode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8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Malý pokus</a:t>
            </a:r>
            <a:endParaRPr lang="cs-CZ" sz="80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4399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Vezmi si kostky ledu a dej je do skleničky. </a:t>
            </a: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Zkus změřit jejich teplotu.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lena T\Local Settings\Temporary Internet Files\Content.IE5\H71VGJ2G\MP9003167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04664"/>
            <a:ext cx="1756792" cy="11653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206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1331640" y="2924944"/>
            <a:ext cx="74468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Maličko led zahřej (například svíčkou) 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až se rozpustí, a znovu změř teplotu vody, 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která vznikla.</a:t>
            </a:r>
          </a:p>
        </p:txBody>
      </p:sp>
      <p:pic>
        <p:nvPicPr>
          <p:cNvPr id="2051" name="Picture 3" descr="C:\Documents and Settings\Alena T\Local Settings\Temporary Internet Files\Content.IE5\I2UEUHMN\MC90044175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3501008"/>
            <a:ext cx="1587624" cy="158762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979712" y="4437112"/>
            <a:ext cx="6636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se bude dít s teplotou, když budeš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vodu dál zahřívat? Co vzniká?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5949280"/>
            <a:ext cx="8149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 – Pracuj jen pod dohledem dospělého!</a:t>
            </a:r>
            <a:endParaRPr lang="cs-CZ" sz="28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hnutá šipka doleva 5">
            <a:hlinkClick r:id="" action="ppaction://hlinkshowjump?jump=lastslideviewed"/>
          </p:cNvPr>
          <p:cNvSpPr/>
          <p:nvPr/>
        </p:nvSpPr>
        <p:spPr bwMode="auto">
          <a:xfrm flipV="1">
            <a:off x="4716016" y="4005064"/>
            <a:ext cx="2088232" cy="1944216"/>
          </a:xfrm>
          <a:prstGeom prst="curvedLeftArrow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cs typeface="Lucida Sans Unicode" charset="0"/>
              </a:rPr>
              <a:t>                                                         </a:t>
            </a:r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lang="cs-CZ" dirty="0" smtClean="0"/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lang="cs-CZ" dirty="0" smtClean="0"/>
          </a:p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9426" y="1052736"/>
            <a:ext cx="82109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Odpověď nebyla správná, vrať se zpátky </a:t>
            </a:r>
          </a:p>
          <a:p>
            <a:pPr algn="just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přemýšlej znovu.</a:t>
            </a:r>
          </a:p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Alena T\Local Settings\Temporary Internet Files\Content.IE5\B6JHSBWH\MC9000889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276872"/>
            <a:ext cx="2520280" cy="32361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988840"/>
            <a:ext cx="770485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Zdroje:</a:t>
            </a: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Obrázky –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www.office.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microsoft.com</a:t>
            </a: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Hypertextové odkazy: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4"/>
              </a:rPr>
              <a:t>https://www.youtube.com/watch?v=Wd_EIdZrvaU</a:t>
            </a: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hlinkClick r:id="rId5"/>
              </a:rPr>
              <a:t>https://www.youtube.com/watch?v=9R5P9Y9gRYY</a:t>
            </a: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Učebnice: </a:t>
            </a:r>
          </a:p>
          <a:p>
            <a:r>
              <a:rPr lang="cs-CZ" dirty="0" smtClean="0">
                <a:solidFill>
                  <a:srgbClr val="CC9900"/>
                </a:solidFill>
              </a:rPr>
              <a:t>Učebnice: ŠTIKOVÁ, Věra. </a:t>
            </a:r>
            <a:r>
              <a:rPr lang="cs-CZ" i="1" dirty="0" smtClean="0">
                <a:solidFill>
                  <a:srgbClr val="CC9900"/>
                </a:solidFill>
              </a:rPr>
              <a:t>Prvouka 3</a:t>
            </a:r>
            <a:r>
              <a:rPr lang="cs-CZ" dirty="0" smtClean="0">
                <a:solidFill>
                  <a:srgbClr val="CC9900"/>
                </a:solidFill>
              </a:rPr>
              <a:t>. Brno: Nová škola, s.</a:t>
            </a:r>
            <a:r>
              <a:rPr lang="cs-CZ" dirty="0" err="1" smtClean="0">
                <a:solidFill>
                  <a:srgbClr val="CC9900"/>
                </a:solidFill>
              </a:rPr>
              <a:t>r.o</a:t>
            </a:r>
            <a:r>
              <a:rPr lang="cs-CZ" dirty="0" smtClean="0">
                <a:solidFill>
                  <a:srgbClr val="CC9900"/>
                </a:solidFill>
              </a:rPr>
              <a:t>, 2011, ISBN 978-80-7289-256-3</a:t>
            </a:r>
          </a:p>
          <a:p>
            <a:endParaRPr lang="cs-CZ" dirty="0" smtClean="0">
              <a:solidFill>
                <a:srgbClr val="CC9900"/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/>
          </a:p>
          <a:p>
            <a:r>
              <a:rPr lang="cs-CZ" sz="1200" dirty="0" smtClean="0"/>
              <a:t> 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Lucida Sans Unicode"/>
      </a:majorFont>
      <a:minorFont>
        <a:latin typeface="Calibri"/>
        <a:ea typeface=""/>
        <a:cs typeface="Lucida Sans Unicode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453</Words>
  <Application>Microsoft Office PowerPoint</Application>
  <PresentationFormat>Předvádění na obrazovce (4:3)</PresentationFormat>
  <Paragraphs>144</Paragraphs>
  <Slides>15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Podmínky života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Malý pokus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Podmínky života-opakování</dc:title>
  <dc:subject>Prvouka 3</dc:subject>
  <dc:creator>Mgr. Jana Kneřová</dc:creator>
  <cp:lastModifiedBy>Alena T.</cp:lastModifiedBy>
  <cp:revision>107</cp:revision>
  <cp:lastPrinted>1601-01-01T00:00:00Z</cp:lastPrinted>
  <dcterms:created xsi:type="dcterms:W3CDTF">2010-09-06T12:21:50Z</dcterms:created>
  <dcterms:modified xsi:type="dcterms:W3CDTF">2012-12-30T17:36:52Z</dcterms:modified>
  <cp:category/>
</cp:coreProperties>
</file>