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1" r:id="rId4"/>
    <p:sldId id="262" r:id="rId5"/>
    <p:sldId id="264" r:id="rId6"/>
    <p:sldId id="266" r:id="rId7"/>
    <p:sldId id="268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94636-9AA4-4725-B53C-EE6986BB2D2B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1832-48E0-4A31-AFE9-1E2E966018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2367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94636-9AA4-4725-B53C-EE6986BB2D2B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1832-48E0-4A31-AFE9-1E2E966018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8142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94636-9AA4-4725-B53C-EE6986BB2D2B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1832-48E0-4A31-AFE9-1E2E966018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4156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94636-9AA4-4725-B53C-EE6986BB2D2B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1832-48E0-4A31-AFE9-1E2E966018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4098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94636-9AA4-4725-B53C-EE6986BB2D2B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1832-48E0-4A31-AFE9-1E2E966018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147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94636-9AA4-4725-B53C-EE6986BB2D2B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1832-48E0-4A31-AFE9-1E2E966018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6229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94636-9AA4-4725-B53C-EE6986BB2D2B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1832-48E0-4A31-AFE9-1E2E966018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5598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94636-9AA4-4725-B53C-EE6986BB2D2B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1832-48E0-4A31-AFE9-1E2E966018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5747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94636-9AA4-4725-B53C-EE6986BB2D2B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1832-48E0-4A31-AFE9-1E2E966018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1676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94636-9AA4-4725-B53C-EE6986BB2D2B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1832-48E0-4A31-AFE9-1E2E966018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4259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94636-9AA4-4725-B53C-EE6986BB2D2B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D1832-48E0-4A31-AFE9-1E2E966018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2908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0">
          <a:fgClr>
            <a:srgbClr val="FFFF00"/>
          </a:fgClr>
          <a:bgClr>
            <a:schemeClr val="accent1">
              <a:lumMod val="20000"/>
              <a:lumOff val="8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194636-9AA4-4725-B53C-EE6986BB2D2B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1D1832-48E0-4A31-AFE9-1E2E966018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0924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2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3075" name="Obrázek 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b="48225"/>
            <a:stretch>
              <a:fillRect/>
            </a:stretch>
          </p:blipFill>
          <p:spPr bwMode="auto">
            <a:xfrm>
              <a:off x="0" y="0"/>
              <a:ext cx="5760" cy="1238"/>
            </a:xfrm>
            <a:prstGeom prst="rect">
              <a:avLst/>
            </a:prstGeom>
            <a:no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076" name="Text Box 4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/>
              <a:r>
                <a:rPr lang="cs-CZ" sz="2400"/>
                <a:t>CZ 1.07/1.4.00/21.1962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Základní škola, Lubnice, okres Znojmo, příspěvková organizace</a:t>
              </a:r>
            </a:p>
            <a:p>
              <a:pPr algn="ctr"/>
              <a:endParaRPr lang="cs-CZ" sz="2400" u="sng"/>
            </a:p>
            <a:p>
              <a:pPr algn="ctr"/>
              <a:r>
                <a:rPr lang="cs-CZ" sz="2400" u="sng"/>
                <a:t>Lubnice 20, 671 07 Uherčice, okres Znojmo, IČO 49438026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Tel.515298438, e-mail: zslub@mboxzn.cz</a:t>
              </a:r>
            </a:p>
          </p:txBody>
        </p:sp>
        <p:sp>
          <p:nvSpPr>
            <p:cNvPr id="3077" name="Text Box 5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/>
              <a:r>
                <a:rPr lang="cs-CZ" sz="2400" b="1" dirty="0"/>
                <a:t>Číslo DUM:  </a:t>
              </a:r>
              <a:r>
                <a:rPr lang="cs-CZ" sz="2400" b="1" dirty="0" smtClean="0"/>
                <a:t>VY_32_INOVACE_M3_06</a:t>
              </a:r>
              <a:endParaRPr lang="cs-CZ" sz="54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072437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4437063"/>
            <a:ext cx="6400800" cy="1752600"/>
          </a:xfrm>
        </p:spPr>
        <p:txBody>
          <a:bodyPr/>
          <a:lstStyle/>
          <a:p>
            <a:r>
              <a:rPr lang="cs-CZ"/>
              <a:t>Mgr. Irena Smetanová</a:t>
            </a:r>
          </a:p>
          <a:p>
            <a:r>
              <a:rPr lang="cs-CZ"/>
              <a:t>ZŠ Lubnice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95288" y="1916113"/>
            <a:ext cx="8061325" cy="2043112"/>
          </a:xfrm>
        </p:spPr>
        <p:txBody>
          <a:bodyPr>
            <a:normAutofit fontScale="90000"/>
          </a:bodyPr>
          <a:lstStyle/>
          <a:p>
            <a:r>
              <a:rPr lang="cs-CZ" sz="4800" dirty="0"/>
              <a:t> </a:t>
            </a:r>
            <a:r>
              <a:rPr lang="cs-CZ" sz="4000" dirty="0"/>
              <a:t>Písemné odčítání čísel s</a:t>
            </a:r>
            <a:r>
              <a:rPr lang="cs-CZ" sz="4000" dirty="0" smtClean="0"/>
              <a:t> přechodem     </a:t>
            </a:r>
            <a:r>
              <a:rPr lang="cs-CZ" sz="4000" dirty="0"/>
              <a:t>přes základ 10</a:t>
            </a:r>
            <a:br>
              <a:rPr lang="cs-CZ" sz="4000" dirty="0"/>
            </a:br>
            <a:r>
              <a:rPr lang="cs-CZ" sz="3200" dirty="0"/>
              <a:t>Klíčová slova: </a:t>
            </a:r>
            <a:r>
              <a:rPr lang="cs-CZ" sz="2800" dirty="0"/>
              <a:t>menšenec, menšitel, rozdíl,</a:t>
            </a:r>
            <a:br>
              <a:rPr lang="cs-CZ" sz="2800" dirty="0"/>
            </a:br>
            <a:r>
              <a:rPr lang="cs-CZ" sz="2800" dirty="0"/>
              <a:t>písemné odčítání, kontrola</a:t>
            </a:r>
            <a:endParaRPr lang="cs-CZ" sz="3200" dirty="0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684213" y="333375"/>
            <a:ext cx="7772400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4400">
                <a:solidFill>
                  <a:schemeClr val="tx2"/>
                </a:solidFill>
              </a:rPr>
              <a:t>Matematika 3. ročník</a:t>
            </a:r>
          </a:p>
        </p:txBody>
      </p:sp>
    </p:spTree>
    <p:extLst>
      <p:ext uri="{BB962C8B-B14F-4D97-AF65-F5344CB8AC3E}">
        <p14:creationId xmlns:p14="http://schemas.microsoft.com/office/powerpoint/2010/main" xmlns="" val="485408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Metodika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28775"/>
            <a:ext cx="882015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strana 4 – písemné odčítání s kontrolou	</a:t>
            </a:r>
          </a:p>
          <a:p>
            <a:r>
              <a:rPr lang="cs-CZ" dirty="0"/>
              <a:t>strana 5 </a:t>
            </a:r>
            <a:r>
              <a:rPr lang="cs-CZ" dirty="0" smtClean="0"/>
              <a:t>– </a:t>
            </a:r>
            <a:r>
              <a:rPr lang="cs-CZ" dirty="0"/>
              <a:t>výpočet příkladů</a:t>
            </a:r>
          </a:p>
          <a:p>
            <a:r>
              <a:rPr lang="cs-CZ" dirty="0"/>
              <a:t>                 </a:t>
            </a:r>
            <a:r>
              <a:rPr lang="cs-CZ" dirty="0" smtClean="0"/>
              <a:t>  na </a:t>
            </a:r>
            <a:r>
              <a:rPr lang="cs-CZ" dirty="0"/>
              <a:t>písemné </a:t>
            </a:r>
            <a:r>
              <a:rPr lang="cs-CZ" dirty="0" smtClean="0"/>
              <a:t>odčítání a přiřazování             		  ke  správnému výsledku</a:t>
            </a:r>
            <a:endParaRPr lang="cs-CZ" dirty="0"/>
          </a:p>
          <a:p>
            <a:r>
              <a:rPr lang="cs-CZ" dirty="0"/>
              <a:t>strana 6 – úkoly na procvičování </a:t>
            </a:r>
            <a:r>
              <a:rPr lang="cs-CZ" dirty="0" smtClean="0"/>
              <a:t>učiva, řazení  		            výsledků od největšího po nejmenší</a:t>
            </a:r>
            <a:endParaRPr lang="cs-CZ" dirty="0"/>
          </a:p>
          <a:p>
            <a:r>
              <a:rPr lang="cs-CZ" dirty="0"/>
              <a:t>strana </a:t>
            </a:r>
            <a:r>
              <a:rPr lang="cs-CZ" dirty="0" smtClean="0"/>
              <a:t>7 – sestavování  příkladů na písemné odčítání,        		 a provádění kontroly</a:t>
            </a:r>
            <a:r>
              <a:rPr lang="cs-CZ" dirty="0"/>
              <a:t>	 			</a:t>
            </a:r>
            <a:endParaRPr lang="cs-CZ" sz="2400" dirty="0"/>
          </a:p>
          <a:p>
            <a:pPr>
              <a:buFontTx/>
              <a:buNone/>
            </a:pPr>
            <a:r>
              <a:rPr lang="cs-CZ" sz="2400" dirty="0"/>
              <a:t>	</a:t>
            </a:r>
            <a:r>
              <a:rPr lang="cs-CZ" dirty="0"/>
              <a:t> </a:t>
            </a:r>
          </a:p>
          <a:p>
            <a:pPr>
              <a:buFontTx/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00201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Odečti menší číslo od většího a proveď kontrolu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401996" y="1600200"/>
            <a:ext cx="10088796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30" name="Picture 6" descr="C:\Users\Josef Smetana\AppData\Local\Microsoft\Windows\Temporary Internet Files\Content.IE5\HZ2F37A9\MC9002151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5089" y="1628800"/>
            <a:ext cx="2841625" cy="3028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osef Smetana\AppData\Local\Microsoft\Windows\Temporary Internet Files\Content.IE5\ML96OYCC\MC9002151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900" y="3789040"/>
            <a:ext cx="3743058" cy="214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osef Smetana\AppData\Local\Microsoft\Windows\Temporary Internet Files\Content.IE5\HZ2F37A9\MC9000133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2062" y="1628800"/>
            <a:ext cx="2756632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12160" y="2924944"/>
            <a:ext cx="18473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dirty="0"/>
          </a:p>
          <a:p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29242" y="1844825"/>
            <a:ext cx="18133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52, 36   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11005" y="1821842"/>
            <a:ext cx="13516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95,66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38080" y="4017551"/>
            <a:ext cx="13516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81,47</a:t>
            </a:r>
            <a:endParaRPr lang="cs-CZ" sz="4000" dirty="0"/>
          </a:p>
        </p:txBody>
      </p:sp>
      <p:pic>
        <p:nvPicPr>
          <p:cNvPr id="1033" name="Picture 9" descr="C:\Users\Josef Smetana\AppData\Local\Microsoft\Windows\Temporary Internet Files\Content.IE5\ML96OYCC\MC9002151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5089" y="4570853"/>
            <a:ext cx="3024612" cy="2746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82146" y="4570853"/>
            <a:ext cx="13516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42,27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9602527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9" name="Rectangle 193"/>
          <p:cNvSpPr>
            <a:spLocks noChangeArrowheads="1"/>
          </p:cNvSpPr>
          <p:nvPr/>
        </p:nvSpPr>
        <p:spPr bwMode="auto">
          <a:xfrm>
            <a:off x="0" y="188913"/>
            <a:ext cx="9144000" cy="719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4400">
                <a:solidFill>
                  <a:srgbClr val="FF0000"/>
                </a:solidFill>
              </a:rPr>
              <a:t>Zaparkuj auto na správné místo</a:t>
            </a:r>
          </a:p>
        </p:txBody>
      </p:sp>
      <p:pic>
        <p:nvPicPr>
          <p:cNvPr id="4405" name="Picture 309" descr="MC900437099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1155" y="908050"/>
            <a:ext cx="2736850" cy="183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406" name="Picture 310" descr="MC900437097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287" y="614362"/>
            <a:ext cx="1577975" cy="2309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407" name="Picture 311" descr="MC900437097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44772" y="2447925"/>
            <a:ext cx="1577975" cy="2309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408" name="Picture 312" descr="MC900437097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288" y="4548188"/>
            <a:ext cx="1577975" cy="2309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409" name="Picture 313" descr="MC900398461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1425" y="1583630"/>
            <a:ext cx="2449513" cy="80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410" name="Picture 314" descr="MC900398455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5494338"/>
            <a:ext cx="2160588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411" name="Picture 315" descr="MC900398457[1]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638" y="5373688"/>
            <a:ext cx="1874837" cy="123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412" name="Rectangle 316"/>
          <p:cNvSpPr>
            <a:spLocks noChangeArrowheads="1"/>
          </p:cNvSpPr>
          <p:nvPr/>
        </p:nvSpPr>
        <p:spPr bwMode="auto">
          <a:xfrm>
            <a:off x="395288" y="2636838"/>
            <a:ext cx="6769100" cy="25923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413" name="Line 317"/>
          <p:cNvSpPr>
            <a:spLocks noChangeShapeType="1"/>
          </p:cNvSpPr>
          <p:nvPr/>
        </p:nvSpPr>
        <p:spPr bwMode="auto">
          <a:xfrm>
            <a:off x="1476375" y="2636838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414" name="Line 318"/>
          <p:cNvSpPr>
            <a:spLocks noChangeShapeType="1"/>
          </p:cNvSpPr>
          <p:nvPr/>
        </p:nvSpPr>
        <p:spPr bwMode="auto">
          <a:xfrm>
            <a:off x="2700338" y="2636838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415" name="Line 319"/>
          <p:cNvSpPr>
            <a:spLocks noChangeShapeType="1"/>
          </p:cNvSpPr>
          <p:nvPr/>
        </p:nvSpPr>
        <p:spPr bwMode="auto">
          <a:xfrm>
            <a:off x="3924300" y="2636838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416" name="Line 320"/>
          <p:cNvSpPr>
            <a:spLocks noChangeShapeType="1"/>
          </p:cNvSpPr>
          <p:nvPr/>
        </p:nvSpPr>
        <p:spPr bwMode="auto">
          <a:xfrm>
            <a:off x="5148263" y="2636838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417" name="Line 321"/>
          <p:cNvSpPr>
            <a:spLocks noChangeShapeType="1"/>
          </p:cNvSpPr>
          <p:nvPr/>
        </p:nvSpPr>
        <p:spPr bwMode="auto">
          <a:xfrm>
            <a:off x="6227763" y="2636838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418" name="Rectangle 322"/>
          <p:cNvSpPr>
            <a:spLocks noChangeArrowheads="1"/>
          </p:cNvSpPr>
          <p:nvPr/>
        </p:nvSpPr>
        <p:spPr bwMode="auto">
          <a:xfrm>
            <a:off x="466725" y="2734686"/>
            <a:ext cx="6769100" cy="259238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4419" name="Line 323"/>
          <p:cNvSpPr>
            <a:spLocks noChangeShapeType="1"/>
          </p:cNvSpPr>
          <p:nvPr/>
        </p:nvSpPr>
        <p:spPr bwMode="auto">
          <a:xfrm>
            <a:off x="1476375" y="2636838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420" name="Line 324"/>
          <p:cNvSpPr>
            <a:spLocks noChangeShapeType="1"/>
          </p:cNvSpPr>
          <p:nvPr/>
        </p:nvSpPr>
        <p:spPr bwMode="auto">
          <a:xfrm>
            <a:off x="2700338" y="2636838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421" name="Line 325"/>
          <p:cNvSpPr>
            <a:spLocks noChangeShapeType="1"/>
          </p:cNvSpPr>
          <p:nvPr/>
        </p:nvSpPr>
        <p:spPr bwMode="auto">
          <a:xfrm>
            <a:off x="3924300" y="2636838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422" name="Line 326"/>
          <p:cNvSpPr>
            <a:spLocks noChangeShapeType="1"/>
          </p:cNvSpPr>
          <p:nvPr/>
        </p:nvSpPr>
        <p:spPr bwMode="auto">
          <a:xfrm>
            <a:off x="5148263" y="2636838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423" name="Line 327"/>
          <p:cNvSpPr>
            <a:spLocks noChangeShapeType="1"/>
          </p:cNvSpPr>
          <p:nvPr/>
        </p:nvSpPr>
        <p:spPr bwMode="auto">
          <a:xfrm>
            <a:off x="6227763" y="2636838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424" name="Line 328"/>
          <p:cNvSpPr>
            <a:spLocks noChangeShapeType="1"/>
          </p:cNvSpPr>
          <p:nvPr/>
        </p:nvSpPr>
        <p:spPr bwMode="auto">
          <a:xfrm>
            <a:off x="1476375" y="4149725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425" name="Line 329"/>
          <p:cNvSpPr>
            <a:spLocks noChangeShapeType="1"/>
          </p:cNvSpPr>
          <p:nvPr/>
        </p:nvSpPr>
        <p:spPr bwMode="auto">
          <a:xfrm>
            <a:off x="2700338" y="4149725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426" name="Line 330"/>
          <p:cNvSpPr>
            <a:spLocks noChangeShapeType="1"/>
          </p:cNvSpPr>
          <p:nvPr/>
        </p:nvSpPr>
        <p:spPr bwMode="auto">
          <a:xfrm>
            <a:off x="3924300" y="4149725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427" name="Line 331"/>
          <p:cNvSpPr>
            <a:spLocks noChangeShapeType="1"/>
          </p:cNvSpPr>
          <p:nvPr/>
        </p:nvSpPr>
        <p:spPr bwMode="auto">
          <a:xfrm>
            <a:off x="5148263" y="4149725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428" name="Line 332"/>
          <p:cNvSpPr>
            <a:spLocks noChangeShapeType="1"/>
          </p:cNvSpPr>
          <p:nvPr/>
        </p:nvSpPr>
        <p:spPr bwMode="auto">
          <a:xfrm>
            <a:off x="6227763" y="4149725"/>
            <a:ext cx="0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431" name="Text Box 335"/>
          <p:cNvSpPr txBox="1">
            <a:spLocks noChangeArrowheads="1"/>
          </p:cNvSpPr>
          <p:nvPr/>
        </p:nvSpPr>
        <p:spPr bwMode="auto">
          <a:xfrm>
            <a:off x="6934488" y="708977"/>
            <a:ext cx="1296988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600" dirty="0" smtClean="0"/>
              <a:t> 42</a:t>
            </a:r>
          </a:p>
          <a:p>
            <a:r>
              <a:rPr lang="cs-CZ" sz="3600" dirty="0" smtClean="0"/>
              <a:t>-25</a:t>
            </a:r>
            <a:endParaRPr lang="cs-CZ" sz="3600" dirty="0"/>
          </a:p>
        </p:txBody>
      </p:sp>
      <p:sp>
        <p:nvSpPr>
          <p:cNvPr id="4432" name="Text Box 336"/>
          <p:cNvSpPr txBox="1">
            <a:spLocks noChangeArrowheads="1"/>
          </p:cNvSpPr>
          <p:nvPr/>
        </p:nvSpPr>
        <p:spPr bwMode="auto">
          <a:xfrm>
            <a:off x="7847012" y="2324010"/>
            <a:ext cx="1296988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600" dirty="0" smtClean="0"/>
              <a:t> 56</a:t>
            </a:r>
          </a:p>
          <a:p>
            <a:r>
              <a:rPr lang="cs-CZ" sz="3600" dirty="0" smtClean="0"/>
              <a:t>-47</a:t>
            </a:r>
            <a:endParaRPr lang="cs-CZ" sz="3600" dirty="0"/>
          </a:p>
        </p:txBody>
      </p:sp>
      <p:sp>
        <p:nvSpPr>
          <p:cNvPr id="4433" name="Text Box 337"/>
          <p:cNvSpPr txBox="1">
            <a:spLocks noChangeArrowheads="1"/>
          </p:cNvSpPr>
          <p:nvPr/>
        </p:nvSpPr>
        <p:spPr bwMode="auto">
          <a:xfrm>
            <a:off x="7661275" y="4294009"/>
            <a:ext cx="1296987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600" dirty="0" smtClean="0"/>
              <a:t> 63</a:t>
            </a:r>
          </a:p>
          <a:p>
            <a:r>
              <a:rPr lang="cs-CZ" sz="3600" dirty="0" smtClean="0"/>
              <a:t>-37</a:t>
            </a:r>
            <a:endParaRPr lang="cs-CZ" sz="3600" dirty="0"/>
          </a:p>
        </p:txBody>
      </p:sp>
      <p:sp>
        <p:nvSpPr>
          <p:cNvPr id="4434" name="Text Box 338"/>
          <p:cNvSpPr txBox="1">
            <a:spLocks noChangeArrowheads="1"/>
          </p:cNvSpPr>
          <p:nvPr/>
        </p:nvSpPr>
        <p:spPr bwMode="auto">
          <a:xfrm>
            <a:off x="6011862" y="5408434"/>
            <a:ext cx="1512887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600" dirty="0" smtClean="0"/>
              <a:t> 84</a:t>
            </a:r>
          </a:p>
          <a:p>
            <a:r>
              <a:rPr lang="cs-CZ" sz="3600" dirty="0" smtClean="0"/>
              <a:t>-76</a:t>
            </a:r>
            <a:endParaRPr lang="cs-CZ" sz="3600" dirty="0"/>
          </a:p>
        </p:txBody>
      </p:sp>
      <p:sp>
        <p:nvSpPr>
          <p:cNvPr id="4435" name="Text Box 339"/>
          <p:cNvSpPr txBox="1">
            <a:spLocks noChangeArrowheads="1"/>
          </p:cNvSpPr>
          <p:nvPr/>
        </p:nvSpPr>
        <p:spPr bwMode="auto">
          <a:xfrm>
            <a:off x="2482851" y="5488999"/>
            <a:ext cx="1296987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3600" dirty="0" smtClean="0"/>
              <a:t> 94</a:t>
            </a:r>
          </a:p>
          <a:p>
            <a:r>
              <a:rPr lang="cs-CZ" sz="3600" dirty="0" smtClean="0"/>
              <a:t>-59</a:t>
            </a:r>
            <a:endParaRPr lang="cs-CZ" sz="3600" dirty="0"/>
          </a:p>
        </p:txBody>
      </p:sp>
      <p:sp>
        <p:nvSpPr>
          <p:cNvPr id="4436" name="Text Box 340"/>
          <p:cNvSpPr txBox="1">
            <a:spLocks noChangeArrowheads="1"/>
          </p:cNvSpPr>
          <p:nvPr/>
        </p:nvSpPr>
        <p:spPr bwMode="auto">
          <a:xfrm>
            <a:off x="539750" y="4365625"/>
            <a:ext cx="863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/>
              <a:t>8</a:t>
            </a:r>
          </a:p>
        </p:txBody>
      </p:sp>
      <p:sp>
        <p:nvSpPr>
          <p:cNvPr id="4438" name="Text Box 342"/>
          <p:cNvSpPr txBox="1">
            <a:spLocks noChangeArrowheads="1"/>
          </p:cNvSpPr>
          <p:nvPr/>
        </p:nvSpPr>
        <p:spPr bwMode="auto">
          <a:xfrm>
            <a:off x="5219700" y="4365625"/>
            <a:ext cx="863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36</a:t>
            </a:r>
          </a:p>
        </p:txBody>
      </p:sp>
      <p:sp>
        <p:nvSpPr>
          <p:cNvPr id="4440" name="Text Box 344"/>
          <p:cNvSpPr txBox="1">
            <a:spLocks noChangeArrowheads="1"/>
          </p:cNvSpPr>
          <p:nvPr/>
        </p:nvSpPr>
        <p:spPr bwMode="auto">
          <a:xfrm>
            <a:off x="6300788" y="4365625"/>
            <a:ext cx="863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 smtClean="0"/>
              <a:t>17</a:t>
            </a:r>
            <a:endParaRPr lang="cs-CZ" sz="3600" dirty="0"/>
          </a:p>
        </p:txBody>
      </p:sp>
      <p:sp>
        <p:nvSpPr>
          <p:cNvPr id="4441" name="Text Box 345"/>
          <p:cNvSpPr txBox="1">
            <a:spLocks noChangeArrowheads="1"/>
          </p:cNvSpPr>
          <p:nvPr/>
        </p:nvSpPr>
        <p:spPr bwMode="auto">
          <a:xfrm>
            <a:off x="5292725" y="2852738"/>
            <a:ext cx="863600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 smtClean="0"/>
              <a:t>9</a:t>
            </a:r>
          </a:p>
          <a:p>
            <a:pPr>
              <a:spcBef>
                <a:spcPct val="50000"/>
              </a:spcBef>
            </a:pPr>
            <a:endParaRPr lang="cs-CZ" sz="3600" dirty="0"/>
          </a:p>
        </p:txBody>
      </p:sp>
      <p:sp>
        <p:nvSpPr>
          <p:cNvPr id="4442" name="Text Box 346"/>
          <p:cNvSpPr txBox="1">
            <a:spLocks noChangeArrowheads="1"/>
          </p:cNvSpPr>
          <p:nvPr/>
        </p:nvSpPr>
        <p:spPr bwMode="auto">
          <a:xfrm>
            <a:off x="2916238" y="2852738"/>
            <a:ext cx="863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 smtClean="0"/>
              <a:t>58</a:t>
            </a:r>
            <a:endParaRPr lang="cs-CZ" sz="3600" dirty="0"/>
          </a:p>
        </p:txBody>
      </p:sp>
      <p:sp>
        <p:nvSpPr>
          <p:cNvPr id="4443" name="Text Box 347"/>
          <p:cNvSpPr txBox="1">
            <a:spLocks noChangeArrowheads="1"/>
          </p:cNvSpPr>
          <p:nvPr/>
        </p:nvSpPr>
        <p:spPr bwMode="auto">
          <a:xfrm>
            <a:off x="1692275" y="2924175"/>
            <a:ext cx="863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 smtClean="0"/>
              <a:t>26</a:t>
            </a:r>
            <a:endParaRPr lang="cs-CZ" sz="3600" dirty="0"/>
          </a:p>
        </p:txBody>
      </p:sp>
      <p:sp>
        <p:nvSpPr>
          <p:cNvPr id="4449" name="Text Box 353"/>
          <p:cNvSpPr txBox="1">
            <a:spLocks noChangeArrowheads="1"/>
          </p:cNvSpPr>
          <p:nvPr/>
        </p:nvSpPr>
        <p:spPr bwMode="auto">
          <a:xfrm>
            <a:off x="4067175" y="4365625"/>
            <a:ext cx="863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 smtClean="0"/>
              <a:t>35</a:t>
            </a:r>
            <a:endParaRPr lang="cs-CZ" sz="3600" dirty="0"/>
          </a:p>
        </p:txBody>
      </p:sp>
      <p:sp>
        <p:nvSpPr>
          <p:cNvPr id="4450" name="Text Box 354"/>
          <p:cNvSpPr txBox="1">
            <a:spLocks noChangeArrowheads="1"/>
          </p:cNvSpPr>
          <p:nvPr/>
        </p:nvSpPr>
        <p:spPr bwMode="auto">
          <a:xfrm>
            <a:off x="1619250" y="4437063"/>
            <a:ext cx="115252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/>
              <a:t>5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950460" y="616645"/>
            <a:ext cx="8633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87</a:t>
            </a:r>
          </a:p>
          <a:p>
            <a:r>
              <a:rPr lang="cs-CZ" sz="3200" dirty="0" smtClean="0"/>
              <a:t>-29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6112" y="760125"/>
            <a:ext cx="7207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41</a:t>
            </a:r>
          </a:p>
          <a:p>
            <a:r>
              <a:rPr lang="cs-CZ" sz="3200" dirty="0" smtClean="0"/>
              <a:t>-36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177199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67" name="Rectangle 375"/>
          <p:cNvSpPr>
            <a:spLocks noChangeArrowheads="1"/>
          </p:cNvSpPr>
          <p:nvPr/>
        </p:nvSpPr>
        <p:spPr bwMode="auto">
          <a:xfrm>
            <a:off x="0" y="260350"/>
            <a:ext cx="9144000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algn="ctr"/>
            <a:r>
              <a:rPr lang="cs-CZ" sz="3600" dirty="0" smtClean="0"/>
              <a:t>Vypočítej a výsledek zapiš do srdíčka </a:t>
            </a:r>
            <a:r>
              <a:rPr lang="cs-CZ" sz="3600" dirty="0" smtClean="0"/>
              <a:t>                              od </a:t>
            </a:r>
            <a:r>
              <a:rPr lang="cs-CZ" sz="3600" dirty="0" smtClean="0"/>
              <a:t>největšího po nejmenší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709" name="Text Box 517"/>
          <p:cNvSpPr txBox="1">
            <a:spLocks noChangeArrowheads="1"/>
          </p:cNvSpPr>
          <p:nvPr/>
        </p:nvSpPr>
        <p:spPr bwMode="auto">
          <a:xfrm>
            <a:off x="1476375" y="1341438"/>
            <a:ext cx="79216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 smtClean="0"/>
              <a:t>55</a:t>
            </a:r>
            <a:endParaRPr lang="cs-CZ" sz="3600" dirty="0"/>
          </a:p>
        </p:txBody>
      </p:sp>
      <p:sp>
        <p:nvSpPr>
          <p:cNvPr id="8710" name="Text Box 518"/>
          <p:cNvSpPr txBox="1">
            <a:spLocks noChangeArrowheads="1"/>
          </p:cNvSpPr>
          <p:nvPr/>
        </p:nvSpPr>
        <p:spPr bwMode="auto">
          <a:xfrm>
            <a:off x="1287463" y="1844675"/>
            <a:ext cx="93662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 smtClean="0"/>
              <a:t>-28</a:t>
            </a:r>
            <a:endParaRPr lang="cs-CZ" sz="3600" dirty="0"/>
          </a:p>
        </p:txBody>
      </p:sp>
      <p:sp>
        <p:nvSpPr>
          <p:cNvPr id="8711" name="Line 519"/>
          <p:cNvSpPr>
            <a:spLocks noChangeShapeType="1"/>
          </p:cNvSpPr>
          <p:nvPr/>
        </p:nvSpPr>
        <p:spPr bwMode="auto">
          <a:xfrm>
            <a:off x="1403350" y="2636838"/>
            <a:ext cx="936625" cy="1587"/>
          </a:xfrm>
          <a:prstGeom prst="line">
            <a:avLst/>
          </a:prstGeom>
          <a:noFill/>
          <a:ln w="476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712" name="Text Box 520"/>
          <p:cNvSpPr txBox="1">
            <a:spLocks noChangeArrowheads="1"/>
          </p:cNvSpPr>
          <p:nvPr/>
        </p:nvSpPr>
        <p:spPr bwMode="auto">
          <a:xfrm>
            <a:off x="2736057" y="1448376"/>
            <a:ext cx="79216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/>
              <a:t>77</a:t>
            </a:r>
          </a:p>
        </p:txBody>
      </p:sp>
      <p:sp>
        <p:nvSpPr>
          <p:cNvPr id="8713" name="Text Box 521"/>
          <p:cNvSpPr txBox="1">
            <a:spLocks noChangeArrowheads="1"/>
          </p:cNvSpPr>
          <p:nvPr/>
        </p:nvSpPr>
        <p:spPr bwMode="auto">
          <a:xfrm>
            <a:off x="2555875" y="1846263"/>
            <a:ext cx="93662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 smtClean="0"/>
              <a:t>-59</a:t>
            </a:r>
            <a:endParaRPr lang="cs-CZ" sz="3600" dirty="0"/>
          </a:p>
        </p:txBody>
      </p:sp>
      <p:sp>
        <p:nvSpPr>
          <p:cNvPr id="8714" name="Line 522"/>
          <p:cNvSpPr>
            <a:spLocks noChangeShapeType="1"/>
          </p:cNvSpPr>
          <p:nvPr/>
        </p:nvSpPr>
        <p:spPr bwMode="auto">
          <a:xfrm>
            <a:off x="2627313" y="2636838"/>
            <a:ext cx="936625" cy="1587"/>
          </a:xfrm>
          <a:prstGeom prst="line">
            <a:avLst/>
          </a:prstGeom>
          <a:noFill/>
          <a:ln w="476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715" name="Text Box 523"/>
          <p:cNvSpPr txBox="1">
            <a:spLocks noChangeArrowheads="1"/>
          </p:cNvSpPr>
          <p:nvPr/>
        </p:nvSpPr>
        <p:spPr bwMode="auto">
          <a:xfrm>
            <a:off x="3924300" y="1268413"/>
            <a:ext cx="79216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64</a:t>
            </a:r>
          </a:p>
        </p:txBody>
      </p:sp>
      <p:sp>
        <p:nvSpPr>
          <p:cNvPr id="8716" name="Text Box 524"/>
          <p:cNvSpPr txBox="1">
            <a:spLocks noChangeArrowheads="1"/>
          </p:cNvSpPr>
          <p:nvPr/>
        </p:nvSpPr>
        <p:spPr bwMode="auto">
          <a:xfrm>
            <a:off x="3779838" y="1773238"/>
            <a:ext cx="93662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-</a:t>
            </a:r>
            <a:r>
              <a:rPr lang="cs-CZ" sz="3600" dirty="0" smtClean="0"/>
              <a:t>37</a:t>
            </a:r>
            <a:endParaRPr lang="cs-CZ" sz="3600" dirty="0"/>
          </a:p>
        </p:txBody>
      </p:sp>
      <p:sp>
        <p:nvSpPr>
          <p:cNvPr id="8717" name="Line 525"/>
          <p:cNvSpPr>
            <a:spLocks noChangeShapeType="1"/>
          </p:cNvSpPr>
          <p:nvPr/>
        </p:nvSpPr>
        <p:spPr bwMode="auto">
          <a:xfrm>
            <a:off x="3851275" y="2563813"/>
            <a:ext cx="936625" cy="1587"/>
          </a:xfrm>
          <a:prstGeom prst="line">
            <a:avLst/>
          </a:prstGeom>
          <a:noFill/>
          <a:ln w="476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718" name="Text Box 526"/>
          <p:cNvSpPr txBox="1">
            <a:spLocks noChangeArrowheads="1"/>
          </p:cNvSpPr>
          <p:nvPr/>
        </p:nvSpPr>
        <p:spPr bwMode="auto">
          <a:xfrm>
            <a:off x="5364163" y="1268413"/>
            <a:ext cx="79216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42</a:t>
            </a:r>
          </a:p>
        </p:txBody>
      </p:sp>
      <p:sp>
        <p:nvSpPr>
          <p:cNvPr id="8719" name="Text Box 527"/>
          <p:cNvSpPr txBox="1">
            <a:spLocks noChangeArrowheads="1"/>
          </p:cNvSpPr>
          <p:nvPr/>
        </p:nvSpPr>
        <p:spPr bwMode="auto">
          <a:xfrm>
            <a:off x="5219700" y="1773238"/>
            <a:ext cx="115252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/>
              <a:t>-</a:t>
            </a:r>
            <a:r>
              <a:rPr lang="cs-CZ" sz="3600" dirty="0" smtClean="0"/>
              <a:t>26</a:t>
            </a:r>
            <a:endParaRPr lang="cs-CZ" sz="3600" dirty="0"/>
          </a:p>
        </p:txBody>
      </p:sp>
      <p:sp>
        <p:nvSpPr>
          <p:cNvPr id="8720" name="Line 528"/>
          <p:cNvSpPr>
            <a:spLocks noChangeShapeType="1"/>
          </p:cNvSpPr>
          <p:nvPr/>
        </p:nvSpPr>
        <p:spPr bwMode="auto">
          <a:xfrm>
            <a:off x="5291138" y="2563813"/>
            <a:ext cx="936625" cy="1587"/>
          </a:xfrm>
          <a:prstGeom prst="line">
            <a:avLst/>
          </a:prstGeom>
          <a:noFill/>
          <a:ln w="476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721" name="Text Box 529"/>
          <p:cNvSpPr txBox="1">
            <a:spLocks noChangeArrowheads="1"/>
          </p:cNvSpPr>
          <p:nvPr/>
        </p:nvSpPr>
        <p:spPr bwMode="auto">
          <a:xfrm>
            <a:off x="323850" y="1412875"/>
            <a:ext cx="79216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33</a:t>
            </a:r>
          </a:p>
        </p:txBody>
      </p:sp>
      <p:sp>
        <p:nvSpPr>
          <p:cNvPr id="8722" name="Text Box 530"/>
          <p:cNvSpPr txBox="1">
            <a:spLocks noChangeArrowheads="1"/>
          </p:cNvSpPr>
          <p:nvPr/>
        </p:nvSpPr>
        <p:spPr bwMode="auto">
          <a:xfrm>
            <a:off x="142875" y="1917700"/>
            <a:ext cx="1116013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 smtClean="0"/>
              <a:t>-19  </a:t>
            </a:r>
            <a:endParaRPr lang="cs-CZ" sz="3600" dirty="0"/>
          </a:p>
        </p:txBody>
      </p:sp>
      <p:sp>
        <p:nvSpPr>
          <p:cNvPr id="8723" name="Line 531"/>
          <p:cNvSpPr>
            <a:spLocks noChangeShapeType="1"/>
          </p:cNvSpPr>
          <p:nvPr/>
        </p:nvSpPr>
        <p:spPr bwMode="auto">
          <a:xfrm>
            <a:off x="250825" y="2708275"/>
            <a:ext cx="936625" cy="1588"/>
          </a:xfrm>
          <a:prstGeom prst="line">
            <a:avLst/>
          </a:prstGeom>
          <a:noFill/>
          <a:ln w="476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727" name="Text Box 535"/>
          <p:cNvSpPr txBox="1">
            <a:spLocks noChangeArrowheads="1"/>
          </p:cNvSpPr>
          <p:nvPr/>
        </p:nvSpPr>
        <p:spPr bwMode="auto">
          <a:xfrm>
            <a:off x="8027988" y="1412875"/>
            <a:ext cx="79216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 smtClean="0"/>
              <a:t>71</a:t>
            </a:r>
            <a:endParaRPr lang="cs-CZ" sz="3600" dirty="0"/>
          </a:p>
        </p:txBody>
      </p:sp>
      <p:sp>
        <p:nvSpPr>
          <p:cNvPr id="8728" name="Text Box 536"/>
          <p:cNvSpPr txBox="1">
            <a:spLocks noChangeArrowheads="1"/>
          </p:cNvSpPr>
          <p:nvPr/>
        </p:nvSpPr>
        <p:spPr bwMode="auto">
          <a:xfrm>
            <a:off x="7812088" y="1917700"/>
            <a:ext cx="100806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 smtClean="0"/>
              <a:t>- 23</a:t>
            </a:r>
            <a:endParaRPr lang="cs-CZ" sz="3600" dirty="0"/>
          </a:p>
        </p:txBody>
      </p:sp>
      <p:sp>
        <p:nvSpPr>
          <p:cNvPr id="8729" name="Line 537"/>
          <p:cNvSpPr>
            <a:spLocks noChangeShapeType="1"/>
          </p:cNvSpPr>
          <p:nvPr/>
        </p:nvSpPr>
        <p:spPr bwMode="auto">
          <a:xfrm>
            <a:off x="7954963" y="2708275"/>
            <a:ext cx="936625" cy="1588"/>
          </a:xfrm>
          <a:prstGeom prst="line">
            <a:avLst/>
          </a:prstGeom>
          <a:noFill/>
          <a:ln w="476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730" name="Text Box 538"/>
          <p:cNvSpPr txBox="1">
            <a:spLocks noChangeArrowheads="1"/>
          </p:cNvSpPr>
          <p:nvPr/>
        </p:nvSpPr>
        <p:spPr bwMode="auto">
          <a:xfrm>
            <a:off x="6732588" y="1341438"/>
            <a:ext cx="79216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83</a:t>
            </a:r>
          </a:p>
        </p:txBody>
      </p:sp>
      <p:sp>
        <p:nvSpPr>
          <p:cNvPr id="8731" name="Text Box 539"/>
          <p:cNvSpPr txBox="1">
            <a:spLocks noChangeArrowheads="1"/>
          </p:cNvSpPr>
          <p:nvPr/>
        </p:nvSpPr>
        <p:spPr bwMode="auto">
          <a:xfrm>
            <a:off x="6588125" y="1846263"/>
            <a:ext cx="93662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 smtClean="0"/>
              <a:t>-45</a:t>
            </a:r>
            <a:endParaRPr lang="cs-CZ" sz="3600" dirty="0"/>
          </a:p>
        </p:txBody>
      </p:sp>
      <p:sp>
        <p:nvSpPr>
          <p:cNvPr id="8732" name="Line 540"/>
          <p:cNvSpPr>
            <a:spLocks noChangeShapeType="1"/>
          </p:cNvSpPr>
          <p:nvPr/>
        </p:nvSpPr>
        <p:spPr bwMode="auto">
          <a:xfrm>
            <a:off x="6659563" y="2636838"/>
            <a:ext cx="936625" cy="1587"/>
          </a:xfrm>
          <a:prstGeom prst="line">
            <a:avLst/>
          </a:prstGeom>
          <a:noFill/>
          <a:ln w="476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736" name="AutoShape 544"/>
          <p:cNvSpPr>
            <a:spLocks noChangeArrowheads="1"/>
          </p:cNvSpPr>
          <p:nvPr/>
        </p:nvSpPr>
        <p:spPr bwMode="auto">
          <a:xfrm>
            <a:off x="395288" y="5300663"/>
            <a:ext cx="1408112" cy="1130300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D5D5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737" name="AutoShape 545"/>
          <p:cNvSpPr>
            <a:spLocks noChangeArrowheads="1"/>
          </p:cNvSpPr>
          <p:nvPr/>
        </p:nvSpPr>
        <p:spPr bwMode="auto">
          <a:xfrm>
            <a:off x="2051050" y="4437063"/>
            <a:ext cx="1408113" cy="1130300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738" name="AutoShape 546"/>
          <p:cNvSpPr>
            <a:spLocks noChangeArrowheads="1"/>
          </p:cNvSpPr>
          <p:nvPr/>
        </p:nvSpPr>
        <p:spPr bwMode="auto">
          <a:xfrm>
            <a:off x="3132138" y="5516563"/>
            <a:ext cx="1408112" cy="1130300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739" name="AutoShape 547"/>
          <p:cNvSpPr>
            <a:spLocks noChangeArrowheads="1"/>
          </p:cNvSpPr>
          <p:nvPr/>
        </p:nvSpPr>
        <p:spPr bwMode="auto">
          <a:xfrm>
            <a:off x="4500563" y="4437063"/>
            <a:ext cx="1408112" cy="1130300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D5D5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740" name="AutoShape 548"/>
          <p:cNvSpPr>
            <a:spLocks noChangeArrowheads="1"/>
          </p:cNvSpPr>
          <p:nvPr/>
        </p:nvSpPr>
        <p:spPr bwMode="auto">
          <a:xfrm>
            <a:off x="5651500" y="5445125"/>
            <a:ext cx="1408113" cy="1130300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741" name="AutoShape 549"/>
          <p:cNvSpPr>
            <a:spLocks noChangeArrowheads="1"/>
          </p:cNvSpPr>
          <p:nvPr/>
        </p:nvSpPr>
        <p:spPr bwMode="auto">
          <a:xfrm>
            <a:off x="6877050" y="4365625"/>
            <a:ext cx="1408113" cy="1130300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742" name="AutoShape 550"/>
          <p:cNvSpPr>
            <a:spLocks noChangeArrowheads="1"/>
          </p:cNvSpPr>
          <p:nvPr/>
        </p:nvSpPr>
        <p:spPr bwMode="auto">
          <a:xfrm>
            <a:off x="7735888" y="5516563"/>
            <a:ext cx="1408112" cy="1130300"/>
          </a:xfrm>
          <a:custGeom>
            <a:avLst/>
            <a:gdLst>
              <a:gd name="T0" fmla="*/ 10860 w 21600"/>
              <a:gd name="T1" fmla="*/ 2187 h 21600"/>
              <a:gd name="T2" fmla="*/ 2928 w 21600"/>
              <a:gd name="T3" fmla="*/ 10800 h 21600"/>
              <a:gd name="T4" fmla="*/ 10860 w 21600"/>
              <a:gd name="T5" fmla="*/ 21600 h 21600"/>
              <a:gd name="T6" fmla="*/ 18672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D5D5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8624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>Odečti menší číslo od většího a proveď kontrolu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 89 </a:t>
            </a:r>
            <a:r>
              <a:rPr lang="cs-CZ" dirty="0" smtClean="0"/>
              <a:t>, 93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74,  56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61,  27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93,  34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44,  52</a:t>
            </a:r>
          </a:p>
          <a:p>
            <a:r>
              <a:rPr lang="cs-CZ" dirty="0"/>
              <a:t> </a:t>
            </a:r>
            <a:r>
              <a:rPr lang="cs-CZ" dirty="0" smtClean="0"/>
              <a:t>53,  37</a:t>
            </a:r>
            <a:endParaRPr lang="cs-CZ" dirty="0"/>
          </a:p>
        </p:txBody>
      </p:sp>
      <p:pic>
        <p:nvPicPr>
          <p:cNvPr id="11268" name="Picture 4" descr="MC900440567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625" y="2349500"/>
            <a:ext cx="2921000" cy="292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896469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/>
              <a:t>Zdroje: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r>
              <a:rPr lang="cs-CZ"/>
              <a:t>Vlastní návrhy</a:t>
            </a:r>
          </a:p>
          <a:p>
            <a:r>
              <a:rPr lang="cs-CZ"/>
              <a:t>http://office.microsoft.com/cs-cz/images </a:t>
            </a:r>
          </a:p>
        </p:txBody>
      </p:sp>
    </p:spTree>
    <p:extLst>
      <p:ext uri="{BB962C8B-B14F-4D97-AF65-F5344CB8AC3E}">
        <p14:creationId xmlns:p14="http://schemas.microsoft.com/office/powerpoint/2010/main" xmlns="" val="1045658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186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 Písemné odčítání čísel s přechodem     přes základ 10 Klíčová slova: menšenec, menšitel, rozdíl, písemné odčítání, kontrola</vt:lpstr>
      <vt:lpstr>Metodika</vt:lpstr>
      <vt:lpstr>Odečti menší číslo od většího a proveď kontrolu</vt:lpstr>
      <vt:lpstr>Snímek 5</vt:lpstr>
      <vt:lpstr>Snímek 6</vt:lpstr>
      <vt:lpstr>Odečti menší číslo od většího a proveď kontrolu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Josef Smetana</dc:creator>
  <cp:lastModifiedBy>Dum</cp:lastModifiedBy>
  <cp:revision>8</cp:revision>
  <dcterms:created xsi:type="dcterms:W3CDTF">2012-10-07T11:22:03Z</dcterms:created>
  <dcterms:modified xsi:type="dcterms:W3CDTF">2013-04-23T18:08:28Z</dcterms:modified>
</cp:coreProperties>
</file>