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2" r:id="rId4"/>
    <p:sldId id="264" r:id="rId5"/>
    <p:sldId id="266" r:id="rId6"/>
    <p:sldId id="270" r:id="rId7"/>
    <p:sldId id="268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27B0-9F94-4EEB-B52A-9C7C3CAC568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CB5DE-229E-4A41-AA67-9CFE7516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27B0-9F94-4EEB-B52A-9C7C3CAC568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CB5DE-229E-4A41-AA67-9CFE7516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27B0-9F94-4EEB-B52A-9C7C3CAC568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CB5DE-229E-4A41-AA67-9CFE7516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27B0-9F94-4EEB-B52A-9C7C3CAC568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CB5DE-229E-4A41-AA67-9CFE7516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27B0-9F94-4EEB-B52A-9C7C3CAC568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CB5DE-229E-4A41-AA67-9CFE7516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27B0-9F94-4EEB-B52A-9C7C3CAC568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CB5DE-229E-4A41-AA67-9CFE7516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27B0-9F94-4EEB-B52A-9C7C3CAC568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CB5DE-229E-4A41-AA67-9CFE7516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27B0-9F94-4EEB-B52A-9C7C3CAC568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CB5DE-229E-4A41-AA67-9CFE7516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27B0-9F94-4EEB-B52A-9C7C3CAC568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CB5DE-229E-4A41-AA67-9CFE7516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27B0-9F94-4EEB-B52A-9C7C3CAC568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CB5DE-229E-4A41-AA67-9CFE7516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27B0-9F94-4EEB-B52A-9C7C3CAC568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CB5DE-229E-4A41-AA67-9CFE7516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68A74F3-8327-454A-A234-7F0AFE5C57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F927B0-9F94-4EEB-B52A-9C7C3CAC568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CB5DE-229E-4A41-AA67-9CFE7516D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/>
                <a:t>CZ 1.07/1.4.00/21.1962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Základní škola, Lubnice, okres Znojmo, příspěvková organizace</a:t>
              </a:r>
            </a:p>
            <a:p>
              <a:pPr algn="ctr"/>
              <a:endParaRPr lang="cs-CZ" sz="2400" u="sng"/>
            </a:p>
            <a:p>
              <a:pPr algn="ctr"/>
              <a:r>
                <a:rPr lang="cs-CZ" sz="2400" u="sng"/>
                <a:t>Lubnice 20, 671 07 Uherčice, okres Znojmo, IČO 49438026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1"/>
                <a:t>Číslo DUM:  </a:t>
              </a:r>
              <a:r>
                <a:rPr lang="cs-CZ" sz="2400" b="1" smtClean="0"/>
                <a:t>VY_32_INOVACE_M3_08</a:t>
              </a:r>
              <a:endParaRPr lang="cs-CZ" sz="54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>
            <a:normAutofit/>
          </a:bodyPr>
          <a:lstStyle/>
          <a:p>
            <a:r>
              <a:rPr lang="cs-CZ" sz="4800" dirty="0"/>
              <a:t> </a:t>
            </a:r>
            <a:r>
              <a:rPr lang="cs-CZ" sz="4000" dirty="0"/>
              <a:t>Počítání do </a:t>
            </a:r>
            <a:r>
              <a:rPr lang="cs-CZ" sz="4000" dirty="0" smtClean="0"/>
              <a:t>tisíce po desítkách 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3200" dirty="0"/>
              <a:t>Klíčová slova: </a:t>
            </a:r>
            <a:r>
              <a:rPr lang="cs-CZ" sz="2800" dirty="0"/>
              <a:t>čtení čísel, doplnění čísel, větší,  menší číslo </a:t>
            </a:r>
            <a:r>
              <a:rPr lang="cs-CZ" sz="2800" dirty="0" smtClean="0"/>
              <a:t>, 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 dirty="0">
                <a:solidFill>
                  <a:schemeClr val="tx2"/>
                </a:solidFill>
              </a:rPr>
              <a:t>Matematika </a:t>
            </a:r>
            <a:r>
              <a:rPr lang="cs-CZ" sz="4400" dirty="0" smtClean="0">
                <a:solidFill>
                  <a:schemeClr val="tx2"/>
                </a:solidFill>
              </a:rPr>
              <a:t>3. </a:t>
            </a:r>
            <a:r>
              <a:rPr lang="cs-CZ" sz="4400" dirty="0">
                <a:solidFill>
                  <a:schemeClr val="tx2"/>
                </a:solidFill>
              </a:rPr>
              <a:t>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>
            <a:normAutofit/>
          </a:bodyPr>
          <a:lstStyle/>
          <a:p>
            <a:r>
              <a:rPr lang="cs-CZ" dirty="0"/>
              <a:t>strana 4 – </a:t>
            </a:r>
            <a:r>
              <a:rPr lang="cs-CZ" dirty="0" smtClean="0"/>
              <a:t>čtení čísel po desítkách do tisíce</a:t>
            </a:r>
            <a:r>
              <a:rPr lang="cs-CZ" dirty="0"/>
              <a:t>	</a:t>
            </a:r>
          </a:p>
          <a:p>
            <a:r>
              <a:rPr lang="cs-CZ" dirty="0"/>
              <a:t>strana 5 – </a:t>
            </a:r>
            <a:r>
              <a:rPr lang="cs-CZ" dirty="0" smtClean="0"/>
              <a:t>doplňování chybějících čísel</a:t>
            </a:r>
            <a:endParaRPr lang="cs-CZ" dirty="0"/>
          </a:p>
          <a:p>
            <a:r>
              <a:rPr lang="cs-CZ" dirty="0"/>
              <a:t>strana 6 – </a:t>
            </a:r>
            <a:r>
              <a:rPr lang="cs-CZ" dirty="0" smtClean="0"/>
              <a:t>zápis chybějících čísel</a:t>
            </a:r>
            <a:endParaRPr lang="cs-CZ" dirty="0"/>
          </a:p>
          <a:p>
            <a:r>
              <a:rPr lang="cs-CZ" dirty="0"/>
              <a:t>strana 7 – </a:t>
            </a:r>
            <a:r>
              <a:rPr lang="cs-CZ" dirty="0" smtClean="0"/>
              <a:t>porovnávání čísel, doplňování znaků  		            nerovnosti</a:t>
            </a:r>
            <a:endParaRPr lang="cs-CZ" dirty="0"/>
          </a:p>
          <a:p>
            <a:pPr>
              <a:buFontTx/>
              <a:buNone/>
            </a:pPr>
            <a:endParaRPr lang="cs-CZ" sz="2400" dirty="0"/>
          </a:p>
          <a:p>
            <a:pPr>
              <a:buFontTx/>
              <a:buNone/>
            </a:pPr>
            <a:r>
              <a:rPr lang="cs-CZ" sz="24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4" name="Rectangle 52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dirty="0"/>
              <a:t>Počítáme do </a:t>
            </a:r>
            <a:r>
              <a:rPr lang="cs-CZ" sz="4000" dirty="0" smtClean="0"/>
              <a:t>tisíce  </a:t>
            </a:r>
            <a:r>
              <a:rPr lang="cs-CZ" sz="4000" dirty="0"/>
              <a:t>po </a:t>
            </a:r>
            <a:r>
              <a:rPr lang="cs-CZ" sz="4000" dirty="0" smtClean="0"/>
              <a:t>desítkách</a:t>
            </a:r>
            <a:endParaRPr lang="cs-CZ" sz="4000" dirty="0"/>
          </a:p>
        </p:txBody>
      </p:sp>
      <p:graphicFrame>
        <p:nvGraphicFramePr>
          <p:cNvPr id="5658" name="Group 538"/>
          <p:cNvGraphicFramePr>
            <a:graphicFrameLocks noGrp="1"/>
          </p:cNvGraphicFramePr>
          <p:nvPr>
            <p:ph idx="1"/>
          </p:nvPr>
        </p:nvGraphicFramePr>
        <p:xfrm>
          <a:off x="539552" y="1412776"/>
          <a:ext cx="8208914" cy="5445220"/>
        </p:xfrm>
        <a:graphic>
          <a:graphicData uri="http://schemas.openxmlformats.org/drawingml/2006/table">
            <a:tbl>
              <a:tblPr/>
              <a:tblGrid>
                <a:gridCol w="820258"/>
                <a:gridCol w="821841"/>
                <a:gridCol w="820258"/>
                <a:gridCol w="821842"/>
                <a:gridCol w="820258"/>
                <a:gridCol w="820258"/>
                <a:gridCol w="821841"/>
                <a:gridCol w="820258"/>
                <a:gridCol w="821842"/>
                <a:gridCol w="820258"/>
              </a:tblGrid>
              <a:tr h="54452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</a:tr>
              <a:tr h="54452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</a:tr>
              <a:tr h="54452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</a:tr>
              <a:tr h="54452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</a:tr>
              <a:tr h="54452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410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</a:tr>
              <a:tr h="54452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510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FF33"/>
                    </a:solidFill>
                  </a:tcPr>
                </a:tc>
              </a:tr>
              <a:tr h="54452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610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4452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710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740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4452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810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4452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910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1 000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5650" name="Rectangle 530"/>
          <p:cNvSpPr>
            <a:spLocks noChangeArrowheads="1"/>
          </p:cNvSpPr>
          <p:nvPr/>
        </p:nvSpPr>
        <p:spPr bwMode="auto">
          <a:xfrm>
            <a:off x="0" y="1484313"/>
            <a:ext cx="468313" cy="504825"/>
          </a:xfrm>
          <a:prstGeom prst="rect">
            <a:avLst/>
          </a:prstGeom>
          <a:solidFill>
            <a:srgbClr val="FF0000"/>
          </a:solidFill>
          <a:ln w="31750">
            <a:solidFill>
              <a:schemeClr val="tx1"/>
            </a:solidFill>
            <a:miter lim="800000"/>
            <a:headEnd/>
            <a:tailEnd type="none" w="lg" len="med"/>
          </a:ln>
          <a:effectLst/>
        </p:spPr>
        <p:txBody>
          <a:bodyPr wrap="none" anchor="ctr"/>
          <a:lstStyle/>
          <a:p>
            <a:pPr algn="ctr"/>
            <a:r>
              <a:rPr lang="cs-CZ" sz="2800"/>
              <a:t>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69" name="Rectangle 701"/>
          <p:cNvSpPr>
            <a:spLocks noGrp="1" noChangeArrowheads="1"/>
          </p:cNvSpPr>
          <p:nvPr>
            <p:ph type="title"/>
          </p:nvPr>
        </p:nvSpPr>
        <p:spPr>
          <a:xfrm>
            <a:off x="457200" y="160338"/>
            <a:ext cx="8229600" cy="633412"/>
          </a:xfrm>
        </p:spPr>
        <p:txBody>
          <a:bodyPr>
            <a:normAutofit fontScale="90000"/>
          </a:bodyPr>
          <a:lstStyle/>
          <a:p>
            <a:r>
              <a:rPr lang="cs-CZ" sz="4000"/>
              <a:t>Doplň chybějící čísla</a:t>
            </a:r>
          </a:p>
        </p:txBody>
      </p:sp>
      <p:graphicFrame>
        <p:nvGraphicFramePr>
          <p:cNvPr id="7872" name="Group 704"/>
          <p:cNvGraphicFramePr>
            <a:graphicFrameLocks noGrp="1"/>
          </p:cNvGraphicFramePr>
          <p:nvPr>
            <p:ph idx="1"/>
          </p:nvPr>
        </p:nvGraphicFramePr>
        <p:xfrm>
          <a:off x="457200" y="908050"/>
          <a:ext cx="8229600" cy="5867402"/>
        </p:xfrm>
        <a:graphic>
          <a:graphicData uri="http://schemas.openxmlformats.org/drawingml/2006/table">
            <a:tbl>
              <a:tblPr/>
              <a:tblGrid>
                <a:gridCol w="822325"/>
                <a:gridCol w="823913"/>
                <a:gridCol w="822325"/>
                <a:gridCol w="823912"/>
                <a:gridCol w="822325"/>
                <a:gridCol w="822325"/>
                <a:gridCol w="823913"/>
                <a:gridCol w="822325"/>
                <a:gridCol w="823912"/>
                <a:gridCol w="822325"/>
              </a:tblGrid>
              <a:tr h="5873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857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170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240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857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340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370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470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570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857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670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857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840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lg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8" name="Freeform 142"/>
          <p:cNvSpPr>
            <a:spLocks/>
          </p:cNvSpPr>
          <p:nvPr/>
        </p:nvSpPr>
        <p:spPr bwMode="auto">
          <a:xfrm>
            <a:off x="503238" y="909638"/>
            <a:ext cx="239712" cy="574675"/>
          </a:xfrm>
          <a:custGeom>
            <a:avLst/>
            <a:gdLst/>
            <a:ahLst/>
            <a:cxnLst>
              <a:cxn ang="0">
                <a:pos x="0" y="362"/>
              </a:cxn>
              <a:cxn ang="0">
                <a:pos x="45" y="45"/>
              </a:cxn>
              <a:cxn ang="0">
                <a:pos x="136" y="90"/>
              </a:cxn>
              <a:cxn ang="0">
                <a:pos x="136" y="226"/>
              </a:cxn>
            </a:cxnLst>
            <a:rect l="0" t="0" r="r" b="b"/>
            <a:pathLst>
              <a:path w="151" h="362">
                <a:moveTo>
                  <a:pt x="0" y="362"/>
                </a:moveTo>
                <a:cubicBezTo>
                  <a:pt x="11" y="226"/>
                  <a:pt x="22" y="90"/>
                  <a:pt x="45" y="45"/>
                </a:cubicBezTo>
                <a:cubicBezTo>
                  <a:pt x="68" y="0"/>
                  <a:pt x="121" y="60"/>
                  <a:pt x="136" y="90"/>
                </a:cubicBezTo>
                <a:cubicBezTo>
                  <a:pt x="151" y="120"/>
                  <a:pt x="113" y="211"/>
                  <a:pt x="136" y="226"/>
                </a:cubicBezTo>
              </a:path>
            </a:pathLst>
          </a:custGeom>
          <a:solidFill>
            <a:srgbClr val="0000FF"/>
          </a:solidFill>
          <a:ln w="3175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39" name="Freeform 143"/>
          <p:cNvSpPr>
            <a:spLocks/>
          </p:cNvSpPr>
          <p:nvPr/>
        </p:nvSpPr>
        <p:spPr bwMode="auto">
          <a:xfrm>
            <a:off x="1198563" y="909638"/>
            <a:ext cx="420687" cy="503237"/>
          </a:xfrm>
          <a:custGeom>
            <a:avLst/>
            <a:gdLst/>
            <a:ahLst/>
            <a:cxnLst>
              <a:cxn ang="0">
                <a:pos x="242" y="317"/>
              </a:cxn>
              <a:cxn ang="0">
                <a:pos x="242" y="45"/>
              </a:cxn>
              <a:cxn ang="0">
                <a:pos x="106" y="45"/>
              </a:cxn>
              <a:cxn ang="0">
                <a:pos x="60" y="226"/>
              </a:cxn>
            </a:cxnLst>
            <a:rect l="0" t="0" r="r" b="b"/>
            <a:pathLst>
              <a:path w="265" h="317">
                <a:moveTo>
                  <a:pt x="242" y="317"/>
                </a:moveTo>
                <a:cubicBezTo>
                  <a:pt x="253" y="203"/>
                  <a:pt x="265" y="90"/>
                  <a:pt x="242" y="45"/>
                </a:cubicBezTo>
                <a:cubicBezTo>
                  <a:pt x="219" y="0"/>
                  <a:pt x="136" y="15"/>
                  <a:pt x="106" y="45"/>
                </a:cubicBezTo>
                <a:cubicBezTo>
                  <a:pt x="76" y="75"/>
                  <a:pt x="0" y="196"/>
                  <a:pt x="60" y="226"/>
                </a:cubicBezTo>
              </a:path>
            </a:pathLst>
          </a:custGeom>
          <a:solidFill>
            <a:srgbClr val="0000FF"/>
          </a:solidFill>
          <a:ln w="3175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40" name="Oval 144"/>
          <p:cNvSpPr>
            <a:spLocks noChangeArrowheads="1"/>
          </p:cNvSpPr>
          <p:nvPr/>
        </p:nvSpPr>
        <p:spPr bwMode="auto">
          <a:xfrm>
            <a:off x="8135938" y="908050"/>
            <a:ext cx="1008062" cy="1008063"/>
          </a:xfrm>
          <a:prstGeom prst="ellipse">
            <a:avLst/>
          </a:prstGeom>
          <a:solidFill>
            <a:schemeClr val="bg1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endParaRPr lang="cs-CZ" sz="4000"/>
          </a:p>
        </p:txBody>
      </p:sp>
      <p:sp>
        <p:nvSpPr>
          <p:cNvPr id="4241" name="Oval 145"/>
          <p:cNvSpPr>
            <a:spLocks noChangeArrowheads="1"/>
          </p:cNvSpPr>
          <p:nvPr/>
        </p:nvSpPr>
        <p:spPr bwMode="auto">
          <a:xfrm>
            <a:off x="7270750" y="1196975"/>
            <a:ext cx="1223963" cy="1152525"/>
          </a:xfrm>
          <a:prstGeom prst="ellipse">
            <a:avLst/>
          </a:prstGeom>
          <a:solidFill>
            <a:srgbClr val="FF6600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4000"/>
              <a:t>     </a:t>
            </a:r>
          </a:p>
        </p:txBody>
      </p:sp>
      <p:sp>
        <p:nvSpPr>
          <p:cNvPr id="4242" name="Oval 146"/>
          <p:cNvSpPr>
            <a:spLocks noChangeArrowheads="1"/>
          </p:cNvSpPr>
          <p:nvPr/>
        </p:nvSpPr>
        <p:spPr bwMode="auto">
          <a:xfrm>
            <a:off x="6443663" y="1916113"/>
            <a:ext cx="1223962" cy="1152525"/>
          </a:xfrm>
          <a:prstGeom prst="ellipse">
            <a:avLst/>
          </a:prstGeom>
          <a:solidFill>
            <a:srgbClr val="CCFFFF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4000" dirty="0" smtClean="0"/>
              <a:t>680</a:t>
            </a:r>
            <a:endParaRPr lang="cs-CZ" sz="4000" dirty="0"/>
          </a:p>
        </p:txBody>
      </p:sp>
      <p:sp>
        <p:nvSpPr>
          <p:cNvPr id="4243" name="Oval 147"/>
          <p:cNvSpPr>
            <a:spLocks noChangeArrowheads="1"/>
          </p:cNvSpPr>
          <p:nvPr/>
        </p:nvSpPr>
        <p:spPr bwMode="auto">
          <a:xfrm>
            <a:off x="5686425" y="2347913"/>
            <a:ext cx="1223963" cy="1152525"/>
          </a:xfrm>
          <a:prstGeom prst="ellipse">
            <a:avLst/>
          </a:prstGeom>
          <a:solidFill>
            <a:srgbClr val="FF99CC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endParaRPr lang="cs-CZ" sz="4000"/>
          </a:p>
        </p:txBody>
      </p:sp>
      <p:sp>
        <p:nvSpPr>
          <p:cNvPr id="4244" name="Oval 148"/>
          <p:cNvSpPr>
            <a:spLocks noChangeArrowheads="1"/>
          </p:cNvSpPr>
          <p:nvPr/>
        </p:nvSpPr>
        <p:spPr bwMode="auto">
          <a:xfrm>
            <a:off x="4678363" y="2565400"/>
            <a:ext cx="1223962" cy="1152525"/>
          </a:xfrm>
          <a:prstGeom prst="ellipse">
            <a:avLst/>
          </a:prstGeom>
          <a:solidFill>
            <a:srgbClr val="00FF00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endParaRPr lang="cs-CZ" sz="4000"/>
          </a:p>
        </p:txBody>
      </p:sp>
      <p:sp>
        <p:nvSpPr>
          <p:cNvPr id="4245" name="Oval 149"/>
          <p:cNvSpPr>
            <a:spLocks noChangeArrowheads="1"/>
          </p:cNvSpPr>
          <p:nvPr/>
        </p:nvSpPr>
        <p:spPr bwMode="auto">
          <a:xfrm>
            <a:off x="3670300" y="2060575"/>
            <a:ext cx="1223963" cy="1152525"/>
          </a:xfrm>
          <a:prstGeom prst="ellipse">
            <a:avLst/>
          </a:prstGeom>
          <a:solidFill>
            <a:srgbClr val="00FFFF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4000" dirty="0" smtClean="0"/>
              <a:t>650</a:t>
            </a:r>
            <a:endParaRPr lang="cs-CZ" sz="4000" dirty="0"/>
          </a:p>
        </p:txBody>
      </p:sp>
      <p:sp>
        <p:nvSpPr>
          <p:cNvPr id="4246" name="Oval 150"/>
          <p:cNvSpPr>
            <a:spLocks noChangeArrowheads="1"/>
          </p:cNvSpPr>
          <p:nvPr/>
        </p:nvSpPr>
        <p:spPr bwMode="auto">
          <a:xfrm>
            <a:off x="2662238" y="1700213"/>
            <a:ext cx="1223962" cy="1152525"/>
          </a:xfrm>
          <a:prstGeom prst="ellipse">
            <a:avLst/>
          </a:prstGeom>
          <a:solidFill>
            <a:srgbClr val="FF0000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endParaRPr lang="cs-CZ" sz="4000"/>
          </a:p>
        </p:txBody>
      </p:sp>
      <p:sp>
        <p:nvSpPr>
          <p:cNvPr id="4247" name="Rectangle 151"/>
          <p:cNvSpPr>
            <a:spLocks noChangeArrowheads="1"/>
          </p:cNvSpPr>
          <p:nvPr/>
        </p:nvSpPr>
        <p:spPr bwMode="auto">
          <a:xfrm>
            <a:off x="0" y="0"/>
            <a:ext cx="8697913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>
                <a:solidFill>
                  <a:schemeClr val="accent2"/>
                </a:solidFill>
              </a:rPr>
              <a:t>Doplň chybějící čísla</a:t>
            </a:r>
          </a:p>
        </p:txBody>
      </p:sp>
      <p:sp>
        <p:nvSpPr>
          <p:cNvPr id="4248" name="Oval 152"/>
          <p:cNvSpPr>
            <a:spLocks noChangeArrowheads="1"/>
          </p:cNvSpPr>
          <p:nvPr/>
        </p:nvSpPr>
        <p:spPr bwMode="auto">
          <a:xfrm>
            <a:off x="1582738" y="1700213"/>
            <a:ext cx="1223962" cy="1152525"/>
          </a:xfrm>
          <a:prstGeom prst="ellipse">
            <a:avLst/>
          </a:prstGeom>
          <a:solidFill>
            <a:srgbClr val="FF99CC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4000" dirty="0" smtClean="0"/>
              <a:t>630</a:t>
            </a:r>
            <a:endParaRPr lang="cs-CZ" sz="4000" dirty="0"/>
          </a:p>
        </p:txBody>
      </p:sp>
      <p:sp>
        <p:nvSpPr>
          <p:cNvPr id="4249" name="Oval 153"/>
          <p:cNvSpPr>
            <a:spLocks noChangeArrowheads="1"/>
          </p:cNvSpPr>
          <p:nvPr/>
        </p:nvSpPr>
        <p:spPr bwMode="auto">
          <a:xfrm>
            <a:off x="358775" y="1196975"/>
            <a:ext cx="1439863" cy="1368425"/>
          </a:xfrm>
          <a:prstGeom prst="ellipse">
            <a:avLst/>
          </a:prstGeom>
          <a:solidFill>
            <a:srgbClr val="FFFF99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50" name="Oval 154"/>
          <p:cNvSpPr>
            <a:spLocks noChangeArrowheads="1"/>
          </p:cNvSpPr>
          <p:nvPr/>
        </p:nvSpPr>
        <p:spPr bwMode="auto">
          <a:xfrm>
            <a:off x="646113" y="1557338"/>
            <a:ext cx="288925" cy="266700"/>
          </a:xfrm>
          <a:prstGeom prst="ellipse">
            <a:avLst/>
          </a:prstGeom>
          <a:solidFill>
            <a:schemeClr val="bg1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51" name="Oval 155"/>
          <p:cNvSpPr>
            <a:spLocks noChangeArrowheads="1"/>
          </p:cNvSpPr>
          <p:nvPr/>
        </p:nvSpPr>
        <p:spPr bwMode="auto">
          <a:xfrm>
            <a:off x="1222375" y="1557338"/>
            <a:ext cx="288925" cy="266700"/>
          </a:xfrm>
          <a:prstGeom prst="ellipse">
            <a:avLst/>
          </a:prstGeom>
          <a:solidFill>
            <a:schemeClr val="bg1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52" name="Freeform 156"/>
          <p:cNvSpPr>
            <a:spLocks/>
          </p:cNvSpPr>
          <p:nvPr/>
        </p:nvSpPr>
        <p:spPr bwMode="auto">
          <a:xfrm rot="-180767">
            <a:off x="719138" y="1989138"/>
            <a:ext cx="863600" cy="420687"/>
          </a:xfrm>
          <a:custGeom>
            <a:avLst/>
            <a:gdLst/>
            <a:ahLst/>
            <a:cxnLst>
              <a:cxn ang="0">
                <a:pos x="0" y="38"/>
              </a:cxn>
              <a:cxn ang="0">
                <a:pos x="181" y="265"/>
              </a:cxn>
              <a:cxn ang="0">
                <a:pos x="453" y="38"/>
              </a:cxn>
            </a:cxnLst>
            <a:rect l="0" t="0" r="r" b="b"/>
            <a:pathLst>
              <a:path w="453" h="265">
                <a:moveTo>
                  <a:pt x="0" y="38"/>
                </a:moveTo>
                <a:cubicBezTo>
                  <a:pt x="53" y="151"/>
                  <a:pt x="106" y="265"/>
                  <a:pt x="181" y="265"/>
                </a:cubicBezTo>
                <a:cubicBezTo>
                  <a:pt x="256" y="265"/>
                  <a:pt x="415" y="0"/>
                  <a:pt x="453" y="38"/>
                </a:cubicBezTo>
              </a:path>
            </a:pathLst>
          </a:custGeom>
          <a:solidFill>
            <a:srgbClr val="FF0000"/>
          </a:solidFill>
          <a:ln w="3175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53" name="Freeform 157"/>
          <p:cNvSpPr>
            <a:spLocks/>
          </p:cNvSpPr>
          <p:nvPr/>
        </p:nvSpPr>
        <p:spPr bwMode="auto">
          <a:xfrm>
            <a:off x="1438275" y="2767013"/>
            <a:ext cx="503238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54" name="Freeform 158"/>
          <p:cNvSpPr>
            <a:spLocks/>
          </p:cNvSpPr>
          <p:nvPr/>
        </p:nvSpPr>
        <p:spPr bwMode="auto">
          <a:xfrm>
            <a:off x="1943100" y="2852738"/>
            <a:ext cx="503238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55" name="Freeform 159"/>
          <p:cNvSpPr>
            <a:spLocks/>
          </p:cNvSpPr>
          <p:nvPr/>
        </p:nvSpPr>
        <p:spPr bwMode="auto">
          <a:xfrm>
            <a:off x="3454400" y="3068638"/>
            <a:ext cx="503238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56" name="Freeform 160"/>
          <p:cNvSpPr>
            <a:spLocks/>
          </p:cNvSpPr>
          <p:nvPr/>
        </p:nvSpPr>
        <p:spPr bwMode="auto">
          <a:xfrm>
            <a:off x="3959225" y="3213100"/>
            <a:ext cx="503238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57" name="Freeform 161"/>
          <p:cNvSpPr>
            <a:spLocks/>
          </p:cNvSpPr>
          <p:nvPr/>
        </p:nvSpPr>
        <p:spPr bwMode="auto">
          <a:xfrm>
            <a:off x="5759450" y="3500438"/>
            <a:ext cx="503238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58" name="Freeform 162"/>
          <p:cNvSpPr>
            <a:spLocks/>
          </p:cNvSpPr>
          <p:nvPr/>
        </p:nvSpPr>
        <p:spPr bwMode="auto">
          <a:xfrm>
            <a:off x="6262688" y="3357563"/>
            <a:ext cx="503237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59" name="Freeform 163"/>
          <p:cNvSpPr>
            <a:spLocks/>
          </p:cNvSpPr>
          <p:nvPr/>
        </p:nvSpPr>
        <p:spPr bwMode="auto">
          <a:xfrm>
            <a:off x="7559675" y="2347913"/>
            <a:ext cx="503238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60" name="Freeform 164"/>
          <p:cNvSpPr>
            <a:spLocks/>
          </p:cNvSpPr>
          <p:nvPr/>
        </p:nvSpPr>
        <p:spPr bwMode="auto">
          <a:xfrm>
            <a:off x="8062913" y="1916113"/>
            <a:ext cx="503237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61" name="Oval 165"/>
          <p:cNvSpPr>
            <a:spLocks noChangeArrowheads="1"/>
          </p:cNvSpPr>
          <p:nvPr/>
        </p:nvSpPr>
        <p:spPr bwMode="auto">
          <a:xfrm>
            <a:off x="717550" y="1700213"/>
            <a:ext cx="142875" cy="122237"/>
          </a:xfrm>
          <a:prstGeom prst="ellipse">
            <a:avLst/>
          </a:prstGeom>
          <a:solidFill>
            <a:schemeClr val="tx2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62" name="Oval 166"/>
          <p:cNvSpPr>
            <a:spLocks noChangeArrowheads="1"/>
          </p:cNvSpPr>
          <p:nvPr/>
        </p:nvSpPr>
        <p:spPr bwMode="auto">
          <a:xfrm>
            <a:off x="1293813" y="1700213"/>
            <a:ext cx="142875" cy="122237"/>
          </a:xfrm>
          <a:prstGeom prst="ellipse">
            <a:avLst/>
          </a:prstGeom>
          <a:solidFill>
            <a:schemeClr val="tx2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cxnSp>
        <p:nvCxnSpPr>
          <p:cNvPr id="4263" name="AutoShape 167"/>
          <p:cNvCxnSpPr>
            <a:cxnSpLocks noChangeShapeType="1"/>
            <a:stCxn id="4252" idx="0"/>
            <a:endCxn id="4252" idx="2"/>
          </p:cNvCxnSpPr>
          <p:nvPr/>
        </p:nvCxnSpPr>
        <p:spPr bwMode="auto">
          <a:xfrm flipV="1">
            <a:off x="695325" y="2024063"/>
            <a:ext cx="893763" cy="49212"/>
          </a:xfrm>
          <a:prstGeom prst="straightConnector1">
            <a:avLst/>
          </a:prstGeom>
          <a:noFill/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</p:cxnSp>
      <p:sp>
        <p:nvSpPr>
          <p:cNvPr id="4264" name="Freeform 168"/>
          <p:cNvSpPr>
            <a:spLocks/>
          </p:cNvSpPr>
          <p:nvPr/>
        </p:nvSpPr>
        <p:spPr bwMode="auto">
          <a:xfrm>
            <a:off x="144463" y="3727450"/>
            <a:ext cx="239712" cy="574675"/>
          </a:xfrm>
          <a:custGeom>
            <a:avLst/>
            <a:gdLst/>
            <a:ahLst/>
            <a:cxnLst>
              <a:cxn ang="0">
                <a:pos x="0" y="362"/>
              </a:cxn>
              <a:cxn ang="0">
                <a:pos x="45" y="45"/>
              </a:cxn>
              <a:cxn ang="0">
                <a:pos x="136" y="90"/>
              </a:cxn>
              <a:cxn ang="0">
                <a:pos x="136" y="226"/>
              </a:cxn>
            </a:cxnLst>
            <a:rect l="0" t="0" r="r" b="b"/>
            <a:pathLst>
              <a:path w="151" h="362">
                <a:moveTo>
                  <a:pt x="0" y="362"/>
                </a:moveTo>
                <a:cubicBezTo>
                  <a:pt x="11" y="226"/>
                  <a:pt x="22" y="90"/>
                  <a:pt x="45" y="45"/>
                </a:cubicBezTo>
                <a:cubicBezTo>
                  <a:pt x="68" y="0"/>
                  <a:pt x="121" y="60"/>
                  <a:pt x="136" y="90"/>
                </a:cubicBezTo>
                <a:cubicBezTo>
                  <a:pt x="151" y="120"/>
                  <a:pt x="113" y="211"/>
                  <a:pt x="136" y="226"/>
                </a:cubicBezTo>
              </a:path>
            </a:pathLst>
          </a:custGeom>
          <a:solidFill>
            <a:srgbClr val="0000FF"/>
          </a:solidFill>
          <a:ln w="3175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65" name="Freeform 169"/>
          <p:cNvSpPr>
            <a:spLocks/>
          </p:cNvSpPr>
          <p:nvPr/>
        </p:nvSpPr>
        <p:spPr bwMode="auto">
          <a:xfrm>
            <a:off x="839788" y="3727450"/>
            <a:ext cx="420687" cy="503238"/>
          </a:xfrm>
          <a:custGeom>
            <a:avLst/>
            <a:gdLst/>
            <a:ahLst/>
            <a:cxnLst>
              <a:cxn ang="0">
                <a:pos x="242" y="317"/>
              </a:cxn>
              <a:cxn ang="0">
                <a:pos x="242" y="45"/>
              </a:cxn>
              <a:cxn ang="0">
                <a:pos x="106" y="45"/>
              </a:cxn>
              <a:cxn ang="0">
                <a:pos x="60" y="226"/>
              </a:cxn>
            </a:cxnLst>
            <a:rect l="0" t="0" r="r" b="b"/>
            <a:pathLst>
              <a:path w="265" h="317">
                <a:moveTo>
                  <a:pt x="242" y="317"/>
                </a:moveTo>
                <a:cubicBezTo>
                  <a:pt x="253" y="203"/>
                  <a:pt x="265" y="90"/>
                  <a:pt x="242" y="45"/>
                </a:cubicBezTo>
                <a:cubicBezTo>
                  <a:pt x="219" y="0"/>
                  <a:pt x="136" y="15"/>
                  <a:pt x="106" y="45"/>
                </a:cubicBezTo>
                <a:cubicBezTo>
                  <a:pt x="76" y="75"/>
                  <a:pt x="0" y="196"/>
                  <a:pt x="60" y="226"/>
                </a:cubicBezTo>
              </a:path>
            </a:pathLst>
          </a:custGeom>
          <a:solidFill>
            <a:srgbClr val="0000FF"/>
          </a:solidFill>
          <a:ln w="3175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66" name="Oval 170"/>
          <p:cNvSpPr>
            <a:spLocks noChangeArrowheads="1"/>
          </p:cNvSpPr>
          <p:nvPr/>
        </p:nvSpPr>
        <p:spPr bwMode="auto">
          <a:xfrm>
            <a:off x="7777163" y="3725863"/>
            <a:ext cx="1008062" cy="1008062"/>
          </a:xfrm>
          <a:prstGeom prst="ellipse">
            <a:avLst/>
          </a:prstGeom>
          <a:solidFill>
            <a:srgbClr val="FF99CC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endParaRPr lang="cs-CZ" sz="4000"/>
          </a:p>
        </p:txBody>
      </p:sp>
      <p:sp>
        <p:nvSpPr>
          <p:cNvPr id="4267" name="Oval 171"/>
          <p:cNvSpPr>
            <a:spLocks noChangeArrowheads="1"/>
          </p:cNvSpPr>
          <p:nvPr/>
        </p:nvSpPr>
        <p:spPr bwMode="auto">
          <a:xfrm>
            <a:off x="6911975" y="4014788"/>
            <a:ext cx="1223963" cy="1152525"/>
          </a:xfrm>
          <a:prstGeom prst="ellipse">
            <a:avLst/>
          </a:prstGeom>
          <a:solidFill>
            <a:srgbClr val="CCFFFF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4000"/>
              <a:t>     </a:t>
            </a:r>
          </a:p>
        </p:txBody>
      </p:sp>
      <p:sp>
        <p:nvSpPr>
          <p:cNvPr id="4268" name="Oval 172"/>
          <p:cNvSpPr>
            <a:spLocks noChangeArrowheads="1"/>
          </p:cNvSpPr>
          <p:nvPr/>
        </p:nvSpPr>
        <p:spPr bwMode="auto">
          <a:xfrm>
            <a:off x="6119813" y="4591050"/>
            <a:ext cx="1223962" cy="1152525"/>
          </a:xfrm>
          <a:prstGeom prst="ellipse">
            <a:avLst/>
          </a:prstGeom>
          <a:solidFill>
            <a:srgbClr val="FF00FF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endParaRPr lang="cs-CZ" sz="4000"/>
          </a:p>
        </p:txBody>
      </p:sp>
      <p:sp>
        <p:nvSpPr>
          <p:cNvPr id="4269" name="Oval 173"/>
          <p:cNvSpPr>
            <a:spLocks noChangeArrowheads="1"/>
          </p:cNvSpPr>
          <p:nvPr/>
        </p:nvSpPr>
        <p:spPr bwMode="auto">
          <a:xfrm>
            <a:off x="5327650" y="5165725"/>
            <a:ext cx="1223963" cy="1152525"/>
          </a:xfrm>
          <a:prstGeom prst="ellipse">
            <a:avLst/>
          </a:prstGeom>
          <a:solidFill>
            <a:srgbClr val="808080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endParaRPr lang="cs-CZ" sz="4000"/>
          </a:p>
        </p:txBody>
      </p:sp>
      <p:sp>
        <p:nvSpPr>
          <p:cNvPr id="4270" name="Oval 174"/>
          <p:cNvSpPr>
            <a:spLocks noChangeArrowheads="1"/>
          </p:cNvSpPr>
          <p:nvPr/>
        </p:nvSpPr>
        <p:spPr bwMode="auto">
          <a:xfrm>
            <a:off x="4319588" y="5383213"/>
            <a:ext cx="1223962" cy="1152525"/>
          </a:xfrm>
          <a:prstGeom prst="ellipse">
            <a:avLst/>
          </a:prstGeom>
          <a:solidFill>
            <a:srgbClr val="00FF00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4000" dirty="0" smtClean="0"/>
              <a:t>970</a:t>
            </a:r>
            <a:endParaRPr lang="cs-CZ" sz="4000" dirty="0"/>
          </a:p>
        </p:txBody>
      </p:sp>
      <p:sp>
        <p:nvSpPr>
          <p:cNvPr id="4271" name="Oval 175"/>
          <p:cNvSpPr>
            <a:spLocks noChangeArrowheads="1"/>
          </p:cNvSpPr>
          <p:nvPr/>
        </p:nvSpPr>
        <p:spPr bwMode="auto">
          <a:xfrm>
            <a:off x="3311525" y="4878388"/>
            <a:ext cx="1223963" cy="1152525"/>
          </a:xfrm>
          <a:prstGeom prst="ellipse">
            <a:avLst/>
          </a:prstGeom>
          <a:solidFill>
            <a:srgbClr val="FF99CC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endParaRPr lang="cs-CZ" sz="4000"/>
          </a:p>
        </p:txBody>
      </p:sp>
      <p:sp>
        <p:nvSpPr>
          <p:cNvPr id="4272" name="Oval 176"/>
          <p:cNvSpPr>
            <a:spLocks noChangeArrowheads="1"/>
          </p:cNvSpPr>
          <p:nvPr/>
        </p:nvSpPr>
        <p:spPr bwMode="auto">
          <a:xfrm>
            <a:off x="2303463" y="4518025"/>
            <a:ext cx="1223962" cy="1152525"/>
          </a:xfrm>
          <a:prstGeom prst="ellipse">
            <a:avLst/>
          </a:prstGeom>
          <a:solidFill>
            <a:srgbClr val="CCFFFF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endParaRPr lang="cs-CZ" sz="4000"/>
          </a:p>
        </p:txBody>
      </p:sp>
      <p:sp>
        <p:nvSpPr>
          <p:cNvPr id="4273" name="Oval 177"/>
          <p:cNvSpPr>
            <a:spLocks noChangeArrowheads="1"/>
          </p:cNvSpPr>
          <p:nvPr/>
        </p:nvSpPr>
        <p:spPr bwMode="auto">
          <a:xfrm>
            <a:off x="1223963" y="4518025"/>
            <a:ext cx="1223962" cy="1152525"/>
          </a:xfrm>
          <a:prstGeom prst="ellipse">
            <a:avLst/>
          </a:prstGeom>
          <a:solidFill>
            <a:srgbClr val="FFFF00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  <p:sp>
        <p:nvSpPr>
          <p:cNvPr id="4274" name="Oval 178"/>
          <p:cNvSpPr>
            <a:spLocks noChangeArrowheads="1"/>
          </p:cNvSpPr>
          <p:nvPr/>
        </p:nvSpPr>
        <p:spPr bwMode="auto">
          <a:xfrm>
            <a:off x="0" y="4014788"/>
            <a:ext cx="1439863" cy="1368425"/>
          </a:xfrm>
          <a:prstGeom prst="ellipse">
            <a:avLst/>
          </a:prstGeom>
          <a:solidFill>
            <a:srgbClr val="FFCC99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75" name="Oval 179"/>
          <p:cNvSpPr>
            <a:spLocks noChangeArrowheads="1"/>
          </p:cNvSpPr>
          <p:nvPr/>
        </p:nvSpPr>
        <p:spPr bwMode="auto">
          <a:xfrm>
            <a:off x="287338" y="4375150"/>
            <a:ext cx="288925" cy="266700"/>
          </a:xfrm>
          <a:prstGeom prst="ellipse">
            <a:avLst/>
          </a:prstGeom>
          <a:solidFill>
            <a:schemeClr val="bg1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76" name="Oval 180"/>
          <p:cNvSpPr>
            <a:spLocks noChangeArrowheads="1"/>
          </p:cNvSpPr>
          <p:nvPr/>
        </p:nvSpPr>
        <p:spPr bwMode="auto">
          <a:xfrm>
            <a:off x="863600" y="4375150"/>
            <a:ext cx="288925" cy="266700"/>
          </a:xfrm>
          <a:prstGeom prst="ellipse">
            <a:avLst/>
          </a:prstGeom>
          <a:solidFill>
            <a:schemeClr val="bg1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77" name="Freeform 181"/>
          <p:cNvSpPr>
            <a:spLocks/>
          </p:cNvSpPr>
          <p:nvPr/>
        </p:nvSpPr>
        <p:spPr bwMode="auto">
          <a:xfrm rot="-180767">
            <a:off x="360363" y="4806950"/>
            <a:ext cx="863600" cy="420688"/>
          </a:xfrm>
          <a:custGeom>
            <a:avLst/>
            <a:gdLst/>
            <a:ahLst/>
            <a:cxnLst>
              <a:cxn ang="0">
                <a:pos x="0" y="38"/>
              </a:cxn>
              <a:cxn ang="0">
                <a:pos x="181" y="265"/>
              </a:cxn>
              <a:cxn ang="0">
                <a:pos x="453" y="38"/>
              </a:cxn>
            </a:cxnLst>
            <a:rect l="0" t="0" r="r" b="b"/>
            <a:pathLst>
              <a:path w="453" h="265">
                <a:moveTo>
                  <a:pt x="0" y="38"/>
                </a:moveTo>
                <a:cubicBezTo>
                  <a:pt x="53" y="151"/>
                  <a:pt x="106" y="265"/>
                  <a:pt x="181" y="265"/>
                </a:cubicBezTo>
                <a:cubicBezTo>
                  <a:pt x="256" y="265"/>
                  <a:pt x="415" y="0"/>
                  <a:pt x="453" y="38"/>
                </a:cubicBezTo>
              </a:path>
            </a:pathLst>
          </a:custGeom>
          <a:solidFill>
            <a:srgbClr val="FF0000"/>
          </a:solidFill>
          <a:ln w="3175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78" name="Freeform 182"/>
          <p:cNvSpPr>
            <a:spLocks/>
          </p:cNvSpPr>
          <p:nvPr/>
        </p:nvSpPr>
        <p:spPr bwMode="auto">
          <a:xfrm>
            <a:off x="1079500" y="5584825"/>
            <a:ext cx="503238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79" name="Freeform 183"/>
          <p:cNvSpPr>
            <a:spLocks/>
          </p:cNvSpPr>
          <p:nvPr/>
        </p:nvSpPr>
        <p:spPr bwMode="auto">
          <a:xfrm>
            <a:off x="1584325" y="5670550"/>
            <a:ext cx="503238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80" name="Freeform 184"/>
          <p:cNvSpPr>
            <a:spLocks/>
          </p:cNvSpPr>
          <p:nvPr/>
        </p:nvSpPr>
        <p:spPr bwMode="auto">
          <a:xfrm>
            <a:off x="3095625" y="5886450"/>
            <a:ext cx="503238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81" name="Freeform 185"/>
          <p:cNvSpPr>
            <a:spLocks/>
          </p:cNvSpPr>
          <p:nvPr/>
        </p:nvSpPr>
        <p:spPr bwMode="auto">
          <a:xfrm>
            <a:off x="3600450" y="6030913"/>
            <a:ext cx="503238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82" name="Freeform 186"/>
          <p:cNvSpPr>
            <a:spLocks/>
          </p:cNvSpPr>
          <p:nvPr/>
        </p:nvSpPr>
        <p:spPr bwMode="auto">
          <a:xfrm>
            <a:off x="5400675" y="6318250"/>
            <a:ext cx="503238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83" name="Freeform 187"/>
          <p:cNvSpPr>
            <a:spLocks/>
          </p:cNvSpPr>
          <p:nvPr/>
        </p:nvSpPr>
        <p:spPr bwMode="auto">
          <a:xfrm>
            <a:off x="5903913" y="6175375"/>
            <a:ext cx="503237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84" name="Freeform 188"/>
          <p:cNvSpPr>
            <a:spLocks/>
          </p:cNvSpPr>
          <p:nvPr/>
        </p:nvSpPr>
        <p:spPr bwMode="auto">
          <a:xfrm>
            <a:off x="7200900" y="5165725"/>
            <a:ext cx="503238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85" name="Freeform 189"/>
          <p:cNvSpPr>
            <a:spLocks/>
          </p:cNvSpPr>
          <p:nvPr/>
        </p:nvSpPr>
        <p:spPr bwMode="auto">
          <a:xfrm>
            <a:off x="7704138" y="4733925"/>
            <a:ext cx="503237" cy="539750"/>
          </a:xfrm>
          <a:custGeom>
            <a:avLst/>
            <a:gdLst/>
            <a:ahLst/>
            <a:cxnLst>
              <a:cxn ang="0">
                <a:pos x="272" y="0"/>
              </a:cxn>
              <a:cxn ang="0">
                <a:pos x="272" y="181"/>
              </a:cxn>
              <a:cxn ang="0">
                <a:pos x="272" y="317"/>
              </a:cxn>
              <a:cxn ang="0">
                <a:pos x="0" y="317"/>
              </a:cxn>
            </a:cxnLst>
            <a:rect l="0" t="0" r="r" b="b"/>
            <a:pathLst>
              <a:path w="317" h="340">
                <a:moveTo>
                  <a:pt x="272" y="0"/>
                </a:moveTo>
                <a:cubicBezTo>
                  <a:pt x="272" y="64"/>
                  <a:pt x="272" y="128"/>
                  <a:pt x="272" y="181"/>
                </a:cubicBezTo>
                <a:cubicBezTo>
                  <a:pt x="272" y="234"/>
                  <a:pt x="317" y="294"/>
                  <a:pt x="272" y="317"/>
                </a:cubicBezTo>
                <a:cubicBezTo>
                  <a:pt x="227" y="340"/>
                  <a:pt x="60" y="309"/>
                  <a:pt x="0" y="317"/>
                </a:cubicBezTo>
              </a:path>
            </a:pathLst>
          </a:custGeom>
          <a:noFill/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86" name="Oval 190"/>
          <p:cNvSpPr>
            <a:spLocks noChangeArrowheads="1"/>
          </p:cNvSpPr>
          <p:nvPr/>
        </p:nvSpPr>
        <p:spPr bwMode="auto">
          <a:xfrm>
            <a:off x="358775" y="4518025"/>
            <a:ext cx="142875" cy="122238"/>
          </a:xfrm>
          <a:prstGeom prst="ellipse">
            <a:avLst/>
          </a:prstGeom>
          <a:solidFill>
            <a:schemeClr val="tx2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4287" name="Oval 191"/>
          <p:cNvSpPr>
            <a:spLocks noChangeArrowheads="1"/>
          </p:cNvSpPr>
          <p:nvPr/>
        </p:nvSpPr>
        <p:spPr bwMode="auto">
          <a:xfrm>
            <a:off x="935038" y="4518025"/>
            <a:ext cx="142875" cy="122238"/>
          </a:xfrm>
          <a:prstGeom prst="ellipse">
            <a:avLst/>
          </a:prstGeom>
          <a:solidFill>
            <a:schemeClr val="tx2"/>
          </a:solidFill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  <p:txBody>
          <a:bodyPr wrap="none" lIns="90000" tIns="46800" rIns="90000" bIns="46800" anchor="ctr"/>
          <a:lstStyle/>
          <a:p>
            <a:endParaRPr lang="cs-CZ"/>
          </a:p>
        </p:txBody>
      </p:sp>
      <p:cxnSp>
        <p:nvCxnSpPr>
          <p:cNvPr id="4288" name="AutoShape 192"/>
          <p:cNvCxnSpPr>
            <a:cxnSpLocks noChangeShapeType="1"/>
            <a:stCxn id="4277" idx="0"/>
            <a:endCxn id="4277" idx="2"/>
          </p:cNvCxnSpPr>
          <p:nvPr/>
        </p:nvCxnSpPr>
        <p:spPr bwMode="auto">
          <a:xfrm flipV="1">
            <a:off x="336550" y="4841875"/>
            <a:ext cx="893763" cy="49213"/>
          </a:xfrm>
          <a:prstGeom prst="straightConnector1">
            <a:avLst/>
          </a:prstGeom>
          <a:noFill/>
          <a:ln w="31750">
            <a:solidFill>
              <a:schemeClr val="tx1"/>
            </a:solidFill>
            <a:round/>
            <a:headEnd/>
            <a:tailEnd type="none" w="lg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Doplň znaky nerovnosti nebo čísla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628775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2400" b="1"/>
              <a:t>    </a:t>
            </a:r>
            <a:endParaRPr lang="en-US" sz="2400" b="1">
              <a:cs typeface="Times New Roman" pitchFamily="18" charset="0"/>
            </a:endParaRP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1979613" y="2205038"/>
            <a:ext cx="1944687" cy="457200"/>
          </a:xfrm>
          <a:prstGeom prst="rect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830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____</a:t>
            </a: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827088" y="3357563"/>
            <a:ext cx="1800225" cy="4572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120 </a:t>
            </a:r>
            <a:r>
              <a:rPr lang="cs-CZ" sz="2400" b="1" dirty="0"/>
              <a:t>__ </a:t>
            </a:r>
            <a:r>
              <a:rPr lang="cs-CZ" sz="2400" b="1" dirty="0" smtClean="0"/>
              <a:t>630</a:t>
            </a:r>
            <a:endParaRPr lang="cs-CZ" sz="2400" b="1" dirty="0"/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2771775" y="4724400"/>
            <a:ext cx="2016125" cy="4572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760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_____</a:t>
            </a: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5292725" y="1773238"/>
            <a:ext cx="1727200" cy="457200"/>
          </a:xfrm>
          <a:prstGeom prst="rect">
            <a:avLst/>
          </a:prstGeom>
          <a:solidFill>
            <a:srgbClr val="0000FF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510 </a:t>
            </a:r>
            <a:r>
              <a:rPr lang="cs-CZ" sz="2400" b="1" dirty="0"/>
              <a:t>__ </a:t>
            </a:r>
            <a:r>
              <a:rPr lang="cs-CZ" sz="2400" b="1" dirty="0" smtClean="0"/>
              <a:t>670</a:t>
            </a:r>
            <a:endParaRPr lang="cs-CZ" sz="2400" b="1" dirty="0"/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4932363" y="3141663"/>
            <a:ext cx="2016125" cy="457200"/>
          </a:xfrm>
          <a:prstGeom prst="rect">
            <a:avLst/>
          </a:prstGeom>
          <a:solidFill>
            <a:srgbClr val="FF66CC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940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_____</a:t>
            </a: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6443663" y="4868863"/>
            <a:ext cx="2160587" cy="457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250 </a:t>
            </a:r>
            <a:r>
              <a:rPr lang="en-US" sz="2400" b="1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 _____</a:t>
            </a:r>
            <a:endParaRPr lang="en-US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755650" y="5445125"/>
            <a:ext cx="2087563" cy="4572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390 </a:t>
            </a:r>
            <a:r>
              <a:rPr lang="cs-CZ" sz="2400" b="1" dirty="0"/>
              <a:t>__ 400</a:t>
            </a:r>
          </a:p>
        </p:txBody>
      </p:sp>
      <p:sp>
        <p:nvSpPr>
          <p:cNvPr id="10255" name="Text Box 15"/>
          <p:cNvSpPr txBox="1">
            <a:spLocks noChangeArrowheads="1"/>
          </p:cNvSpPr>
          <p:nvPr/>
        </p:nvSpPr>
        <p:spPr bwMode="auto">
          <a:xfrm>
            <a:off x="4932363" y="5589588"/>
            <a:ext cx="1944687" cy="457200"/>
          </a:xfrm>
          <a:prstGeom prst="rect">
            <a:avLst/>
          </a:prstGeom>
          <a:solidFill>
            <a:srgbClr val="CCFF66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470 </a:t>
            </a:r>
            <a:r>
              <a:rPr lang="cs-CZ" sz="2400" b="1" dirty="0"/>
              <a:t>__ </a:t>
            </a:r>
            <a:r>
              <a:rPr lang="cs-CZ" sz="2400" b="1" dirty="0" smtClean="0"/>
              <a:t>690</a:t>
            </a:r>
            <a:endParaRPr lang="cs-CZ" sz="2400" b="1" dirty="0"/>
          </a:p>
        </p:txBody>
      </p:sp>
      <p:sp>
        <p:nvSpPr>
          <p:cNvPr id="10256" name="Text Box 16"/>
          <p:cNvSpPr txBox="1">
            <a:spLocks noChangeArrowheads="1"/>
          </p:cNvSpPr>
          <p:nvPr/>
        </p:nvSpPr>
        <p:spPr bwMode="auto">
          <a:xfrm>
            <a:off x="4500563" y="3933825"/>
            <a:ext cx="1584325" cy="457200"/>
          </a:xfrm>
          <a:prstGeom prst="rect">
            <a:avLst/>
          </a:prstGeom>
          <a:solidFill>
            <a:srgbClr val="969696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990 </a:t>
            </a:r>
            <a:r>
              <a:rPr lang="cs-CZ" sz="2400" b="1" dirty="0"/>
              <a:t>__ 700</a:t>
            </a:r>
          </a:p>
        </p:txBody>
      </p:sp>
      <p:sp>
        <p:nvSpPr>
          <p:cNvPr id="10257" name="Text Box 17"/>
          <p:cNvSpPr txBox="1">
            <a:spLocks noChangeArrowheads="1"/>
          </p:cNvSpPr>
          <p:nvPr/>
        </p:nvSpPr>
        <p:spPr bwMode="auto">
          <a:xfrm>
            <a:off x="395288" y="1484313"/>
            <a:ext cx="2089150" cy="457200"/>
          </a:xfrm>
          <a:prstGeom prst="rect">
            <a:avLst/>
          </a:prstGeom>
          <a:solidFill>
            <a:srgbClr val="D6F616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640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_____</a:t>
            </a: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Obrázky galerie Office http://office.microsoft.com/cs-cz/images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276</Words>
  <Application>Microsoft Office PowerPoint</Application>
  <PresentationFormat>Předvádění na obrazovce (4:3)</PresentationFormat>
  <Paragraphs>196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 Počítání do tisíce po desítkách  Klíčová slova: čtení čísel, doplnění čísel, větší,  menší číslo ,   </vt:lpstr>
      <vt:lpstr>Metodika</vt:lpstr>
      <vt:lpstr>Počítáme do tisíce  po desítkách</vt:lpstr>
      <vt:lpstr>Doplň chybějící čísla</vt:lpstr>
      <vt:lpstr>Snímek 6</vt:lpstr>
      <vt:lpstr>Doplň znaky nerovnosti nebo čísla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Josef Smetana</cp:lastModifiedBy>
  <cp:revision>5</cp:revision>
  <dcterms:created xsi:type="dcterms:W3CDTF">2012-10-09T14:12:39Z</dcterms:created>
  <dcterms:modified xsi:type="dcterms:W3CDTF">2012-10-13T17:03:49Z</dcterms:modified>
</cp:coreProperties>
</file>