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56B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140C3-427F-49CA-85B4-A3CA2414906D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0C8BF-37E0-4D53-A240-85BFA4C49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VY_32_INOVACE_M5_17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Osová souměrnost        </a:t>
            </a:r>
            <a:r>
              <a:rPr lang="cs-CZ" sz="4800" dirty="0"/>
              <a:t/>
            </a:r>
            <a:br>
              <a:rPr lang="cs-CZ" sz="4800" dirty="0"/>
            </a:br>
            <a:r>
              <a:rPr lang="cs-CZ" sz="3200" dirty="0"/>
              <a:t>Klíčová </a:t>
            </a:r>
            <a:r>
              <a:rPr lang="cs-CZ" sz="3200" dirty="0" smtClean="0"/>
              <a:t>slova:osa souměrnosti</a:t>
            </a:r>
            <a:r>
              <a:rPr lang="cs-CZ" sz="2800" dirty="0" smtClean="0"/>
              <a:t>, souměrnost</a:t>
            </a:r>
            <a:endParaRPr lang="cs-CZ" sz="3200" dirty="0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 dirty="0">
                <a:solidFill>
                  <a:schemeClr val="tx2"/>
                </a:solidFill>
              </a:rPr>
              <a:t>Matematika 5</a:t>
            </a:r>
            <a:r>
              <a:rPr lang="cs-CZ" sz="4400" dirty="0" smtClean="0">
                <a:solidFill>
                  <a:schemeClr val="tx2"/>
                </a:solidFill>
              </a:rPr>
              <a:t>. </a:t>
            </a:r>
            <a:r>
              <a:rPr lang="cs-CZ" sz="4400" dirty="0">
                <a:solidFill>
                  <a:schemeClr val="tx2"/>
                </a:solidFill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strana 4 – </a:t>
            </a:r>
            <a:r>
              <a:rPr lang="cs-CZ" dirty="0" smtClean="0"/>
              <a:t>určování osově souměrných obrazců,</a:t>
            </a:r>
          </a:p>
          <a:p>
            <a:pPr>
              <a:buNone/>
            </a:pPr>
            <a:r>
              <a:rPr lang="cs-CZ" dirty="0" smtClean="0"/>
              <a:t>	                   náčrt os souměrnosti</a:t>
            </a:r>
            <a:endParaRPr lang="cs-CZ" dirty="0"/>
          </a:p>
          <a:p>
            <a:pPr>
              <a:buFontTx/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</a:t>
            </a:r>
            <a:endParaRPr lang="cs-CZ" dirty="0"/>
          </a:p>
          <a:p>
            <a:r>
              <a:rPr lang="cs-CZ" dirty="0"/>
              <a:t>strana 5 – </a:t>
            </a:r>
            <a:r>
              <a:rPr lang="cs-CZ" dirty="0" smtClean="0"/>
              <a:t>náčrt os souměrnosti, určení počtu os 	             	            souměrnosti</a:t>
            </a:r>
            <a:endParaRPr lang="cs-CZ" dirty="0"/>
          </a:p>
          <a:p>
            <a:r>
              <a:rPr lang="cs-CZ" dirty="0"/>
              <a:t>strana 6  </a:t>
            </a:r>
            <a:r>
              <a:rPr lang="cs-CZ" dirty="0" smtClean="0"/>
              <a:t>- procvičování učiva na daných písmenech                                       </a:t>
            </a:r>
            <a:endParaRPr lang="cs-CZ" dirty="0"/>
          </a:p>
          <a:p>
            <a:r>
              <a:rPr lang="cs-CZ" dirty="0"/>
              <a:t>strana 7 – </a:t>
            </a:r>
            <a:r>
              <a:rPr lang="cs-CZ" dirty="0" smtClean="0"/>
              <a:t>dokreslení souměrných obrazců dle zadání                    </a:t>
            </a:r>
            <a:endParaRPr lang="cs-CZ" dirty="0"/>
          </a:p>
          <a:p>
            <a:pPr>
              <a:buFontTx/>
              <a:buNone/>
            </a:pP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které obrazce jsou osově souměrné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4437112"/>
            <a:ext cx="1202432" cy="11521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říž 4"/>
          <p:cNvSpPr/>
          <p:nvPr/>
        </p:nvSpPr>
        <p:spPr>
          <a:xfrm>
            <a:off x="3563888" y="2420888"/>
            <a:ext cx="1584176" cy="1202432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6012160" y="3356992"/>
            <a:ext cx="1852792" cy="1152128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3275856" y="4509120"/>
            <a:ext cx="1274440" cy="1490464"/>
          </a:xfrm>
          <a:prstGeom prst="rtTriangle">
            <a:avLst/>
          </a:prstGeom>
          <a:solidFill>
            <a:srgbClr val="9456B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5940152" y="4725144"/>
            <a:ext cx="1346448" cy="1274440"/>
          </a:xfrm>
          <a:prstGeom prst="star7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508104" y="1844824"/>
            <a:ext cx="1872208" cy="98868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971600" y="2348880"/>
            <a:ext cx="1562472" cy="1308728"/>
          </a:xfrm>
          <a:prstGeom prst="flowChartPunchedTap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8035" y="274638"/>
            <a:ext cx="6708765" cy="5746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Načrtni osy souměrnosti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osef Smetana\AppData\Local\Microsoft\Windows\Temporary Internet Files\Content.IE5\USRIR4Q4\MC900015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8754" y="1863725"/>
            <a:ext cx="3083910" cy="2090457"/>
          </a:xfrm>
          <a:prstGeom prst="rect">
            <a:avLst/>
          </a:prstGeom>
          <a:noFill/>
        </p:spPr>
      </p:pic>
      <p:pic>
        <p:nvPicPr>
          <p:cNvPr id="1027" name="Picture 3" descr="C:\Users\Josef Smetana\AppData\Local\Microsoft\Windows\Temporary Internet Files\Content.IE5\BTX24SI2\MC90044039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365104"/>
            <a:ext cx="2746116" cy="2016224"/>
          </a:xfrm>
          <a:prstGeom prst="rect">
            <a:avLst/>
          </a:prstGeom>
          <a:noFill/>
        </p:spPr>
      </p:pic>
      <p:pic>
        <p:nvPicPr>
          <p:cNvPr id="1028" name="Picture 4" descr="C:\Users\Josef Smetana\AppData\Local\Microsoft\Windows\Temporary Internet Files\Content.IE5\USRIR4Q4\MP9004007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509119"/>
            <a:ext cx="2765873" cy="1671989"/>
          </a:xfrm>
          <a:prstGeom prst="rect">
            <a:avLst/>
          </a:prstGeom>
          <a:noFill/>
        </p:spPr>
      </p:pic>
      <p:pic>
        <p:nvPicPr>
          <p:cNvPr id="1029" name="Picture 5" descr="C:\Users\Josef Smetana\AppData\Local\Microsoft\Windows\Temporary Internet Files\Content.IE5\BTX24SI2\MP9003628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69963" y="1516063"/>
            <a:ext cx="3169989" cy="17689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písmen, která jsou osově souměrná, najdi všechny osy souměrnosti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M       </a:t>
            </a:r>
            <a:r>
              <a:rPr lang="cs-CZ" sz="9600" dirty="0" smtClean="0">
                <a:solidFill>
                  <a:srgbClr val="FF0000"/>
                </a:solidFill>
              </a:rPr>
              <a:t>H      </a:t>
            </a:r>
            <a:r>
              <a:rPr lang="cs-CZ" sz="9600" dirty="0" smtClean="0">
                <a:solidFill>
                  <a:srgbClr val="FFFF00"/>
                </a:solidFill>
              </a:rPr>
              <a:t>Z  </a:t>
            </a:r>
          </a:p>
          <a:p>
            <a:r>
              <a:rPr lang="cs-CZ" sz="9600" dirty="0">
                <a:solidFill>
                  <a:srgbClr val="FFFF00"/>
                </a:solidFill>
              </a:rPr>
              <a:t> </a:t>
            </a:r>
            <a:r>
              <a:rPr lang="cs-CZ" sz="9600" dirty="0" smtClean="0">
                <a:solidFill>
                  <a:srgbClr val="FFFF00"/>
                </a:solidFill>
              </a:rPr>
              <a:t>   </a:t>
            </a:r>
            <a:r>
              <a:rPr lang="cs-CZ" sz="9600" dirty="0" smtClean="0">
                <a:solidFill>
                  <a:srgbClr val="00B050"/>
                </a:solidFill>
              </a:rPr>
              <a:t>X           </a:t>
            </a:r>
            <a:r>
              <a:rPr lang="cs-CZ" sz="9600" dirty="0" smtClean="0">
                <a:solidFill>
                  <a:srgbClr val="0070C0"/>
                </a:solidFill>
              </a:rPr>
              <a:t>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Dokresli souměrné obrazce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115616" y="1412776"/>
            <a:ext cx="1512168" cy="115212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3933056"/>
            <a:ext cx="1008112" cy="1800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691680" y="3284984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27784" y="1124744"/>
            <a:ext cx="0" cy="194421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/>
          <p:cNvGrpSpPr/>
          <p:nvPr/>
        </p:nvGrpSpPr>
        <p:grpSpPr>
          <a:xfrm>
            <a:off x="7380312" y="1772816"/>
            <a:ext cx="936104" cy="1872208"/>
            <a:chOff x="4067944" y="1484784"/>
            <a:chExt cx="936104" cy="1872208"/>
          </a:xfrm>
          <a:solidFill>
            <a:srgbClr val="FF0000"/>
          </a:solidFill>
        </p:grpSpPr>
        <p:sp>
          <p:nvSpPr>
            <p:cNvPr id="13" name="Obdélník 12"/>
            <p:cNvSpPr/>
            <p:nvPr/>
          </p:nvSpPr>
          <p:spPr>
            <a:xfrm>
              <a:off x="4067944" y="1484784"/>
              <a:ext cx="288032" cy="18722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067944" y="3068960"/>
              <a:ext cx="936104" cy="2880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6" name="Přímá spojovací čára 15"/>
          <p:cNvCxnSpPr/>
          <p:nvPr/>
        </p:nvCxnSpPr>
        <p:spPr>
          <a:xfrm>
            <a:off x="7380312" y="1196752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20"/>
          <p:cNvGrpSpPr/>
          <p:nvPr/>
        </p:nvGrpSpPr>
        <p:grpSpPr>
          <a:xfrm>
            <a:off x="5724128" y="4509120"/>
            <a:ext cx="648072" cy="1872208"/>
            <a:chOff x="5724128" y="4509120"/>
            <a:chExt cx="648072" cy="1872208"/>
          </a:xfrm>
          <a:solidFill>
            <a:schemeClr val="accent6">
              <a:lumMod val="50000"/>
            </a:schemeClr>
          </a:solidFill>
        </p:grpSpPr>
        <p:sp>
          <p:nvSpPr>
            <p:cNvPr id="18" name="Obdélník 17"/>
            <p:cNvSpPr/>
            <p:nvPr/>
          </p:nvSpPr>
          <p:spPr>
            <a:xfrm>
              <a:off x="5724128" y="4509120"/>
              <a:ext cx="288032" cy="187220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5724128" y="5373216"/>
              <a:ext cx="648072" cy="2880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6372200" y="3905672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95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Osová souměrnost         Klíčová slova:osa souměrnosti, souměrnost</vt:lpstr>
      <vt:lpstr>Metodika</vt:lpstr>
      <vt:lpstr>Urči, které obrazce jsou osově souměrné</vt:lpstr>
      <vt:lpstr>Načrtni osy souměrnosti</vt:lpstr>
      <vt:lpstr>U písmen, která jsou osově souměrná, najdi všechny osy souměrnosti</vt:lpstr>
      <vt:lpstr>Dokresli souměrné obrazce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14</cp:revision>
  <dcterms:created xsi:type="dcterms:W3CDTF">2012-10-15T13:48:43Z</dcterms:created>
  <dcterms:modified xsi:type="dcterms:W3CDTF">2012-10-16T16:49:59Z</dcterms:modified>
</cp:coreProperties>
</file>