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1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45D303-F2BA-455F-9D2F-9B5E964A65F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771C413-D34A-4BE7-9DC4-6B6FF905C1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ologne_Cathedral.jpg" TargetMode="External"/><Relationship Id="rId3" Type="http://schemas.openxmlformats.org/officeDocument/2006/relationships/hyperlink" Target="http://commons.wikimedia.org/wiki/File:Flag_of_Germany.svg" TargetMode="External"/><Relationship Id="rId7" Type="http://schemas.openxmlformats.org/officeDocument/2006/relationships/hyperlink" Target="http://commons.wikimedia.org/wiki/File:Castle_Neuschwanstein.jpg" TargetMode="External"/><Relationship Id="rId2" Type="http://schemas.openxmlformats.org/officeDocument/2006/relationships/hyperlink" Target="http://commons.wikimedia.org/wiki/File:Germany_general_map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andenburger_Tor_abends.jpg" TargetMode="External"/><Relationship Id="rId5" Type="http://schemas.openxmlformats.org/officeDocument/2006/relationships/hyperlink" Target="http://commons.wikimedia.org/wiki/File:Angela_Merkel_(2008).jpg" TargetMode="External"/><Relationship Id="rId10" Type="http://schemas.openxmlformats.org/officeDocument/2006/relationships/hyperlink" Target="http://commons.wikimedia.org/wiki/File:Zugspitzmassiv_von_Westen_aus.jpg" TargetMode="External"/><Relationship Id="rId4" Type="http://schemas.openxmlformats.org/officeDocument/2006/relationships/hyperlink" Target="http://commons.wikimedia.org/wiki/File:Coat_of_Arms_of_Germany.svg" TargetMode="External"/><Relationship Id="rId9" Type="http://schemas.openxmlformats.org/officeDocument/2006/relationships/hyperlink" Target="http://commons.wikimedia.org/wiki/File:Sanssouc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2060848"/>
            <a:ext cx="6766520" cy="2304256"/>
          </a:xfrm>
        </p:spPr>
        <p:txBody>
          <a:bodyPr>
            <a:normAutofit fontScale="90000"/>
          </a:bodyPr>
          <a:lstStyle/>
          <a:p>
            <a:pPr fontAlgn="base" hangingPunct="0">
              <a:spcBef>
                <a:spcPts val="0"/>
              </a:spcBef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accent5"/>
                </a:solidFill>
              </a:rPr>
              <a:t>Název školy	</a:t>
            </a:r>
            <a:r>
              <a:rPr lang="cs-CZ" sz="2000" dirty="0" err="1" smtClean="0">
                <a:solidFill>
                  <a:schemeClr val="accent5"/>
                </a:solidFill>
              </a:rPr>
              <a:t>Plavská</a:t>
            </a:r>
            <a:r>
              <a:rPr lang="cs-CZ" sz="2000" dirty="0" smtClean="0">
                <a:solidFill>
                  <a:schemeClr val="accent5"/>
                </a:solidFill>
              </a:rPr>
              <a:t> </a:t>
            </a:r>
            <a:r>
              <a:rPr lang="cs-CZ" sz="2000" dirty="0">
                <a:solidFill>
                  <a:schemeClr val="accent5"/>
                </a:solidFill>
              </a:rPr>
              <a:t>škola</a:t>
            </a:r>
            <a:br>
              <a:rPr lang="cs-CZ" sz="2000" dirty="0">
                <a:solidFill>
                  <a:schemeClr val="accent5"/>
                </a:solidFill>
              </a:rPr>
            </a:br>
            <a:r>
              <a:rPr lang="cs-CZ" sz="2000" dirty="0" smtClean="0">
                <a:solidFill>
                  <a:schemeClr val="accent5"/>
                </a:solidFill>
              </a:rPr>
              <a:t>Autor		Mgr</a:t>
            </a:r>
            <a:r>
              <a:rPr lang="cs-CZ" sz="2000" dirty="0">
                <a:solidFill>
                  <a:schemeClr val="accent5"/>
                </a:solidFill>
              </a:rPr>
              <a:t>. </a:t>
            </a:r>
            <a:r>
              <a:rPr lang="cs-CZ" sz="2000" dirty="0" smtClean="0">
                <a:solidFill>
                  <a:schemeClr val="accent5"/>
                </a:solidFill>
              </a:rPr>
              <a:t>Marcela </a:t>
            </a:r>
            <a:r>
              <a:rPr lang="cs-CZ" sz="2000" dirty="0" err="1" smtClean="0">
                <a:solidFill>
                  <a:schemeClr val="accent5"/>
                </a:solidFill>
              </a:rPr>
              <a:t>Hádková</a:t>
            </a:r>
            <a:r>
              <a:rPr lang="cs-CZ" sz="2000" dirty="0" smtClean="0">
                <a:solidFill>
                  <a:schemeClr val="accent5"/>
                </a:solidFill>
              </a:rPr>
              <a:t/>
            </a:r>
            <a:br>
              <a:rPr lang="cs-CZ" sz="2000" dirty="0" smtClean="0">
                <a:solidFill>
                  <a:schemeClr val="accent5"/>
                </a:solidFill>
              </a:rPr>
            </a:br>
            <a:r>
              <a:rPr lang="cs-CZ" sz="2000" dirty="0" smtClean="0">
                <a:solidFill>
                  <a:schemeClr val="accent5"/>
                </a:solidFill>
              </a:rPr>
              <a:t>Název		VY_32_INOVACE_11_Vl5_NĚMECKO</a:t>
            </a:r>
            <a:br>
              <a:rPr lang="cs-CZ" sz="2000" dirty="0" smtClean="0">
                <a:solidFill>
                  <a:schemeClr val="accent5"/>
                </a:solidFill>
              </a:rPr>
            </a:br>
            <a:r>
              <a:rPr lang="cs-CZ" sz="2000" dirty="0" smtClean="0">
                <a:solidFill>
                  <a:schemeClr val="accent5"/>
                </a:solidFill>
              </a:rPr>
              <a:t>Téma		Německo</a:t>
            </a:r>
            <a:br>
              <a:rPr lang="cs-CZ" sz="2000" dirty="0" smtClean="0">
                <a:solidFill>
                  <a:schemeClr val="accent5"/>
                </a:solidFill>
              </a:rPr>
            </a:br>
            <a:r>
              <a:rPr lang="cs-CZ" sz="2000" dirty="0" smtClean="0">
                <a:solidFill>
                  <a:schemeClr val="accent5"/>
                </a:solidFill>
              </a:rPr>
              <a:t>Číslo projektu	</a:t>
            </a:r>
            <a:r>
              <a:rPr lang="cs-CZ" sz="2000" dirty="0" smtClean="0"/>
              <a:t>CZ.1.07/1.4.00/21.1135</a:t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accent5"/>
                </a:solidFill>
              </a:rPr>
              <a:t/>
            </a:r>
            <a:br>
              <a:rPr lang="cs-CZ" sz="2000" dirty="0" smtClean="0">
                <a:solidFill>
                  <a:schemeClr val="accent5"/>
                </a:solidFill>
              </a:rPr>
            </a:br>
            <a:endParaRPr lang="cs-CZ" sz="2000" dirty="0">
              <a:solidFill>
                <a:schemeClr val="accent5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4797152"/>
            <a:ext cx="5968752" cy="864096"/>
          </a:xfrm>
        </p:spPr>
        <p:txBody>
          <a:bodyPr/>
          <a:lstStyle/>
          <a:p>
            <a:pPr lvl="0" algn="ctr" defTabSz="449263" fontAlgn="base" hangingPunct="0">
              <a:lnSpc>
                <a:spcPct val="81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kumimoji="0" lang="en-US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Autorem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 </a:t>
            </a:r>
            <a:r>
              <a:rPr kumimoji="0" lang="en-US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materiálu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 a </a:t>
            </a:r>
            <a:r>
              <a:rPr kumimoji="0" lang="en-US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všech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 </a:t>
            </a:r>
            <a:r>
              <a:rPr kumimoji="0" lang="en-US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jeho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 </a:t>
            </a:r>
            <a:r>
              <a:rPr kumimoji="0" lang="en-US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částí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, </a:t>
            </a:r>
            <a:r>
              <a:rPr kumimoji="0" lang="en-US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není-li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 </a:t>
            </a:r>
            <a:r>
              <a:rPr kumimoji="0" lang="en-US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uvedeno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 </a:t>
            </a:r>
            <a:r>
              <a:rPr kumimoji="0" lang="en-US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jinak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, je Mgr. 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Marcela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  <a:ea typeface="MS Gothic" charset="-128"/>
              </a:rPr>
              <a:t>Hádková</a:t>
            </a: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" charset="0"/>
              <a:ea typeface="MS Gothic" charset="-128"/>
            </a:endParaRPr>
          </a:p>
          <a:p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6672"/>
            <a:ext cx="5751512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určená k výkladu nového tématu určená pro společnou práci s využitím interaktivní tabule.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iří Vondráček\Desktop\Obrázky pro prezentace\De-map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84784"/>
            <a:ext cx="4458716" cy="478899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Spolková republika Německo (Německo)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4293096"/>
            <a:ext cx="115212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Česká republika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780928"/>
            <a:ext cx="720080" cy="24622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Polsko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3068960"/>
            <a:ext cx="792088" cy="24622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Holandsko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4005064"/>
            <a:ext cx="648072" cy="24622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Belgie</a:t>
            </a:r>
            <a:endParaRPr lang="cs-CZ" sz="1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5373216"/>
            <a:ext cx="792088" cy="24622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Francie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6021288"/>
            <a:ext cx="936104" cy="24622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Švýcarsko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5661248"/>
            <a:ext cx="792088" cy="24622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Rakousko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1484784"/>
            <a:ext cx="1008112" cy="24622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Dánsko</a:t>
            </a:r>
            <a:endParaRPr lang="cs-CZ" sz="1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4869160"/>
            <a:ext cx="1008112" cy="2154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Lucembursko</a:t>
            </a:r>
            <a:endParaRPr lang="cs-CZ" sz="800" dirty="0"/>
          </a:p>
        </p:txBody>
      </p:sp>
      <p:cxnSp>
        <p:nvCxnSpPr>
          <p:cNvPr id="19" name="Přímá spojovací šipka 18"/>
          <p:cNvCxnSpPr>
            <a:stCxn id="17" idx="0"/>
          </p:cNvCxnSpPr>
          <p:nvPr/>
        </p:nvCxnSpPr>
        <p:spPr>
          <a:xfrm flipV="1">
            <a:off x="2123728" y="4653136"/>
            <a:ext cx="144016" cy="21602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300192" y="1628800"/>
            <a:ext cx="23762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 kterými státy Německo sousedí? (ukaž je na mapě)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Počet obyvatel: 80 miliónů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Hlavní město: Berlín</a:t>
            </a:r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Počet spolkových zemí: 16</a:t>
            </a:r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Povrch: převážně nížinný</a:t>
            </a:r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Flag_of_Germany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980728"/>
            <a:ext cx="2304256" cy="1382553"/>
          </a:xfrm>
        </p:spPr>
      </p:pic>
      <p:pic>
        <p:nvPicPr>
          <p:cNvPr id="5" name="Obrázek 4" descr="Coat_of_Arms_of_Germany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2636912"/>
            <a:ext cx="1296144" cy="1690623"/>
          </a:xfrm>
          <a:prstGeom prst="rect">
            <a:avLst/>
          </a:prstGeom>
        </p:spPr>
      </p:pic>
      <p:pic>
        <p:nvPicPr>
          <p:cNvPr id="6" name="Obrázek 5" descr="Angela_Merkel_(2008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267744" y="4581128"/>
            <a:ext cx="2087445" cy="15649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292080" y="141277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vlajka Německa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314096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znak Německa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486916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Nejznámější politik:</a:t>
            </a:r>
          </a:p>
          <a:p>
            <a:r>
              <a:rPr lang="cs-CZ" dirty="0" smtClean="0"/>
              <a:t>Angela </a:t>
            </a:r>
            <a:r>
              <a:rPr lang="cs-CZ" dirty="0" err="1" smtClean="0"/>
              <a:t>Merkelová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Velká města Německa: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72816"/>
            <a:ext cx="7498080" cy="4475584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Berlín </a:t>
            </a:r>
            <a:r>
              <a:rPr lang="cs-CZ" sz="2400" dirty="0" smtClean="0"/>
              <a:t>– hlavní město Německa</a:t>
            </a:r>
            <a:endParaRPr lang="cs-CZ" sz="2400" b="1" dirty="0" smtClean="0"/>
          </a:p>
          <a:p>
            <a:r>
              <a:rPr lang="cs-CZ" sz="2400" b="1" dirty="0" smtClean="0"/>
              <a:t>Hamburk </a:t>
            </a:r>
            <a:r>
              <a:rPr lang="cs-CZ" sz="2400" dirty="0" smtClean="0"/>
              <a:t>– přístav v ústí řeky Labe do Severního moře</a:t>
            </a:r>
          </a:p>
          <a:p>
            <a:r>
              <a:rPr lang="cs-CZ" sz="2400" b="1" dirty="0" smtClean="0"/>
              <a:t>Frankfurt nad Mohanem </a:t>
            </a:r>
            <a:r>
              <a:rPr lang="cs-CZ" sz="2400" dirty="0" smtClean="0"/>
              <a:t>– na řece Mohan, největší letiště v zemi</a:t>
            </a:r>
          </a:p>
          <a:p>
            <a:r>
              <a:rPr lang="cs-CZ" sz="2400" b="1" dirty="0" smtClean="0"/>
              <a:t>Mnichov</a:t>
            </a:r>
            <a:r>
              <a:rPr lang="cs-CZ" sz="2400" dirty="0" smtClean="0"/>
              <a:t> – největší město na jihu Německa</a:t>
            </a:r>
          </a:p>
          <a:p>
            <a:r>
              <a:rPr lang="cs-CZ" sz="2400" b="1" dirty="0" smtClean="0"/>
              <a:t>Kolín nad Rýnem </a:t>
            </a:r>
            <a:r>
              <a:rPr lang="cs-CZ" sz="2400" dirty="0" smtClean="0"/>
              <a:t>– největší město na řece Rýn</a:t>
            </a:r>
          </a:p>
          <a:p>
            <a:r>
              <a:rPr lang="cs-CZ" sz="2400" b="1" dirty="0" smtClean="0"/>
              <a:t>Drážďany</a:t>
            </a:r>
            <a:r>
              <a:rPr lang="cs-CZ" sz="2400" dirty="0" smtClean="0"/>
              <a:t> – leží na řece Labi 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908720"/>
            <a:ext cx="7498080" cy="41044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Zemědělství:</a:t>
            </a:r>
          </a:p>
          <a:p>
            <a:pPr>
              <a:buFont typeface="Courier New" pitchFamily="49" charset="0"/>
              <a:buChar char="o"/>
            </a:pPr>
            <a:r>
              <a:rPr lang="cs-CZ" sz="1900" dirty="0" smtClean="0"/>
              <a:t>údolí Rýna (nejdelší německá řeka) – pěstování  vinné révy</a:t>
            </a:r>
          </a:p>
          <a:p>
            <a:pPr>
              <a:buFont typeface="Courier New" pitchFamily="49" charset="0"/>
              <a:buChar char="o"/>
            </a:pPr>
            <a:r>
              <a:rPr lang="cs-CZ" sz="1900" dirty="0" smtClean="0"/>
              <a:t>pěstování chmele, brambor, obilovin, ovoce a zeleniny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Průmysl:</a:t>
            </a:r>
          </a:p>
          <a:p>
            <a:pPr>
              <a:buFont typeface="Courier New" pitchFamily="49" charset="0"/>
              <a:buChar char="o"/>
            </a:pPr>
            <a:r>
              <a:rPr lang="cs-CZ" sz="1800" dirty="0" smtClean="0"/>
              <a:t>hospodářsky nejsilnější evropský stát</a:t>
            </a:r>
          </a:p>
          <a:p>
            <a:pPr>
              <a:buFont typeface="Courier New" pitchFamily="49" charset="0"/>
              <a:buChar char="o"/>
            </a:pPr>
            <a:r>
              <a:rPr lang="cs-CZ" sz="1800" dirty="0" smtClean="0"/>
              <a:t>nerostné suroviny – těžba hnědého a černého uhlí a draselné soli</a:t>
            </a:r>
          </a:p>
          <a:p>
            <a:pPr>
              <a:buFont typeface="Courier New" pitchFamily="49" charset="0"/>
              <a:buChar char="o"/>
            </a:pPr>
            <a:r>
              <a:rPr lang="cs-CZ" sz="1800" dirty="0" smtClean="0"/>
              <a:t>výroba dopravních prostředků (auta, lodě, letadla) a chemických výrobků</a:t>
            </a:r>
          </a:p>
          <a:p>
            <a:endParaRPr lang="cs-CZ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/>
          <a:lstStyle/>
          <a:p>
            <a:r>
              <a:rPr lang="cs-CZ" dirty="0" smtClean="0"/>
              <a:t>Zajímavé stavby: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	</a:t>
            </a:r>
            <a:endParaRPr lang="cs-CZ" sz="1400" dirty="0"/>
          </a:p>
        </p:txBody>
      </p:sp>
      <p:pic>
        <p:nvPicPr>
          <p:cNvPr id="4" name="Obrázek 3" descr="800px-Brandenburger_Tor_abend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1412776"/>
            <a:ext cx="2017574" cy="1344209"/>
          </a:xfrm>
          <a:prstGeom prst="rect">
            <a:avLst/>
          </a:prstGeom>
        </p:spPr>
      </p:pic>
      <p:pic>
        <p:nvPicPr>
          <p:cNvPr id="5" name="Obrázek 4" descr="Castle_Neuschwanstei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1412776"/>
            <a:ext cx="2088783" cy="1368152"/>
          </a:xfrm>
          <a:prstGeom prst="rect">
            <a:avLst/>
          </a:prstGeom>
        </p:spPr>
      </p:pic>
      <p:pic>
        <p:nvPicPr>
          <p:cNvPr id="6" name="Obrázek 5" descr="450px-Cologne_Cathedra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3429000"/>
            <a:ext cx="1440160" cy="1920214"/>
          </a:xfrm>
          <a:prstGeom prst="rect">
            <a:avLst/>
          </a:prstGeom>
        </p:spPr>
      </p:pic>
      <p:pic>
        <p:nvPicPr>
          <p:cNvPr id="7" name="Obrázek 6" descr="800px-Sanssouc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64088" y="3501008"/>
            <a:ext cx="1907704" cy="143077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580112" y="42210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292494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Zámek </a:t>
            </a:r>
            <a:r>
              <a:rPr lang="cs-CZ" sz="1200" dirty="0" err="1" smtClean="0"/>
              <a:t>Neuschwanstein</a:t>
            </a:r>
            <a:r>
              <a:rPr lang="cs-CZ" sz="1200" dirty="0" smtClean="0"/>
              <a:t> – u hranic s Rakouskem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43651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566124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2852936"/>
            <a:ext cx="22322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err="1" smtClean="0"/>
              <a:t>Brandeburská</a:t>
            </a:r>
            <a:r>
              <a:rPr lang="cs-CZ" sz="1100" dirty="0" smtClean="0"/>
              <a:t> brána v Berlíně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515719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Zámek Sanssouci                       v Postupimi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79712" y="5517232"/>
            <a:ext cx="22322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Dóm v Kolíně nad Rýnem</a:t>
            </a:r>
            <a:endParaRPr lang="cs-CZ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Nejvyšší hora Německa: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Zugspitze – 2 963 m 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800px-Zugspitzmassiv_von_Westen_a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2708920"/>
            <a:ext cx="4064000" cy="304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548680"/>
            <a:ext cx="7498080" cy="4800600"/>
          </a:xfrm>
        </p:spPr>
        <p:txBody>
          <a:bodyPr>
            <a:normAutofit/>
          </a:bodyPr>
          <a:lstStyle/>
          <a:p>
            <a:r>
              <a:rPr lang="cs-CZ" dirty="0" smtClean="0"/>
              <a:t>Citace:</a:t>
            </a:r>
          </a:p>
          <a:p>
            <a:pPr>
              <a:buFont typeface="+mj-lt"/>
              <a:buAutoNum type="arabicParenR"/>
            </a:pPr>
            <a:r>
              <a:rPr lang="cs-CZ" sz="1200" dirty="0" smtClean="0"/>
              <a:t>Všeobecná mapa Německa: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2"/>
              </a:rPr>
              <a:t>http://commons.wikimedia.org/wiki/File:Germany_general_map.png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Vlajka Německa: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3"/>
              </a:rPr>
              <a:t>http://commons.wikimedia.org/wiki/File:Flag_of_Germany.svg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Znak Německa: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4"/>
              </a:rPr>
              <a:t>http://commons.wikimedia.org/wiki/File:Coat_of_Arms_of_Germany.svg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Angela </a:t>
            </a:r>
            <a:r>
              <a:rPr lang="cs-CZ" sz="1200" dirty="0" err="1" smtClean="0"/>
              <a:t>Merkel</a:t>
            </a:r>
            <a:r>
              <a:rPr lang="cs-CZ" sz="1200" dirty="0" smtClean="0"/>
              <a:t>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5"/>
              </a:rPr>
              <a:t>http://commons.wikimedia.org/wiki/File:Angela_Merkel_(2008).jpg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Braniborská brána: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6"/>
              </a:rPr>
              <a:t>http://commons.wikimedia.org/wiki/File:Brandenburger_Tor_abends.jpg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Zámek </a:t>
            </a:r>
            <a:r>
              <a:rPr lang="cs-CZ" sz="1200" dirty="0" err="1" smtClean="0"/>
              <a:t>Neuschwanstein</a:t>
            </a:r>
            <a:r>
              <a:rPr lang="cs-CZ" sz="1200" dirty="0" smtClean="0"/>
              <a:t>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7"/>
              </a:rPr>
              <a:t>http://commons.wikimedia.org/wiki/File:Castle_Neuschwanstein.jpg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Dóm v Kolíně nad Rýnem: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8"/>
              </a:rPr>
              <a:t>http://commons.wikimedia.org/wiki/File:Cologne_Cathedral.jpg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Zámek Sanssouci: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9"/>
              </a:rPr>
              <a:t>http://commons.wikimedia.org/wiki/File:Sanssouci.jpg</a:t>
            </a:r>
            <a:endParaRPr lang="cs-CZ" sz="1200" dirty="0" smtClean="0"/>
          </a:p>
          <a:p>
            <a:pPr>
              <a:buFont typeface="+mj-lt"/>
              <a:buAutoNum type="arabicParenR"/>
            </a:pPr>
            <a:r>
              <a:rPr lang="cs-CZ" sz="1200" dirty="0" smtClean="0"/>
              <a:t>Zugspitze: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[online]. 2008 [cit. 2012-12-18].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z WWW: </a:t>
            </a:r>
            <a:r>
              <a:rPr lang="cs-CZ" sz="1200" dirty="0" smtClean="0">
                <a:hlinkClick r:id="rId10"/>
              </a:rPr>
              <a:t>http://commons.wikimedia.org/wiki/File:Zugspitzmassiv_von_Westen_aus.jpg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Font typeface="+mj-lt"/>
              <a:buAutoNum type="arabicParenR"/>
            </a:pPr>
            <a:endParaRPr lang="cs-CZ" sz="1200" dirty="0" smtClean="0"/>
          </a:p>
          <a:p>
            <a:pPr>
              <a:buFont typeface="+mj-lt"/>
              <a:buAutoNum type="arabicParenR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131</TotalTime>
  <Words>433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 Název školy Plavská škola Autor  Mgr. Marcela Hádková Název  VY_32_INOVACE_11_Vl5_NĚMECKO Téma  Německo Číslo projektu CZ.1.07/1.4.00/21.1135  </vt:lpstr>
      <vt:lpstr>Anotace</vt:lpstr>
      <vt:lpstr>Spolková republika Německo (Německo)</vt:lpstr>
      <vt:lpstr>Snímek 4</vt:lpstr>
      <vt:lpstr>Velká města Německa:</vt:lpstr>
      <vt:lpstr>Snímek 6</vt:lpstr>
      <vt:lpstr>Zajímavé stavby:</vt:lpstr>
      <vt:lpstr>Nejvyšší hora Německa: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Jiří Vondráček</dc:creator>
  <cp:lastModifiedBy>Jiří Vondráček</cp:lastModifiedBy>
  <cp:revision>29</cp:revision>
  <dcterms:created xsi:type="dcterms:W3CDTF">2012-12-18T19:06:00Z</dcterms:created>
  <dcterms:modified xsi:type="dcterms:W3CDTF">2013-01-20T19:13:21Z</dcterms:modified>
</cp:coreProperties>
</file>