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69" r:id="rId2"/>
  </p:sldMasterIdLst>
  <p:notesMasterIdLst>
    <p:notesMasterId r:id="rId11"/>
  </p:notesMasterIdLst>
  <p:handoutMasterIdLst>
    <p:handoutMasterId r:id="rId12"/>
  </p:handoutMasterIdLst>
  <p:sldIdLst>
    <p:sldId id="256" r:id="rId3"/>
    <p:sldId id="263" r:id="rId4"/>
    <p:sldId id="257" r:id="rId5"/>
    <p:sldId id="260" r:id="rId6"/>
    <p:sldId id="259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0FF1CE12-B100-0000-0000-000000000002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0" autoAdjust="0"/>
    <p:restoredTop sz="86410"/>
  </p:normalViewPr>
  <p:slideViewPr>
    <p:cSldViewPr>
      <p:cViewPr>
        <p:scale>
          <a:sx n="100" d="100"/>
          <a:sy n="100" d="100"/>
        </p:scale>
        <p:origin x="-456" y="210"/>
      </p:cViewPr>
      <p:guideLst>
        <p:guide orient="horz" pos="2160"/>
        <p:guide pos="2880"/>
      </p:guideLst>
    </p:cSldViewPr>
  </p:slideViewPr>
  <p:outlineViewPr>
    <p:cViewPr>
      <p:scale>
        <a:sx n="1" d="1"/>
        <a:sy n="1" d="1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7" d="100"/>
          <a:sy n="67" d="100"/>
        </p:scale>
        <p:origin x="-283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4" name="Rectangle 24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A849C5AD-4428-4E9C-9C84-11B72C9365FB}" type="datetimeFigureOut">
              <a:rPr lang="en-US" smtClean="0"/>
              <a:pPr/>
              <a:t>1/20/2013</a:t>
            </a:fld>
            <a:endParaRPr lang="en-US" smtClean="0"/>
          </a:p>
        </p:txBody>
      </p:sp>
      <p:sp>
        <p:nvSpPr>
          <p:cNvPr id="30" name="Rectangle 30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8" name="Rectangle 18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C596567-A38F-4CEF-B37F-9B9D120D62CE}" type="slidenum">
              <a:rPr lang="en-US" smtClean="0"/>
              <a:pPr/>
              <a:t>‹#›</a:t>
            </a:fld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4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5" name="Rectangle 15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D7547E60-4BE7-4E4E-9AAA-5EE35AEC995C}" type="datetimeFigureOut">
              <a:rPr lang="en-US" smtClean="0"/>
              <a:pPr/>
              <a:t>1/20/2013</a:t>
            </a:fld>
            <a:endParaRPr lang="en-US" smtClean="0"/>
          </a:p>
        </p:txBody>
      </p:sp>
      <p:sp>
        <p:nvSpPr>
          <p:cNvPr id="23" name="Rectangle 2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8" name="Rectangle 28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CA077768-21C8-4125-A345-258E48D2EED0}" type="slidenum">
              <a:rPr lang="en-US" smtClean="0"/>
              <a:pPr/>
              <a:t>‹#›</a:t>
            </a:fld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077768-21C8-4125-A345-258E48D2EED0}" type="slidenum">
              <a:rPr lang="en-US" smtClean="0"/>
              <a:pPr/>
              <a:t>1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1.jpg"/>
          <p:cNvPicPr>
            <a:picLocks noChangeAspect="1"/>
          </p:cNvPicPr>
          <p:nvPr/>
        </p:nvPicPr>
        <p:blipFill>
          <a:blip r:embed="rId2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image2.png"/>
          <p:cNvPicPr>
            <a:picLocks noChangeAspect="1"/>
          </p:cNvPicPr>
          <p:nvPr/>
        </p:nvPicPr>
        <p:blipFill>
          <a:blip r:embed="rId3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image3.png"/>
          <p:cNvPicPr>
            <a:picLocks noChangeAspect="1"/>
          </p:cNvPicPr>
          <p:nvPr/>
        </p:nvPicPr>
        <p:blipFill>
          <a:blip r:embed="rId4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image4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sp>
        <p:nvSpPr>
          <p:cNvPr id="31" name="Rectangle 31"/>
          <p:cNvSpPr>
            <a:spLocks noGrp="1"/>
          </p:cNvSpPr>
          <p:nvPr>
            <p:ph type="subTitle" idx="1"/>
          </p:nvPr>
        </p:nvSpPr>
        <p:spPr>
          <a:xfrm>
            <a:off x="2492734" y="5094577"/>
            <a:ext cx="6194066" cy="925223"/>
          </a:xfrm>
        </p:spPr>
        <p:txBody>
          <a:bodyPr/>
          <a:lstStyle>
            <a:lvl1pPr marL="0" indent="0" algn="r">
              <a:buNone/>
              <a:defRPr sz="28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ctrTitle"/>
          </p:nvPr>
        </p:nvSpPr>
        <p:spPr>
          <a:xfrm>
            <a:off x="1108986" y="3606800"/>
            <a:ext cx="7577814" cy="1470025"/>
          </a:xfrm>
        </p:spPr>
        <p:txBody>
          <a:bodyPr anchor="b" anchorCtr="0"/>
          <a:lstStyle>
            <a:lvl1pPr algn="r">
              <a:defRPr sz="40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1/20/2013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1/20/2013</a:t>
            </a:fld>
            <a:endParaRPr lang="en-US" sz="1000" dirty="0" smtClean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1/20/2013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1/20/2013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2 sloupce tex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Rectangle 11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1/20/2013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1/20/2013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30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7" name="Rectangle 1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1/20/2013</a:t>
            </a:fld>
            <a:endParaRPr lang="en-US" sz="1000" dirty="0" smtClean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shade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5.png"/>
          <p:cNvPicPr>
            <a:picLocks noChangeAspect="1"/>
          </p:cNvPicPr>
          <p:nvPr/>
        </p:nvPicPr>
        <p:blipFill>
          <a:blip r:embed="rId9" cstate="print">
            <a:duotone>
              <a:schemeClr val="accent1"/>
              <a:srgbClr val="FFFFFF"/>
            </a:duotone>
          </a:blip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image6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71" y="428"/>
            <a:ext cx="9142858" cy="6857143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Rectangle 30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1143000"/>
          </a:xfrm>
          <a:prstGeom prst="rect">
            <a:avLst/>
          </a:prstGeom>
        </p:spPr>
        <p:txBody>
          <a:bodyPr anchor="b" anchorCtr="0">
            <a:normAutofit/>
          </a:bodyPr>
          <a:lstStyle/>
          <a:p>
            <a:pPr algn="l"/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Rectangle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6" name="Rectangle 6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 sz="1000">
                <a:latin typeface="+mn-lt"/>
              </a:defRPr>
            </a:lvl1pPr>
          </a:lstStyle>
          <a:p>
            <a:fld id="{5C14FD69-4A85-4715-A222-ABB225B63BC6}" type="datetimeFigureOut">
              <a:rPr lang="en-US" smtClean="0"/>
              <a:pPr/>
              <a:t>1/20/2013</a:t>
            </a:fld>
            <a:endParaRPr lang="en-US" sz="1000" dirty="0" smtClean="0"/>
          </a:p>
        </p:txBody>
      </p:sp>
      <p:sp>
        <p:nvSpPr>
          <p:cNvPr id="20" name="Rectangle 20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algn="ctr">
              <a:defRPr sz="1000">
                <a:latin typeface="+mn-lt"/>
              </a:defRPr>
            </a:lvl1pPr>
          </a:lstStyle>
          <a:p>
            <a:pPr algn="ctr"/>
            <a:endParaRPr lang="en-US" sz="1000" smtClean="0"/>
          </a:p>
        </p:txBody>
      </p:sp>
      <p:sp>
        <p:nvSpPr>
          <p:cNvPr id="21" name="Rectangle 21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 sz="1000">
                <a:latin typeface="+mn-lt"/>
              </a:defRPr>
            </a:lvl1pPr>
          </a:lstStyle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defPPr>
        <a:defRPr sz="4400">
          <a:solidFill>
            <a:schemeClr val="tx1"/>
          </a:solidFill>
          <a:latin typeface="+mj-lt"/>
          <a:ea typeface="+mj-ea"/>
          <a:cs typeface="+mj-cs"/>
        </a:defRPr>
      </a:defPPr>
      <a:lvl1pPr algn="l" eaLnBrk="1" hangingPunct="1">
        <a:buNone/>
        <a:defRPr sz="3600">
          <a:solidFill>
            <a:schemeClr val="tx1">
              <a:alpha val="100000"/>
            </a:schemeClr>
          </a:solidFill>
          <a:latin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342900" indent="-342900" eaLnBrk="1" hangingPunct="1">
        <a:buChar char="•"/>
        <a:defRPr sz="2800">
          <a:latin typeface="+mn-lt"/>
        </a:defRPr>
      </a:lvl1pPr>
      <a:lvl2pPr marL="742950" indent="-285750" eaLnBrk="1" hangingPunct="1">
        <a:buChar char="–"/>
        <a:defRPr sz="2400">
          <a:latin typeface="+mn-lt"/>
        </a:defRPr>
      </a:lvl2pPr>
      <a:lvl3pPr marL="1143000" indent="-228600" eaLnBrk="1" hangingPunct="1">
        <a:buChar char="•"/>
        <a:defRPr sz="2400">
          <a:latin typeface="+mn-lt"/>
        </a:defRPr>
      </a:lvl3pPr>
      <a:lvl4pPr marL="1600200" indent="-228600" eaLnBrk="1" hangingPunct="1">
        <a:buChar char="–"/>
        <a:defRPr sz="2000">
          <a:latin typeface="+mn-lt"/>
        </a:defRPr>
      </a:lvl4pPr>
      <a:lvl5pPr marL="2057400" indent="-228600" eaLnBrk="1" hangingPunct="1">
        <a:buChar char="»"/>
        <a:defRPr sz="2000">
          <a:latin typeface="+mn-lt"/>
        </a:defRPr>
      </a:lvl5pPr>
      <a:lvl6pPr marL="2514600" indent="-228600" eaLnBrk="1" hangingPunct="1">
        <a:buChar char="•"/>
        <a:defRPr sz="2000"/>
      </a:lvl6pPr>
      <a:lvl7pPr marL="2971800" indent="-228600" eaLnBrk="1" hangingPunct="1">
        <a:buChar char="•"/>
        <a:defRPr sz="2000"/>
      </a:lvl7pPr>
      <a:lvl8pPr marL="3429000" indent="-228600" eaLnBrk="1" hangingPunct="1">
        <a:buChar char="•"/>
        <a:defRPr sz="2000"/>
      </a:lvl8pPr>
      <a:lvl9pPr marL="3886200" indent="-228600" eaLnBrk="1" hangingPunct="1">
        <a:buChar char="•"/>
        <a:defRPr sz="2000"/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www.youtube.com/watch?v=ugP_y07U6Q8" TargetMode="Externa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nt_d'Avignon_from_above.JPG" TargetMode="External"/><Relationship Id="rId3" Type="http://schemas.openxmlformats.org/officeDocument/2006/relationships/hyperlink" Target="http://commons.wikimedia.org/wiki/File:Flag_of_France.svg" TargetMode="External"/><Relationship Id="rId7" Type="http://schemas.openxmlformats.org/officeDocument/2006/relationships/hyperlink" Target="http://commons.wikimedia.org/wiki/File:Mona_Lisa,_by_Leonardo_da_Vinci,_from_C2RMF_retouched.jpg" TargetMode="External"/><Relationship Id="rId2" Type="http://schemas.openxmlformats.org/officeDocument/2006/relationships/hyperlink" Target="http://commons.wikimedia.org/wiki/File:France-CIA_WFB_Map.png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ommons.wikimedia.org/wiki/File:Le_ch%C3%A2teau_de_versailles_vue_en_perspective.jpg" TargetMode="External"/><Relationship Id="rId11" Type="http://schemas.openxmlformats.org/officeDocument/2006/relationships/hyperlink" Target="http://commons.wikimedia.org/wiki/File:Paul_C%C3%A9zanne_158.jpg" TargetMode="External"/><Relationship Id="rId5" Type="http://schemas.openxmlformats.org/officeDocument/2006/relationships/hyperlink" Target="http://commons.wikimedia.org/wiki/File:Louvre_Museum_Wikimedia_Commons.jpg" TargetMode="External"/><Relationship Id="rId10" Type="http://schemas.openxmlformats.org/officeDocument/2006/relationships/hyperlink" Target="http://commons.wikimedia.org/wiki/File:SelbstPortrait_VG2.jpg" TargetMode="External"/><Relationship Id="rId4" Type="http://schemas.openxmlformats.org/officeDocument/2006/relationships/hyperlink" Target="http://commons.wikimedia.org/wiki/File:Paris_-_Eiffelturm_-_frontal_vom_Marsfeld.jpg" TargetMode="External"/><Relationship Id="rId9" Type="http://schemas.openxmlformats.org/officeDocument/2006/relationships/hyperlink" Target="http://commons.wikimedia.org/wiki/File:Provence-Alpes-C%C3%B4te_d%E2%80%99Azur_region_locator_map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1691680" y="2060848"/>
            <a:ext cx="6766520" cy="23042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base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accent5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accent5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691680" y="4797152"/>
            <a:ext cx="5968752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28600" algn="ctr" defTabSz="449263" rtl="0" eaLnBrk="1" fontAlgn="base" latinLnBrk="0" hangingPunct="0">
              <a:lnSpc>
                <a:spcPct val="81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Autorem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materiálu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a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všech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jeho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částí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,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není-li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uvedeno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jinak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, je Mgr.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Marcela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itchFamily="18" charset="0"/>
                <a:ea typeface="MS Gothic" charset="-128"/>
                <a:cs typeface="Times New Roman" pitchFamily="18" charset="0"/>
              </a:rPr>
              <a:t>Hádková</a:t>
            </a:r>
            <a:endParaRPr kumimoji="0" lang="en-US" sz="1800" b="0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itchFamily="18" charset="0"/>
              <a:ea typeface="MS Gothic" charset="-128"/>
              <a:cs typeface="Times New Roman" pitchFamily="18" charset="0"/>
            </a:endParaRPr>
          </a:p>
          <a:p>
            <a:pPr marL="274320" marR="0" lvl="0" indent="-228600" algn="l" defTabSz="914400" rtl="0" eaLnBrk="1" fontAlgn="auto" latinLnBrk="0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76672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1619672" y="2420888"/>
            <a:ext cx="66247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	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Plavská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škola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		Mgr. Marcela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Hádková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	             	VY_32_INOVACE_19_Vl5_Francie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		Kulturní památky evropských zemí - Francie</a:t>
            </a:r>
            <a:b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/>
              <a:t>CZ.1.07/1.4.00/21.1135</a:t>
            </a:r>
          </a:p>
          <a:p>
            <a:endParaRPr lang="cs-CZ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7499176" cy="4525963"/>
          </a:xfrm>
        </p:spPr>
        <p:txBody>
          <a:bodyPr/>
          <a:lstStyle/>
          <a:p>
            <a:r>
              <a:rPr lang="cs-CZ" dirty="0" smtClean="0"/>
              <a:t>Prezentace určená k výkladu nového tématu určená pro společnou práci s využitím interaktivní tabule.</a:t>
            </a: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1"/>
          </p:nvPr>
        </p:nvSpPr>
        <p:spPr>
          <a:xfrm>
            <a:off x="539552" y="1556792"/>
            <a:ext cx="4038600" cy="4525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Počet obyvatel – 58 miliónů</a:t>
            </a: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Hlavní město – Paříž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Počet obyvatel Paříže –                                      přes 2 milióny</a:t>
            </a: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 kterými státy Francie sousedí? (ukaž je na mapě)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Francie je republikou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Francouzská vlajka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936104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/>
              <a:t>Francie</a:t>
            </a:r>
            <a:br>
              <a:rPr lang="cs-CZ" sz="4000" b="1" dirty="0" smtClean="0"/>
            </a:br>
            <a:r>
              <a:rPr lang="cs-CZ" sz="2000" b="1" dirty="0" smtClean="0"/>
              <a:t>- největší země západní Evropy</a:t>
            </a:r>
            <a:endParaRPr lang="cs-CZ" sz="2000" b="1" dirty="0"/>
          </a:p>
        </p:txBody>
      </p:sp>
      <p:pic>
        <p:nvPicPr>
          <p:cNvPr id="5" name="Obrázek 4" descr="France-CIA_WFB_M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40496" y="1556792"/>
            <a:ext cx="4185466" cy="44644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028384" y="2492896"/>
            <a:ext cx="1008112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Německo</a:t>
            </a:r>
            <a:endParaRPr lang="cs-CZ" sz="1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12360" y="3501008"/>
            <a:ext cx="1008112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Švýcarsko</a:t>
            </a:r>
            <a:endParaRPr lang="cs-CZ" sz="1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28384" y="4221088"/>
            <a:ext cx="72008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Itálie</a:t>
            </a:r>
            <a:endParaRPr lang="cs-CZ" sz="1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1700808"/>
            <a:ext cx="1296144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Velká Británie</a:t>
            </a:r>
            <a:endParaRPr lang="cs-CZ" sz="1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1556792"/>
            <a:ext cx="72008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Belgie</a:t>
            </a:r>
            <a:endParaRPr lang="cs-CZ" sz="1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1988840"/>
            <a:ext cx="1259632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Lucembursko</a:t>
            </a:r>
            <a:endParaRPr lang="cs-CZ" sz="1400" b="1" dirty="0"/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7452320" y="2276872"/>
            <a:ext cx="504056" cy="2880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6948264" y="1844824"/>
            <a:ext cx="504056" cy="2880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788024" y="5301208"/>
            <a:ext cx="1152128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Španělsko</a:t>
            </a:r>
            <a:endParaRPr lang="cs-CZ" sz="1400" b="1" dirty="0"/>
          </a:p>
        </p:txBody>
      </p:sp>
      <p:pic>
        <p:nvPicPr>
          <p:cNvPr id="16" name="Obrázek 15" descr="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5445224"/>
            <a:ext cx="1440160" cy="95950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	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PAŘÍŽ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- patří k nejnavštěvovanějším městům v západní Evropě a je bohatá na významné historické památky, muzea a galerie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304px-Paris_-_Eiffelturm_-_frontal_vom_Marsfel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268759"/>
            <a:ext cx="1582928" cy="3124200"/>
          </a:xfrm>
          <a:prstGeom prst="rect">
            <a:avLst/>
          </a:prstGeom>
        </p:spPr>
      </p:pic>
      <p:pic>
        <p:nvPicPr>
          <p:cNvPr id="6" name="Obrázek 5" descr="800px-Louvre_Museum_Wikimedia_Common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6" y="1556803"/>
            <a:ext cx="4145280" cy="1725473"/>
          </a:xfrm>
          <a:prstGeom prst="rect">
            <a:avLst/>
          </a:prstGeom>
        </p:spPr>
      </p:pic>
      <p:pic>
        <p:nvPicPr>
          <p:cNvPr id="8" name="Obrázek 7" descr="800px-Arc_de_Triomphe_-_Pari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581128"/>
            <a:ext cx="2691038" cy="1797212"/>
          </a:xfrm>
          <a:prstGeom prst="rect">
            <a:avLst/>
          </a:prstGeom>
        </p:spPr>
      </p:pic>
      <p:pic>
        <p:nvPicPr>
          <p:cNvPr id="9" name="Obrázek 8" descr="Le_château_de_versailles_vue_en_perspect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0" y="3861048"/>
            <a:ext cx="3017520" cy="226314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923928" y="335699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Louvre /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lúvr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/ – muzeum (400 000 uměleckých děl), před muzeem vybudována skleněná pyramida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6165304"/>
            <a:ext cx="4824536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Versailles /</a:t>
            </a:r>
            <a:r>
              <a:rPr lang="cs-CZ" sz="1300" b="1" dirty="0" err="1" smtClean="0">
                <a:latin typeface="Times New Roman" pitchFamily="18" charset="0"/>
                <a:cs typeface="Times New Roman" pitchFamily="18" charset="0"/>
              </a:rPr>
              <a:t>versai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/ – nejznámější zámek Francie kousek od Paříže</a:t>
            </a:r>
            <a:endParaRPr lang="cs-CZ" sz="13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2204864"/>
            <a:ext cx="1584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Eiffelova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věž – nejznámější pařížská památka – vysoká 300 m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4509120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Vítězný oblouk – postavil ho Napoleon Bonaparte, slavný vojevůdce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59465"/>
            <a:ext cx="8229600" cy="477247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Zajímavosti Francie:</a:t>
            </a:r>
            <a:endParaRPr lang="cs-CZ" b="1" dirty="0"/>
          </a:p>
        </p:txBody>
      </p:sp>
      <p:pic>
        <p:nvPicPr>
          <p:cNvPr id="5" name="Obrázek 4" descr="Mona_Lisa,_by_Leonardo_da_Vinci,_from_C2RMF_retouch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196752"/>
            <a:ext cx="2459215" cy="36626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5085184"/>
            <a:ext cx="338437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err="1" smtClean="0"/>
              <a:t>Mona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Lisa</a:t>
            </a:r>
            <a:r>
              <a:rPr lang="cs-CZ" sz="1500" b="1" dirty="0" smtClean="0"/>
              <a:t>  - nejslavnější obraz všech dob, autorem </a:t>
            </a:r>
            <a:r>
              <a:rPr lang="cs-CZ" sz="1500" b="1" dirty="0" err="1" smtClean="0"/>
              <a:t>Leonardo</a:t>
            </a:r>
            <a:r>
              <a:rPr lang="cs-CZ" sz="1500" b="1" dirty="0" smtClean="0"/>
              <a:t> </a:t>
            </a:r>
            <a:r>
              <a:rPr lang="cs-CZ" sz="1500" b="1" dirty="0" err="1" smtClean="0"/>
              <a:t>da</a:t>
            </a:r>
            <a:r>
              <a:rPr lang="cs-CZ" sz="1500" b="1" dirty="0" smtClean="0"/>
              <a:t> Vinci – najdeme ho v muzeu Louvre v Paříži</a:t>
            </a:r>
            <a:endParaRPr lang="cs-CZ" sz="1500" b="1" dirty="0"/>
          </a:p>
        </p:txBody>
      </p:sp>
      <p:pic>
        <p:nvPicPr>
          <p:cNvPr id="8" name="Picture 8" descr="2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88024" y="188640"/>
            <a:ext cx="2870200" cy="215265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499992" y="2492896"/>
            <a:ext cx="3384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Pont </a:t>
            </a:r>
            <a:r>
              <a:rPr lang="cs-CZ" sz="1500" b="1" dirty="0" err="1" smtClean="0"/>
              <a:t>du</a:t>
            </a:r>
            <a:r>
              <a:rPr lang="cs-CZ" sz="1500" b="1" dirty="0" smtClean="0"/>
              <a:t> Gard - nejkrásnější římský akvadukt na světě  více než 2000 let starý - přiváděl vodu do vzdálenosti            50 km  (vysoký 49 m a dlouhý 275 m)</a:t>
            </a:r>
            <a:endParaRPr lang="cs-CZ" sz="1500" b="1" dirty="0"/>
          </a:p>
        </p:txBody>
      </p:sp>
      <p:pic>
        <p:nvPicPr>
          <p:cNvPr id="11" name="Obrázek 10" descr="800px-Pont_d'Avignon_from_abov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3573016"/>
            <a:ext cx="3203848" cy="2402886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308304" y="3645024"/>
            <a:ext cx="172819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Avignonský most (v městě Avignon) – po povodních se zachovala pouze jeho polovina – je velkou turistickou atrakcí!</a:t>
            </a:r>
            <a:endParaRPr lang="cs-CZ" sz="15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6093296"/>
            <a:ext cx="727280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/>
              <a:t>Poslechněte si známou píseň Waldemara Matušky – </a:t>
            </a:r>
            <a:r>
              <a:rPr lang="cs-CZ" sz="1500" b="1" dirty="0" smtClean="0">
                <a:hlinkClick r:id="rId5"/>
              </a:rPr>
              <a:t>Avignonský most</a:t>
            </a:r>
            <a:endParaRPr lang="cs-CZ" sz="15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half" idx="1"/>
          </p:nvPr>
        </p:nvSpPr>
        <p:spPr>
          <a:xfrm>
            <a:off x="251520" y="404665"/>
            <a:ext cx="6120680" cy="1728192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	Jedním z nejkrásnějších krajů Francie, který okouzlil                  i řadu významných malířů, je </a:t>
            </a:r>
            <a:r>
              <a:rPr lang="cs-CZ" sz="2000" b="1" dirty="0" smtClean="0"/>
              <a:t>Provence. </a:t>
            </a:r>
            <a:r>
              <a:rPr lang="cs-CZ" sz="2000" dirty="0" smtClean="0"/>
              <a:t>Mezi ty nejznámější patří </a:t>
            </a:r>
            <a:r>
              <a:rPr lang="cs-CZ" sz="2000" b="1" dirty="0" smtClean="0"/>
              <a:t>Vincent van </a:t>
            </a:r>
            <a:r>
              <a:rPr lang="cs-CZ" sz="2000" b="1" dirty="0" err="1" smtClean="0"/>
              <a:t>Gogh</a:t>
            </a:r>
            <a:r>
              <a:rPr lang="cs-CZ" sz="2000" b="1" dirty="0" smtClean="0"/>
              <a:t> a Paul </a:t>
            </a:r>
            <a:r>
              <a:rPr lang="cs-CZ" sz="2000" b="1" dirty="0" err="1" smtClean="0"/>
              <a:t>Cézanne</a:t>
            </a:r>
            <a:r>
              <a:rPr lang="cs-CZ" sz="2000" b="1" dirty="0" smtClean="0"/>
              <a:t> /čti </a:t>
            </a:r>
            <a:r>
              <a:rPr lang="cs-CZ" sz="2000" b="1" dirty="0" err="1" smtClean="0"/>
              <a:t>sézán</a:t>
            </a:r>
            <a:r>
              <a:rPr lang="cs-CZ" sz="2000" b="1" dirty="0" smtClean="0"/>
              <a:t>/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  <p:pic>
        <p:nvPicPr>
          <p:cNvPr id="5" name="Obrázek 4" descr="624px-Provence-Alpes-Côte_d’Azur_region_locator_map.svg.png"/>
          <p:cNvPicPr>
            <a:picLocks noChangeAspect="1"/>
          </p:cNvPicPr>
          <p:nvPr/>
        </p:nvPicPr>
        <p:blipFill>
          <a:blip r:embed="rId2" cstate="print"/>
          <a:srcRect l="7268" t="1890" r="6663" b="8819"/>
          <a:stretch>
            <a:fillRect/>
          </a:stretch>
        </p:blipFill>
        <p:spPr>
          <a:xfrm>
            <a:off x="6660232" y="1268760"/>
            <a:ext cx="1800200" cy="1795811"/>
          </a:xfrm>
          <a:prstGeom prst="rect">
            <a:avLst/>
          </a:prstGeom>
        </p:spPr>
      </p:pic>
      <p:pic>
        <p:nvPicPr>
          <p:cNvPr id="6" name="Obrázek 5" descr="SelbstPortrait_VG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2852936"/>
            <a:ext cx="2056364" cy="2551184"/>
          </a:xfrm>
          <a:prstGeom prst="rect">
            <a:avLst/>
          </a:prstGeom>
        </p:spPr>
      </p:pic>
      <p:pic>
        <p:nvPicPr>
          <p:cNvPr id="8" name="Obrázek 7" descr="490px-Paul_Cézanne_15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2" y="2996952"/>
            <a:ext cx="1940616" cy="237626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75656" y="551723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Autoportrét Vincenta van </a:t>
            </a:r>
            <a:r>
              <a:rPr lang="cs-CZ" sz="1400" b="1" dirty="0" err="1" smtClean="0"/>
              <a:t>Gogha</a:t>
            </a:r>
            <a:endParaRPr lang="cs-CZ" sz="1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44522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Autoportrét  </a:t>
            </a:r>
          </a:p>
          <a:p>
            <a:pPr algn="ctr"/>
            <a:r>
              <a:rPr lang="cs-CZ" sz="1400" b="1" dirty="0" smtClean="0"/>
              <a:t>Paula </a:t>
            </a:r>
            <a:r>
              <a:rPr lang="cs-CZ" sz="1400" b="1" dirty="0" err="1" smtClean="0"/>
              <a:t>Cézanna</a:t>
            </a:r>
            <a:endParaRPr lang="cs-CZ" sz="1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3140968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Provence</a:t>
            </a:r>
            <a:endParaRPr lang="cs-CZ" sz="14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2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404664"/>
            <a:ext cx="6145514" cy="46086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5085184"/>
            <a:ext cx="741682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Kde bychom se mohli jinde rozloučit ve Francii, než před nejznámější četnickou stanicí na světě v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Saint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Tropez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nádherném přístavu na pobřeží Středozemního moře?</a:t>
            </a:r>
          </a:p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„Sem se mi dívejte!!!!!!!!!!!!!!!!!!“</a:t>
            </a:r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1"/>
          <p:cNvSpPr>
            <a:spLocks noGrp="1"/>
          </p:cNvSpPr>
          <p:nvPr>
            <p:ph type="body" sz="half" idx="2"/>
          </p:nvPr>
        </p:nvSpPr>
        <p:spPr>
          <a:xfrm>
            <a:off x="755650" y="404813"/>
            <a:ext cx="7931150" cy="57213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Citace:</a:t>
            </a:r>
          </a:p>
          <a:p>
            <a:pPr>
              <a:buFont typeface="+mj-lt"/>
              <a:buAutoNum type="arabicParenR"/>
            </a:pPr>
            <a:r>
              <a:rPr lang="cs-CZ" sz="1300" dirty="0" smtClean="0"/>
              <a:t>Mapa Francie: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2"/>
              </a:rPr>
              <a:t>http://commons.wikimedia.org/wiki/File:France-CIA_WFB_Map.png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smtClean="0"/>
              <a:t>Vlajka Francie: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</a:t>
            </a:r>
            <a:r>
              <a:rPr lang="cs-CZ" sz="1300" dirty="0" smtClean="0">
                <a:hlinkClick r:id="rId3"/>
              </a:rPr>
              <a:t>WWW:http://</a:t>
            </a:r>
            <a:r>
              <a:rPr lang="cs-CZ" sz="1300" dirty="0" err="1" smtClean="0">
                <a:hlinkClick r:id="rId3"/>
              </a:rPr>
              <a:t>commons.wikimedia.org</a:t>
            </a:r>
            <a:r>
              <a:rPr lang="cs-CZ" sz="1300" dirty="0" smtClean="0">
                <a:hlinkClick r:id="rId3"/>
              </a:rPr>
              <a:t>/</a:t>
            </a:r>
            <a:r>
              <a:rPr lang="cs-CZ" sz="1300" dirty="0" err="1" smtClean="0">
                <a:hlinkClick r:id="rId3"/>
              </a:rPr>
              <a:t>wiki</a:t>
            </a:r>
            <a:r>
              <a:rPr lang="cs-CZ" sz="1300" dirty="0" smtClean="0">
                <a:hlinkClick r:id="rId3"/>
              </a:rPr>
              <a:t>/</a:t>
            </a:r>
            <a:r>
              <a:rPr lang="cs-CZ" sz="1300" dirty="0" err="1" smtClean="0">
                <a:hlinkClick r:id="rId3"/>
              </a:rPr>
              <a:t>File</a:t>
            </a:r>
            <a:r>
              <a:rPr lang="cs-CZ" sz="1300" dirty="0" smtClean="0">
                <a:hlinkClick r:id="rId3"/>
              </a:rPr>
              <a:t>:Flag_</a:t>
            </a:r>
            <a:r>
              <a:rPr lang="cs-CZ" sz="1300" dirty="0" err="1" smtClean="0">
                <a:hlinkClick r:id="rId3"/>
              </a:rPr>
              <a:t>of</a:t>
            </a:r>
            <a:r>
              <a:rPr lang="cs-CZ" sz="1300" dirty="0" smtClean="0">
                <a:hlinkClick r:id="rId3"/>
              </a:rPr>
              <a:t>_France.</a:t>
            </a:r>
            <a:r>
              <a:rPr lang="cs-CZ" sz="1300" dirty="0" err="1" smtClean="0">
                <a:hlinkClick r:id="rId3"/>
              </a:rPr>
              <a:t>svg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err="1" smtClean="0"/>
              <a:t>Eiffel</a:t>
            </a:r>
            <a:r>
              <a:rPr lang="cs-CZ" sz="1300" dirty="0" smtClean="0"/>
              <a:t> </a:t>
            </a:r>
            <a:r>
              <a:rPr lang="cs-CZ" sz="1300" dirty="0" err="1" smtClean="0"/>
              <a:t>Tower</a:t>
            </a:r>
            <a:r>
              <a:rPr lang="cs-CZ" sz="1300" dirty="0" smtClean="0"/>
              <a:t>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4"/>
              </a:rPr>
              <a:t>http://commons.wikimedia.org/wiki/File:Paris_-_Eiffelturm_-_frontal_vom_Marsfeld.jpg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smtClean="0"/>
              <a:t>Louvre: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5"/>
              </a:rPr>
              <a:t>http://commons.wikimedia.org/wiki/File:Louvre_Museum_Wikimedia_Commons.jpg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smtClean="0"/>
              <a:t>Versailles: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6"/>
              </a:rPr>
              <a:t>http://commons.wikimedia.org/wiki/File:Le_ch%C3%A2teau_de_versailles_vue_en_perspective.jpg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err="1" smtClean="0"/>
              <a:t>Mona</a:t>
            </a:r>
            <a:r>
              <a:rPr lang="cs-CZ" sz="1300" dirty="0" smtClean="0"/>
              <a:t> </a:t>
            </a:r>
            <a:r>
              <a:rPr lang="cs-CZ" sz="1300" dirty="0" err="1" smtClean="0"/>
              <a:t>Lisa</a:t>
            </a:r>
            <a:r>
              <a:rPr lang="cs-CZ" sz="1300" dirty="0" smtClean="0"/>
              <a:t>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 </a:t>
            </a:r>
            <a:r>
              <a:rPr lang="cs-CZ" sz="1300" dirty="0" smtClean="0">
                <a:hlinkClick r:id="rId7"/>
              </a:rPr>
              <a:t>http://commons.wikimedia.org/wiki/File:Mona_Lisa,_by_Leonardo_da_Vinci,_from_C2RMF_retouched.jpg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smtClean="0"/>
              <a:t>Avignonský most: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8"/>
              </a:rPr>
              <a:t>http://cs.wikipedia.org/wiki/Soubor:Pont_d%27Avignon_from_above.JPG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smtClean="0"/>
              <a:t>Mapa Provence: 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9"/>
              </a:rPr>
              <a:t>http://commons.wikimedia.org/wiki/File:Provence-Alpes-C%C3%B4te_d%E2%80%99Azur_region_locator_map.svg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smtClean="0"/>
              <a:t>Vincent van </a:t>
            </a:r>
            <a:r>
              <a:rPr lang="cs-CZ" sz="1300" dirty="0" err="1" smtClean="0"/>
              <a:t>Gogh</a:t>
            </a:r>
            <a:r>
              <a:rPr lang="cs-CZ" sz="1300" dirty="0" smtClean="0"/>
              <a:t>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10"/>
              </a:rPr>
              <a:t>http://commons.wikimedia.org/wiki/File:SelbstPortrait_VG2.jpg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smtClean="0"/>
              <a:t>Paul </a:t>
            </a:r>
            <a:r>
              <a:rPr lang="cs-CZ" sz="1300" dirty="0" err="1" smtClean="0"/>
              <a:t>Cézanne</a:t>
            </a:r>
            <a:r>
              <a:rPr lang="cs-CZ" sz="1300" dirty="0" smtClean="0"/>
              <a:t>: </a:t>
            </a:r>
            <a:r>
              <a:rPr lang="cs-CZ" sz="1300" dirty="0" err="1" smtClean="0"/>
              <a:t>Wikipedia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[online]. 2008 [cit. 2012-12-18]. Dostupné pod licencí </a:t>
            </a:r>
            <a:r>
              <a:rPr lang="cs-CZ" sz="1300" dirty="0" err="1" smtClean="0"/>
              <a:t>Creative</a:t>
            </a:r>
            <a:r>
              <a:rPr lang="cs-CZ" sz="1300" dirty="0" smtClean="0"/>
              <a:t> </a:t>
            </a:r>
            <a:r>
              <a:rPr lang="cs-CZ" sz="1300" dirty="0" err="1" smtClean="0"/>
              <a:t>Commons</a:t>
            </a:r>
            <a:r>
              <a:rPr lang="cs-CZ" sz="1300" dirty="0" smtClean="0"/>
              <a:t> z WWW: </a:t>
            </a:r>
            <a:r>
              <a:rPr lang="cs-CZ" sz="1300" dirty="0" smtClean="0">
                <a:hlinkClick r:id="rId11"/>
              </a:rPr>
              <a:t>http://commons.wikimedia.org/wiki/File:Paul_C%C3%A9zanne_158.jpg</a:t>
            </a:r>
            <a:endParaRPr lang="cs-CZ" sz="1300" dirty="0" smtClean="0"/>
          </a:p>
          <a:p>
            <a:pPr>
              <a:buFont typeface="+mj-lt"/>
              <a:buAutoNum type="arabicParenR"/>
            </a:pPr>
            <a:r>
              <a:rPr lang="cs-CZ" sz="1300" dirty="0" err="1" smtClean="0"/>
              <a:t>Saint</a:t>
            </a:r>
            <a:r>
              <a:rPr lang="cs-CZ" sz="1300" dirty="0" smtClean="0"/>
              <a:t> </a:t>
            </a:r>
            <a:r>
              <a:rPr lang="cs-CZ" sz="1300" dirty="0" err="1" smtClean="0"/>
              <a:t>Tropez</a:t>
            </a:r>
            <a:r>
              <a:rPr lang="cs-CZ" sz="1300" dirty="0" smtClean="0"/>
              <a:t>: vlastní fotodokumentace.</a:t>
            </a:r>
          </a:p>
          <a:p>
            <a:pPr>
              <a:buFont typeface="+mj-lt"/>
              <a:buAutoNum type="arabicParenR"/>
            </a:pPr>
            <a:r>
              <a:rPr lang="cs-CZ" sz="1300" dirty="0" smtClean="0"/>
              <a:t>Pont </a:t>
            </a:r>
            <a:r>
              <a:rPr lang="cs-CZ" sz="1300" dirty="0" err="1" smtClean="0"/>
              <a:t>du</a:t>
            </a:r>
            <a:r>
              <a:rPr lang="cs-CZ" sz="1300" dirty="0" smtClean="0"/>
              <a:t> Gard: vlastní fotodokumentace.</a:t>
            </a:r>
          </a:p>
          <a:p>
            <a:pPr>
              <a:buFont typeface="+mj-lt"/>
              <a:buAutoNum type="arabicParenR"/>
            </a:pPr>
            <a:endParaRPr lang="cs-CZ" sz="1300" dirty="0" smtClean="0"/>
          </a:p>
          <a:p>
            <a:pPr>
              <a:buNone/>
            </a:pPr>
            <a:endParaRPr lang="cs-CZ" sz="13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stom Them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楷体_GB2312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楷体_GB2312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329A1A-65F1-45C2-8F63-031A9D93427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Modrý motiv</Template>
  <TotalTime>0</TotalTime>
  <Words>518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Custom Theme</vt:lpstr>
      <vt:lpstr>Snímek 1</vt:lpstr>
      <vt:lpstr>Anotace</vt:lpstr>
      <vt:lpstr>Francie - největší země západní Evropy</vt:lpstr>
      <vt:lpstr> PAŘÍŽ - patří k nejnavštěvovanějším městům v západní Evropě a je bohatá na významné historické památky, muzea a galerie</vt:lpstr>
      <vt:lpstr>Zajímavosti Francie: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2012-12-22T16:16:01Z</dcterms:created>
  <dcterms:modified xsi:type="dcterms:W3CDTF">2013-01-20T19:20:17Z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TC100738469990</vt:lpwstr>
  </property>
</Properties>
</file>