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mid" ContentType="audio/unknown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62" r:id="rId6"/>
    <p:sldId id="261" r:id="rId7"/>
    <p:sldId id="263" r:id="rId8"/>
    <p:sldId id="264" r:id="rId9"/>
    <p:sldId id="265" r:id="rId10"/>
    <p:sldId id="269" r:id="rId11"/>
    <p:sldId id="270" r:id="rId12"/>
    <p:sldId id="268" r:id="rId13"/>
    <p:sldId id="267" r:id="rId14"/>
    <p:sldId id="266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57" r:id="rId3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684" y="-1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FBC9-A5C0-4B61-AA4C-81ACE24CDB64}" type="datetimeFigureOut">
              <a:rPr lang="cs-CZ" smtClean="0"/>
              <a:pPr/>
              <a:t>25.4.2013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FBC9-A5C0-4B61-AA4C-81ACE24CDB64}" type="datetimeFigureOut">
              <a:rPr lang="cs-CZ" smtClean="0"/>
              <a:pPr/>
              <a:t>25.4.2013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FBC9-A5C0-4B61-AA4C-81ACE24CDB64}" type="datetimeFigureOut">
              <a:rPr lang="cs-CZ" smtClean="0"/>
              <a:pPr/>
              <a:t>25.4.2013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FBC9-A5C0-4B61-AA4C-81ACE24CDB64}" type="datetimeFigureOut">
              <a:rPr lang="cs-CZ" smtClean="0"/>
              <a:pPr/>
              <a:t>25.4.2013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FBC9-A5C0-4B61-AA4C-81ACE24CDB64}" type="datetimeFigureOut">
              <a:rPr lang="cs-CZ" smtClean="0"/>
              <a:pPr/>
              <a:t>25.4.2013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FBC9-A5C0-4B61-AA4C-81ACE24CDB64}" type="datetimeFigureOut">
              <a:rPr lang="cs-CZ" smtClean="0"/>
              <a:pPr/>
              <a:t>25.4.2013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FBC9-A5C0-4B61-AA4C-81ACE24CDB64}" type="datetimeFigureOut">
              <a:rPr lang="cs-CZ" smtClean="0"/>
              <a:pPr/>
              <a:t>25.4.2013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FBC9-A5C0-4B61-AA4C-81ACE24CDB64}" type="datetimeFigureOut">
              <a:rPr lang="cs-CZ" smtClean="0"/>
              <a:pPr/>
              <a:t>25.4.2013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FBC9-A5C0-4B61-AA4C-81ACE24CDB64}" type="datetimeFigureOut">
              <a:rPr lang="cs-CZ" smtClean="0"/>
              <a:pPr/>
              <a:t>25.4.2013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FBC9-A5C0-4B61-AA4C-81ACE24CDB64}" type="datetimeFigureOut">
              <a:rPr lang="cs-CZ" smtClean="0"/>
              <a:pPr/>
              <a:t>25.4.2013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FBC9-A5C0-4B61-AA4C-81ACE24CDB64}" type="datetimeFigureOut">
              <a:rPr lang="cs-CZ" smtClean="0"/>
              <a:pPr/>
              <a:t>25.4.2013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1C1FBC9-A5C0-4B61-AA4C-81ACE24CDB64}" type="datetimeFigureOut">
              <a:rPr lang="cs-CZ" smtClean="0"/>
              <a:pPr/>
              <a:t>25.4.2013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6.xml"/><Relationship Id="rId4" Type="http://schemas.openxmlformats.org/officeDocument/2006/relationships/audio" Target="../media/audio2.wav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6.xml"/><Relationship Id="rId4" Type="http://schemas.openxmlformats.org/officeDocument/2006/relationships/audio" Target="../media/audio1.wav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6.xml"/><Relationship Id="rId4" Type="http://schemas.openxmlformats.org/officeDocument/2006/relationships/audio" Target="../media/audio2.wav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6.xml"/><Relationship Id="rId4" Type="http://schemas.openxmlformats.org/officeDocument/2006/relationships/audio" Target="../media/audio2.wav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6.xml"/><Relationship Id="rId4" Type="http://schemas.openxmlformats.org/officeDocument/2006/relationships/audio" Target="../media/audio1.wav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6.xml"/><Relationship Id="rId4" Type="http://schemas.openxmlformats.org/officeDocument/2006/relationships/audio" Target="../media/audio2.wav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6.xml"/><Relationship Id="rId4" Type="http://schemas.openxmlformats.org/officeDocument/2006/relationships/audio" Target="../media/audio1.wav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6.xml"/><Relationship Id="rId4" Type="http://schemas.openxmlformats.org/officeDocument/2006/relationships/audio" Target="../media/audio2.wav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6.xml"/><Relationship Id="rId4" Type="http://schemas.openxmlformats.org/officeDocument/2006/relationships/audio" Target="../media/audio1.wav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6.xml"/><Relationship Id="rId4" Type="http://schemas.openxmlformats.org/officeDocument/2006/relationships/audio" Target="../media/audio2.wav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6.xml"/><Relationship Id="rId4" Type="http://schemas.openxmlformats.org/officeDocument/2006/relationships/audio" Target="../media/audio2.wav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6.xml"/><Relationship Id="rId4" Type="http://schemas.openxmlformats.org/officeDocument/2006/relationships/audio" Target="../media/audio1.wav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6.xml"/><Relationship Id="rId4" Type="http://schemas.openxmlformats.org/officeDocument/2006/relationships/audio" Target="../media/audio1.wav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6.xml"/><Relationship Id="rId4" Type="http://schemas.openxmlformats.org/officeDocument/2006/relationships/audio" Target="../media/audio2.wav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6.xml"/><Relationship Id="rId4" Type="http://schemas.openxmlformats.org/officeDocument/2006/relationships/audio" Target="../media/audio1.wav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6.xml"/><Relationship Id="rId4" Type="http://schemas.openxmlformats.org/officeDocument/2006/relationships/audio" Target="../media/audio1.wav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6.xml"/><Relationship Id="rId4" Type="http://schemas.openxmlformats.org/officeDocument/2006/relationships/audio" Target="../media/audio2.wav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6.xml"/><Relationship Id="rId4" Type="http://schemas.openxmlformats.org/officeDocument/2006/relationships/audio" Target="../media/audio1.wav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6.xml"/><Relationship Id="rId4" Type="http://schemas.openxmlformats.org/officeDocument/2006/relationships/audio" Target="../media/audio2.wav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6.xml"/><Relationship Id="rId4" Type="http://schemas.openxmlformats.org/officeDocument/2006/relationships/audio" Target="../media/audio2.wav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6.xml"/><Relationship Id="rId4" Type="http://schemas.openxmlformats.org/officeDocument/2006/relationships/audio" Target="../media/audio2.wav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6.xml"/><Relationship Id="rId4" Type="http://schemas.openxmlformats.org/officeDocument/2006/relationships/audio" Target="../media/audio1.wav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6.xml"/><Relationship Id="rId4" Type="http://schemas.openxmlformats.org/officeDocument/2006/relationships/audio" Target="../media/audio1.wav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6.xml"/><Relationship Id="rId4" Type="http://schemas.openxmlformats.org/officeDocument/2006/relationships/audio" Target="../media/audio2.wav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6.xml"/><Relationship Id="rId4" Type="http://schemas.openxmlformats.org/officeDocument/2006/relationships/audio" Target="../media/audio1.wav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id"/><Relationship Id="rId1" Type="http://schemas.microsoft.com/office/2007/relationships/media" Target="../media/media1.mid"/><Relationship Id="rId4" Type="http://schemas.openxmlformats.org/officeDocument/2006/relationships/image" Target="../media/image8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oup 3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00307070"/>
              </p:ext>
            </p:extLst>
          </p:nvPr>
        </p:nvGraphicFramePr>
        <p:xfrm>
          <a:off x="251520" y="2053270"/>
          <a:ext cx="8712968" cy="4727530"/>
        </p:xfrm>
        <a:graphic>
          <a:graphicData uri="http://schemas.openxmlformats.org/drawingml/2006/table">
            <a:tbl>
              <a:tblPr/>
              <a:tblGrid>
                <a:gridCol w="3361627"/>
                <a:gridCol w="5351341"/>
              </a:tblGrid>
              <a:tr h="3571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školy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ZŠ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Zlonice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, okres Kladno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57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Adresa školy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Komenského 305,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Zlonice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406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CZ.1.07/1.4.00/21.3655, Moderní škola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66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materiálu v sadě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VY_32_INOVACE_03_01_14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57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Předmět 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dějepis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69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Téma (název prezentace)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Opakování - nejstarší starověké státy</a:t>
                      </a:r>
                    </a:p>
                  </a:txBody>
                  <a:tcPr marL="9525" marR="9525" marT="9525" marB="0" anchor="b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71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Mgr. Věra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Nídrová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7788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popis (anotace)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Prezentace pro 6. ročník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je u</a:t>
                      </a:r>
                      <a:r>
                        <a:rPr lang="cs-CZ" sz="14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rčena pro práci na interaktivní tabuli,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nebo PC. </a:t>
                      </a:r>
                      <a:r>
                        <a:rPr lang="cs-CZ" sz="14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Shrnuje  a procvičuje učivo o nejstarších starověkých státech. Snímky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3 a 4 opakují místopisné údaje, snímek 5 časové údaje.</a:t>
                      </a:r>
                      <a:r>
                        <a:rPr lang="cs-CZ" sz="14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 U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snímků 3 – 5 využijí pro psaní pero, poté si klikáním zkontrolují správnost odpovědí. </a:t>
                      </a:r>
                      <a:r>
                        <a:rPr lang="cs-CZ" sz="14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Snímky 7 - 32 opakují toto učivo hravou formou. Zároveň žáci procvičují čtení s porozuměním. Je třeba, aby četli velmi pozorně.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cs-CZ" sz="1400" cap="none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Ve c</a:t>
                      </a:r>
                      <a:r>
                        <a:rPr lang="cs-CZ" sz="1400" cap="non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vičení hledají správné odpovědi. Chybné odpovědi spadnou do řeky </a:t>
                      </a:r>
                      <a:r>
                        <a:rPr lang="cs-CZ" sz="1400" cap="non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Zapomnění</a:t>
                      </a:r>
                      <a:r>
                        <a:rPr lang="cs-CZ" sz="1400" cap="non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. Správné odpovědi je zavedou na další otázku.</a:t>
                      </a:r>
                      <a:br>
                        <a:rPr lang="cs-CZ" sz="1400" cap="non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</a:b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800" marB="46800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6154" y="500042"/>
            <a:ext cx="6083300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7" name="Picture 3" descr="C:\Users\Paja\Documents\Paja\Škola\logo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29454" y="500042"/>
            <a:ext cx="885202" cy="14859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5132040"/>
          </a:xfrm>
        </p:spPr>
        <p:txBody>
          <a:bodyPr>
            <a:normAutofit/>
          </a:bodyPr>
          <a:lstStyle/>
          <a:p>
            <a:r>
              <a:rPr lang="cs-CZ" dirty="0" smtClean="0"/>
              <a:t>           Nejstarší starověké státy </a:t>
            </a:r>
            <a:br>
              <a:rPr lang="cs-CZ" dirty="0" smtClean="0"/>
            </a:br>
            <a:r>
              <a:rPr lang="cs-CZ" dirty="0"/>
              <a:t> </a:t>
            </a:r>
            <a:r>
              <a:rPr lang="cs-CZ" dirty="0" smtClean="0"/>
              <a:t>                       opakování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62875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/>
          <p:cNvPicPr>
            <a:picLocks noGrp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896"/>
          <a:stretch/>
        </p:blipFill>
        <p:spPr bwMode="auto">
          <a:xfrm>
            <a:off x="226951" y="1268760"/>
            <a:ext cx="8208912" cy="50405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accent1"/>
            </a:solidFill>
          </a:ln>
          <a:effectLst>
            <a:reflection blurRad="12700" stA="38000" endPos="28000" dist="5000" dir="5400000" sy="-100000" algn="bl" rotWithShape="0"/>
          </a:effectLst>
          <a:extLst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8899" y="332656"/>
            <a:ext cx="8686800" cy="838200"/>
          </a:xfrm>
        </p:spPr>
        <p:txBody>
          <a:bodyPr>
            <a:normAutofit fontScale="90000"/>
          </a:bodyPr>
          <a:lstStyle/>
          <a:p>
            <a:r>
              <a:rPr lang="cs-CZ" sz="2800" cap="none" dirty="0" smtClean="0"/>
              <a:t>Označte na mapě perem nejstarší starověké  státy, klikáním pak proveďte kontrolu. </a:t>
            </a:r>
            <a:endParaRPr lang="cs-CZ" sz="2800" cap="none" dirty="0"/>
          </a:p>
        </p:txBody>
      </p:sp>
      <p:cxnSp>
        <p:nvCxnSpPr>
          <p:cNvPr id="6" name="Přímá spojnice se šipkou 5"/>
          <p:cNvCxnSpPr/>
          <p:nvPr/>
        </p:nvCxnSpPr>
        <p:spPr>
          <a:xfrm flipH="1" flipV="1">
            <a:off x="6904223" y="3099107"/>
            <a:ext cx="504056" cy="14401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se šipkou 7"/>
          <p:cNvCxnSpPr/>
          <p:nvPr/>
        </p:nvCxnSpPr>
        <p:spPr>
          <a:xfrm flipV="1">
            <a:off x="5840393" y="3531786"/>
            <a:ext cx="171767" cy="54528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 flipH="1">
            <a:off x="5076056" y="2726633"/>
            <a:ext cx="342038" cy="60509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 flipH="1">
            <a:off x="4499993" y="2204864"/>
            <a:ext cx="202306" cy="360040"/>
          </a:xfrm>
          <a:prstGeom prst="straightConnector1">
            <a:avLst/>
          </a:prstGeom>
          <a:ln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 flipV="1">
            <a:off x="4501704" y="3243123"/>
            <a:ext cx="137157" cy="31831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se šipkou 18"/>
          <p:cNvCxnSpPr/>
          <p:nvPr/>
        </p:nvCxnSpPr>
        <p:spPr>
          <a:xfrm flipV="1">
            <a:off x="4007371" y="2564615"/>
            <a:ext cx="216024" cy="162018"/>
          </a:xfrm>
          <a:prstGeom prst="straightConnector1">
            <a:avLst/>
          </a:prstGeom>
          <a:ln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ovéPole 23"/>
          <p:cNvSpPr txBox="1"/>
          <p:nvPr/>
        </p:nvSpPr>
        <p:spPr>
          <a:xfrm>
            <a:off x="3995937" y="3456718"/>
            <a:ext cx="8509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bg2">
                    <a:lumMod val="50000"/>
                  </a:schemeClr>
                </a:solidFill>
              </a:rPr>
              <a:t>Egypt</a:t>
            </a:r>
            <a:endParaRPr lang="cs-CZ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5220072" y="2384884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bg2">
                    <a:lumMod val="50000"/>
                  </a:schemeClr>
                </a:solidFill>
              </a:rPr>
              <a:t>Mezopotámie</a:t>
            </a:r>
            <a:endParaRPr lang="cs-CZ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5501803" y="4010769"/>
            <a:ext cx="8280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bg2">
                    <a:lumMod val="50000"/>
                  </a:schemeClr>
                </a:solidFill>
              </a:rPr>
              <a:t>Indie</a:t>
            </a:r>
            <a:endParaRPr lang="cs-CZ" sz="20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7296962" y="3131676"/>
            <a:ext cx="66877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bg2">
                    <a:lumMod val="50000"/>
                  </a:schemeClr>
                </a:solidFill>
              </a:rPr>
              <a:t>Čína</a:t>
            </a:r>
            <a:endParaRPr lang="cs-CZ" sz="20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499993" y="1804754"/>
            <a:ext cx="15121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0070C0"/>
                </a:solidFill>
              </a:rPr>
              <a:t>Řecko</a:t>
            </a:r>
            <a:endParaRPr lang="cs-CZ" sz="2000" b="1" dirty="0">
              <a:solidFill>
                <a:srgbClr val="0070C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491880" y="2460958"/>
            <a:ext cx="6235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Řím</a:t>
            </a:r>
            <a:endParaRPr lang="cs-CZ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0310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6" grpId="0"/>
      <p:bldP spid="27" grpId="0"/>
      <p:bldP spid="3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cap="none" dirty="0" smtClean="0"/>
              <a:t>Přiřaď řeky správnému státu. Klikáním proveď </a:t>
            </a:r>
            <a:r>
              <a:rPr lang="cs-CZ" cap="none" smtClean="0"/>
              <a:t>opět kontrolu.</a:t>
            </a:r>
            <a:endParaRPr lang="cs-CZ" cap="none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Indus</a:t>
            </a:r>
          </a:p>
          <a:p>
            <a:r>
              <a:rPr lang="cs-CZ" dirty="0" smtClean="0"/>
              <a:t>Nil</a:t>
            </a:r>
          </a:p>
          <a:p>
            <a:r>
              <a:rPr lang="cs-CZ" dirty="0" smtClean="0"/>
              <a:t>Žlutá řeka</a:t>
            </a:r>
          </a:p>
          <a:p>
            <a:r>
              <a:rPr lang="cs-CZ" dirty="0" smtClean="0"/>
              <a:t>Eufrat</a:t>
            </a:r>
          </a:p>
          <a:p>
            <a:r>
              <a:rPr lang="cs-CZ" dirty="0" smtClean="0"/>
              <a:t>Ganga</a:t>
            </a:r>
          </a:p>
          <a:p>
            <a:r>
              <a:rPr lang="cs-CZ" dirty="0" smtClean="0"/>
              <a:t>Tigris</a:t>
            </a:r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5796136" y="3717032"/>
            <a:ext cx="2016224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Egypt</a:t>
            </a:r>
            <a:endParaRPr lang="cs-CZ" dirty="0"/>
          </a:p>
        </p:txBody>
      </p:sp>
      <p:sp>
        <p:nvSpPr>
          <p:cNvPr id="6" name="Zaoblený obdélník 5"/>
          <p:cNvSpPr/>
          <p:nvPr/>
        </p:nvSpPr>
        <p:spPr>
          <a:xfrm>
            <a:off x="5808687" y="2780928"/>
            <a:ext cx="2016224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Indie</a:t>
            </a:r>
            <a:endParaRPr lang="cs-CZ" dirty="0"/>
          </a:p>
        </p:txBody>
      </p:sp>
      <p:sp>
        <p:nvSpPr>
          <p:cNvPr id="7" name="Zaoblený obdélník 6"/>
          <p:cNvSpPr/>
          <p:nvPr/>
        </p:nvSpPr>
        <p:spPr>
          <a:xfrm>
            <a:off x="5796136" y="1781200"/>
            <a:ext cx="2016224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Mezopotámie</a:t>
            </a:r>
            <a:endParaRPr lang="cs-CZ" dirty="0"/>
          </a:p>
        </p:txBody>
      </p:sp>
      <p:sp>
        <p:nvSpPr>
          <p:cNvPr id="8" name="Zaoblený obdélník 7"/>
          <p:cNvSpPr/>
          <p:nvPr/>
        </p:nvSpPr>
        <p:spPr>
          <a:xfrm>
            <a:off x="5796136" y="4653136"/>
            <a:ext cx="2016224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Čína</a:t>
            </a:r>
            <a:endParaRPr lang="cs-CZ" dirty="0"/>
          </a:p>
        </p:txBody>
      </p:sp>
      <p:cxnSp>
        <p:nvCxnSpPr>
          <p:cNvPr id="9" name="Přímá spojnice se šipkou 8"/>
          <p:cNvCxnSpPr>
            <a:endCxn id="6" idx="1"/>
          </p:cNvCxnSpPr>
          <p:nvPr/>
        </p:nvCxnSpPr>
        <p:spPr>
          <a:xfrm>
            <a:off x="1835696" y="1916832"/>
            <a:ext cx="3972991" cy="1188132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 flipV="1">
            <a:off x="1835696" y="3212976"/>
            <a:ext cx="3816424" cy="1008112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 flipV="1">
            <a:off x="1560215" y="2344688"/>
            <a:ext cx="4248472" cy="2484276"/>
          </a:xfrm>
          <a:prstGeom prst="straightConnector1">
            <a:avLst/>
          </a:prstGeom>
          <a:ln>
            <a:solidFill>
              <a:schemeClr val="accent3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>
            <a:endCxn id="7" idx="1"/>
          </p:cNvCxnSpPr>
          <p:nvPr/>
        </p:nvCxnSpPr>
        <p:spPr>
          <a:xfrm flipV="1">
            <a:off x="1773436" y="2105236"/>
            <a:ext cx="4022700" cy="1481590"/>
          </a:xfrm>
          <a:prstGeom prst="straightConnector1">
            <a:avLst/>
          </a:prstGeom>
          <a:ln>
            <a:solidFill>
              <a:schemeClr val="accent3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se šipkou 19"/>
          <p:cNvCxnSpPr/>
          <p:nvPr/>
        </p:nvCxnSpPr>
        <p:spPr>
          <a:xfrm>
            <a:off x="1187624" y="2469840"/>
            <a:ext cx="4608512" cy="1611796"/>
          </a:xfrm>
          <a:prstGeom prst="straightConnector1">
            <a:avLst/>
          </a:prstGeom>
          <a:ln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se šipkou 23"/>
          <p:cNvCxnSpPr>
            <a:endCxn id="8" idx="1"/>
          </p:cNvCxnSpPr>
          <p:nvPr/>
        </p:nvCxnSpPr>
        <p:spPr>
          <a:xfrm>
            <a:off x="2411760" y="3104964"/>
            <a:ext cx="3384376" cy="1872208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49075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9165" y="1484219"/>
            <a:ext cx="188194" cy="2138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80" y="2624810"/>
            <a:ext cx="207002" cy="1176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082819" y="1993250"/>
            <a:ext cx="143407" cy="1629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39510" y="2804851"/>
            <a:ext cx="154558" cy="938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9805" y="2803481"/>
            <a:ext cx="165100" cy="938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ousměrná vodorovná šipka 1"/>
          <p:cNvSpPr/>
          <p:nvPr/>
        </p:nvSpPr>
        <p:spPr>
          <a:xfrm>
            <a:off x="-21633" y="3382744"/>
            <a:ext cx="9125330" cy="683815"/>
          </a:xfrm>
          <a:prstGeom prst="leftRightArrow">
            <a:avLst>
              <a:gd name="adj1" fmla="val 50000"/>
              <a:gd name="adj2" fmla="val 4002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467544" y="226981"/>
            <a:ext cx="8164859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 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Doplň perem k časovým údajům počátky civilizace v ve starověkých státech. Klikáním opět zkontroluj svoji práci.</a:t>
            </a:r>
            <a:endParaRPr lang="cs-CZ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7740352" y="2852936"/>
            <a:ext cx="1224136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2013 n.l.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6640869" y="2470532"/>
            <a:ext cx="482972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0.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88580" y="2292593"/>
            <a:ext cx="2251171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7. tisíciletí  př.n.l.</a:t>
            </a:r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295582" y="1667234"/>
            <a:ext cx="2044169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6. tisíciletí př</a:t>
            </a:r>
            <a:r>
              <a:rPr lang="cs-CZ" dirty="0"/>
              <a:t>.</a:t>
            </a:r>
            <a:r>
              <a:rPr lang="cs-CZ" dirty="0" smtClean="0"/>
              <a:t>n.l.</a:t>
            </a:r>
            <a:endParaRPr lang="cs-CZ" dirty="0"/>
          </a:p>
        </p:txBody>
      </p:sp>
      <p:sp>
        <p:nvSpPr>
          <p:cNvPr id="15" name="Obdélník 14"/>
          <p:cNvSpPr/>
          <p:nvPr/>
        </p:nvSpPr>
        <p:spPr>
          <a:xfrm>
            <a:off x="1871310" y="1259869"/>
            <a:ext cx="1924071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4. tisíciletí ř.nl..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-372195" y="4103471"/>
            <a:ext cx="923330" cy="2495252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cs-CZ" sz="16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Počátky civilizace Čína</a:t>
            </a:r>
          </a:p>
          <a:p>
            <a:endParaRPr lang="cs-CZ" sz="1600" b="1" dirty="0" smtClean="0">
              <a:latin typeface="Arial" pitchFamily="34" charset="0"/>
              <a:cs typeface="Arial" pitchFamily="34" charset="0"/>
            </a:endParaRPr>
          </a:p>
          <a:p>
            <a:endParaRPr lang="cs-CZ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2180610" y="4066559"/>
            <a:ext cx="677108" cy="2674809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cs-CZ" sz="16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Počátky civilizace Egypt</a:t>
            </a:r>
          </a:p>
          <a:p>
            <a:r>
              <a:rPr lang="cs-CZ" sz="160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a</a:t>
            </a:r>
            <a:r>
              <a:rPr lang="cs-CZ" sz="16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Mezopotámie</a:t>
            </a:r>
            <a:endParaRPr lang="cs-CZ" sz="1600" b="1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6640869" y="4133785"/>
            <a:ext cx="461665" cy="1708353"/>
          </a:xfrm>
          <a:prstGeom prst="rect">
            <a:avLst/>
          </a:prstGeom>
          <a:noFill/>
        </p:spPr>
        <p:txBody>
          <a:bodyPr vert="vert" wrap="none" rtlCol="0">
            <a:spAutoFit/>
          </a:bodyPr>
          <a:lstStyle/>
          <a:p>
            <a:r>
              <a:rPr lang="cs-CZ" b="1" dirty="0">
                <a:solidFill>
                  <a:schemeClr val="accent1">
                    <a:lumMod val="75000"/>
                  </a:schemeClr>
                </a:solidFill>
              </a:rPr>
              <a:t>z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měna letopočtu</a:t>
            </a:r>
            <a:endParaRPr lang="cs-CZ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8632403" y="4303843"/>
            <a:ext cx="461665" cy="1401857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cs-CZ" b="1" dirty="0">
                <a:solidFill>
                  <a:schemeClr val="accent1">
                    <a:lumMod val="75000"/>
                  </a:schemeClr>
                </a:solidFill>
              </a:rPr>
              <a:t>s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oučasnost</a:t>
            </a:r>
            <a:endParaRPr lang="cs-CZ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577418" y="4103471"/>
            <a:ext cx="923330" cy="2495252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cs-CZ" sz="16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Počátky civilizace Indie</a:t>
            </a:r>
          </a:p>
          <a:p>
            <a:endParaRPr lang="cs-CZ" sz="1600" b="1" dirty="0" smtClean="0">
              <a:latin typeface="Arial" pitchFamily="34" charset="0"/>
              <a:cs typeface="Arial" pitchFamily="34" charset="0"/>
            </a:endParaRPr>
          </a:p>
          <a:p>
            <a:endParaRPr lang="cs-CZ" sz="16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3566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9" grpId="0"/>
      <p:bldP spid="2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1340768"/>
            <a:ext cx="8809040" cy="4555976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V </a:t>
            </a:r>
            <a:r>
              <a:rPr lang="cs-CZ" cap="none" dirty="0" smtClean="0">
                <a:solidFill>
                  <a:schemeClr val="accent1">
                    <a:lumMod val="75000"/>
                  </a:schemeClr>
                </a:solidFill>
              </a:rPr>
              <a:t>následujícím cvičení budete hledat správné odpovědi. Chybné odpovědi spadnou do řeky </a:t>
            </a:r>
            <a:r>
              <a:rPr lang="cs-CZ" cap="none" dirty="0" smtClean="0">
                <a:solidFill>
                  <a:schemeClr val="accent1">
                    <a:lumMod val="75000"/>
                  </a:schemeClr>
                </a:solidFill>
              </a:rPr>
              <a:t>Zapomnění</a:t>
            </a:r>
            <a:r>
              <a:rPr lang="cs-CZ" cap="none" dirty="0" smtClean="0">
                <a:solidFill>
                  <a:schemeClr val="accent1">
                    <a:lumMod val="75000"/>
                  </a:schemeClr>
                </a:solidFill>
              </a:rPr>
              <a:t>. Správné odpovědi Vás zavedou na další otázku.</a:t>
            </a:r>
            <a:br>
              <a:rPr lang="cs-CZ" cap="none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cs-CZ" cap="none" dirty="0" smtClean="0">
                <a:solidFill>
                  <a:schemeClr val="accent1">
                    <a:lumMod val="75000"/>
                  </a:schemeClr>
                </a:solidFill>
              </a:rPr>
              <a:t> Je třeba číst hodně pozorně.</a:t>
            </a:r>
            <a:endParaRPr lang="cs-CZ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1506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587300"/>
            <a:ext cx="4003081" cy="223940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dist="35921" dir="2700000" algn="ctr" rotWithShape="0">
              <a:schemeClr val="bg2"/>
            </a:outerShdw>
            <a:softEdge rad="317500"/>
          </a:effectLst>
          <a:extLst/>
        </p:spPr>
      </p:pic>
      <p:sp>
        <p:nvSpPr>
          <p:cNvPr id="3" name="Zkosené hrany 2">
            <a:hlinkClick r:id="" action="ppaction://noaction">
              <a:snd r:embed="rId3" name="suction.wav"/>
            </a:hlinkClick>
          </p:cNvPr>
          <p:cNvSpPr/>
          <p:nvPr/>
        </p:nvSpPr>
        <p:spPr>
          <a:xfrm>
            <a:off x="953023" y="836712"/>
            <a:ext cx="5760640" cy="1008112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Zemědělství převzali Egypťané z Indie.</a:t>
            </a:r>
            <a:endParaRPr lang="cs-CZ" dirty="0"/>
          </a:p>
        </p:txBody>
      </p:sp>
      <p:sp>
        <p:nvSpPr>
          <p:cNvPr id="5" name="Zkosené hrany 4">
            <a:hlinkClick r:id="" action="ppaction://hlinkshowjump?jump=nextslide">
              <a:snd r:embed="rId4" name="coin.wav"/>
            </a:hlinkClick>
          </p:cNvPr>
          <p:cNvSpPr/>
          <p:nvPr/>
        </p:nvSpPr>
        <p:spPr>
          <a:xfrm>
            <a:off x="979738" y="2266118"/>
            <a:ext cx="5707209" cy="1008112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Zemědělství převzali Egypťané z </a:t>
            </a:r>
            <a:r>
              <a:rPr lang="cs-CZ" dirty="0" smtClean="0"/>
              <a:t>Mezopotámie.</a:t>
            </a:r>
            <a:endParaRPr lang="cs-CZ" dirty="0"/>
          </a:p>
        </p:txBody>
      </p:sp>
      <p:sp>
        <p:nvSpPr>
          <p:cNvPr id="6" name="Zkosené hrany 5">
            <a:hlinkClick r:id="" action="ppaction://noaction">
              <a:snd r:embed="rId3" name="suction.wav"/>
            </a:hlinkClick>
          </p:cNvPr>
          <p:cNvSpPr/>
          <p:nvPr/>
        </p:nvSpPr>
        <p:spPr>
          <a:xfrm>
            <a:off x="953023" y="3703349"/>
            <a:ext cx="5760640" cy="936104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Zemědělství převzali Egypťané z </a:t>
            </a:r>
            <a:r>
              <a:rPr lang="cs-CZ" dirty="0" smtClean="0"/>
              <a:t>Číny.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88503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>
        <p14:rippl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587300"/>
            <a:ext cx="4003081" cy="223940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dist="35921" dir="2700000" algn="ctr" rotWithShape="0">
              <a:schemeClr val="bg2"/>
            </a:outerShdw>
            <a:softEdge rad="317500"/>
          </a:effectLst>
          <a:extLst/>
        </p:spPr>
      </p:pic>
      <p:sp>
        <p:nvSpPr>
          <p:cNvPr id="3" name="Zkosené hrany 2">
            <a:hlinkClick r:id="" action="ppaction://hlinkshowjump?jump=nextslide">
              <a:snd r:embed="rId3" name="coin.wav"/>
            </a:hlinkClick>
          </p:cNvPr>
          <p:cNvSpPr/>
          <p:nvPr/>
        </p:nvSpPr>
        <p:spPr>
          <a:xfrm>
            <a:off x="953023" y="836712"/>
            <a:ext cx="5760640" cy="1008112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 Indii pěstovali ječmen, sezam, pšenici, bavlnu, rýži, luštěniny</a:t>
            </a:r>
            <a:r>
              <a:rPr lang="cs-CZ" dirty="0"/>
              <a:t> </a:t>
            </a:r>
            <a:r>
              <a:rPr lang="cs-CZ" dirty="0" smtClean="0"/>
              <a:t>a koření.</a:t>
            </a:r>
            <a:endParaRPr lang="cs-CZ" dirty="0"/>
          </a:p>
        </p:txBody>
      </p:sp>
      <p:sp>
        <p:nvSpPr>
          <p:cNvPr id="5" name="Zkosené hrany 4">
            <a:hlinkClick r:id="" action="ppaction://noaction">
              <a:snd r:embed="rId4" name="suction.wav"/>
            </a:hlinkClick>
          </p:cNvPr>
          <p:cNvSpPr/>
          <p:nvPr/>
        </p:nvSpPr>
        <p:spPr>
          <a:xfrm>
            <a:off x="979738" y="2266118"/>
            <a:ext cx="5707209" cy="1008112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V Indii pěstovali ječmen, sezam, </a:t>
            </a:r>
            <a:r>
              <a:rPr lang="cs-CZ" dirty="0" smtClean="0"/>
              <a:t>čajovník, </a:t>
            </a:r>
            <a:r>
              <a:rPr lang="cs-CZ" dirty="0"/>
              <a:t>bavlnu, </a:t>
            </a:r>
            <a:r>
              <a:rPr lang="cs-CZ" dirty="0" smtClean="0"/>
              <a:t> batáty, rýži </a:t>
            </a:r>
            <a:r>
              <a:rPr lang="cs-CZ" dirty="0"/>
              <a:t>a </a:t>
            </a:r>
            <a:r>
              <a:rPr lang="cs-CZ" dirty="0" smtClean="0"/>
              <a:t>luštěniny.</a:t>
            </a:r>
            <a:endParaRPr lang="cs-CZ" dirty="0"/>
          </a:p>
        </p:txBody>
      </p:sp>
      <p:sp>
        <p:nvSpPr>
          <p:cNvPr id="6" name="Zkosené hrany 5">
            <a:hlinkClick r:id="" action="ppaction://noaction">
              <a:snd r:embed="rId4" name="suction.wav"/>
            </a:hlinkClick>
          </p:cNvPr>
          <p:cNvSpPr/>
          <p:nvPr/>
        </p:nvSpPr>
        <p:spPr>
          <a:xfrm>
            <a:off x="953023" y="3703349"/>
            <a:ext cx="5760640" cy="936104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V Indii pěstovali ječmen, sezam, pšenici, bavlnu, </a:t>
            </a:r>
            <a:r>
              <a:rPr lang="cs-CZ" dirty="0" smtClean="0"/>
              <a:t> vinnou révu, rýži </a:t>
            </a:r>
            <a:r>
              <a:rPr lang="cs-CZ" dirty="0"/>
              <a:t>a </a:t>
            </a:r>
            <a:r>
              <a:rPr lang="cs-CZ" dirty="0" smtClean="0"/>
              <a:t>luštěniny.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7430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>
        <p14:rippl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587300"/>
            <a:ext cx="4003081" cy="223940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dist="35921" dir="2700000" algn="ctr" rotWithShape="0">
              <a:schemeClr val="bg2"/>
            </a:outerShdw>
            <a:softEdge rad="317500"/>
          </a:effectLst>
          <a:extLst/>
        </p:spPr>
      </p:pic>
      <p:sp>
        <p:nvSpPr>
          <p:cNvPr id="3" name="Zkosené hrany 2">
            <a:hlinkClick r:id="" action="ppaction://noaction">
              <a:snd r:embed="rId3" name="suction.wav"/>
            </a:hlinkClick>
          </p:cNvPr>
          <p:cNvSpPr/>
          <p:nvPr/>
        </p:nvSpPr>
        <p:spPr>
          <a:xfrm>
            <a:off x="953023" y="836712"/>
            <a:ext cx="5760640" cy="1008112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 Číně pěstovali obilí, rýži, proso, vinnou révu, čajovník.</a:t>
            </a:r>
            <a:endParaRPr lang="cs-CZ" dirty="0"/>
          </a:p>
        </p:txBody>
      </p:sp>
      <p:sp>
        <p:nvSpPr>
          <p:cNvPr id="5" name="Zkosené hrany 4">
            <a:hlinkClick r:id="" action="ppaction://hlinkshowjump?jump=nextslide">
              <a:snd r:embed="rId4" name="coin.wav"/>
            </a:hlinkClick>
          </p:cNvPr>
          <p:cNvSpPr/>
          <p:nvPr/>
        </p:nvSpPr>
        <p:spPr>
          <a:xfrm>
            <a:off x="979738" y="2266118"/>
            <a:ext cx="5707209" cy="1008112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V Číně pěstovali obilí, rýži, proso, </a:t>
            </a:r>
            <a:r>
              <a:rPr lang="cs-CZ" dirty="0" smtClean="0"/>
              <a:t>batáty, </a:t>
            </a:r>
            <a:r>
              <a:rPr lang="cs-CZ" dirty="0"/>
              <a:t>čajovník.</a:t>
            </a:r>
          </a:p>
        </p:txBody>
      </p:sp>
      <p:sp>
        <p:nvSpPr>
          <p:cNvPr id="6" name="Zkosené hrany 5">
            <a:hlinkClick r:id="" action="ppaction://noaction">
              <a:snd r:embed="rId3" name="suction.wav"/>
            </a:hlinkClick>
          </p:cNvPr>
          <p:cNvSpPr/>
          <p:nvPr/>
        </p:nvSpPr>
        <p:spPr>
          <a:xfrm>
            <a:off x="953023" y="3703348"/>
            <a:ext cx="5760640" cy="1021795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V Číně pěstovali obilí, rýži, proso, </a:t>
            </a:r>
            <a:r>
              <a:rPr lang="cs-CZ" dirty="0" smtClean="0"/>
              <a:t>koření, čajovník, len.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33282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>
        <p14:rippl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587300"/>
            <a:ext cx="4003081" cy="223940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dist="35921" dir="2700000" algn="ctr" rotWithShape="0">
              <a:schemeClr val="bg2"/>
            </a:outerShdw>
            <a:softEdge rad="317500"/>
          </a:effectLst>
          <a:extLst/>
        </p:spPr>
      </p:pic>
      <p:sp>
        <p:nvSpPr>
          <p:cNvPr id="3" name="Zkosené hrany 2">
            <a:hlinkClick r:id="" action="ppaction://noaction">
              <a:snd r:embed="rId3" name="suction.wav"/>
            </a:hlinkClick>
          </p:cNvPr>
          <p:cNvSpPr/>
          <p:nvPr/>
        </p:nvSpPr>
        <p:spPr>
          <a:xfrm>
            <a:off x="953023" y="836712"/>
            <a:ext cx="5760640" cy="1008112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 Mezopotámii pěstovali ječmen, pšenici, proso, rýži, sezam, vinnou révu.</a:t>
            </a:r>
            <a:endParaRPr lang="cs-CZ" dirty="0"/>
          </a:p>
        </p:txBody>
      </p:sp>
      <p:sp>
        <p:nvSpPr>
          <p:cNvPr id="5" name="Zkosené hrany 4">
            <a:hlinkClick r:id="" action="ppaction://hlinkshowjump?jump=nextslide">
              <a:snd r:embed="rId4" name="coin.wav"/>
            </a:hlinkClick>
          </p:cNvPr>
          <p:cNvSpPr/>
          <p:nvPr/>
        </p:nvSpPr>
        <p:spPr>
          <a:xfrm>
            <a:off x="979738" y="2266118"/>
            <a:ext cx="5707209" cy="1008112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V Mezopotámii pěstovali ječmen, pšenici, proso, </a:t>
            </a:r>
            <a:r>
              <a:rPr lang="cs-CZ" dirty="0" smtClean="0"/>
              <a:t> </a:t>
            </a:r>
            <a:r>
              <a:rPr lang="cs-CZ" dirty="0"/>
              <a:t>sezam, vinnou révu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6" name="Zkosené hrany 5">
            <a:hlinkClick r:id="" action="ppaction://noaction">
              <a:snd r:embed="rId3" name="suction.wav"/>
            </a:hlinkClick>
          </p:cNvPr>
          <p:cNvSpPr/>
          <p:nvPr/>
        </p:nvSpPr>
        <p:spPr>
          <a:xfrm>
            <a:off x="953023" y="3703348"/>
            <a:ext cx="5760640" cy="1021795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 smtClean="0"/>
          </a:p>
          <a:p>
            <a:pPr algn="ctr"/>
            <a:r>
              <a:rPr lang="cs-CZ" dirty="0" smtClean="0"/>
              <a:t>V </a:t>
            </a:r>
            <a:r>
              <a:rPr lang="cs-CZ" dirty="0"/>
              <a:t>Mezopotámii pěstovali ječmen, pšenici, proso, </a:t>
            </a:r>
            <a:r>
              <a:rPr lang="cs-CZ" dirty="0" smtClean="0"/>
              <a:t> brambory, sezam</a:t>
            </a:r>
            <a:r>
              <a:rPr lang="cs-CZ" dirty="0"/>
              <a:t>, vinnou révu.</a:t>
            </a:r>
          </a:p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66041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>
        <p14:rippl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587300"/>
            <a:ext cx="4003081" cy="223940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dist="35921" dir="2700000" algn="ctr" rotWithShape="0">
              <a:schemeClr val="bg2"/>
            </a:outerShdw>
            <a:softEdge rad="317500"/>
          </a:effectLst>
          <a:extLst/>
        </p:spPr>
      </p:pic>
      <p:sp>
        <p:nvSpPr>
          <p:cNvPr id="3" name="Zkosené hrany 2">
            <a:hlinkClick r:id="" action="ppaction://hlinkshowjump?jump=nextslide">
              <a:snd r:embed="rId3" name="coin.wav"/>
            </a:hlinkClick>
          </p:cNvPr>
          <p:cNvSpPr/>
          <p:nvPr/>
        </p:nvSpPr>
        <p:spPr>
          <a:xfrm>
            <a:off x="953023" y="836712"/>
            <a:ext cx="5760640" cy="1008112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Pro Indii jsou typické bavlněné látky.</a:t>
            </a:r>
            <a:endParaRPr lang="cs-CZ" dirty="0"/>
          </a:p>
        </p:txBody>
      </p:sp>
      <p:sp>
        <p:nvSpPr>
          <p:cNvPr id="5" name="Zkosené hrany 4">
            <a:hlinkClick r:id="" action="ppaction://noaction">
              <a:snd r:embed="rId4" name="suction.wav"/>
            </a:hlinkClick>
          </p:cNvPr>
          <p:cNvSpPr/>
          <p:nvPr/>
        </p:nvSpPr>
        <p:spPr>
          <a:xfrm>
            <a:off x="979738" y="2266118"/>
            <a:ext cx="5707209" cy="1008112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Pro Indii jsou typické </a:t>
            </a:r>
            <a:r>
              <a:rPr lang="cs-CZ" dirty="0" smtClean="0"/>
              <a:t>hedvábné </a:t>
            </a:r>
            <a:r>
              <a:rPr lang="cs-CZ" dirty="0"/>
              <a:t>látky.</a:t>
            </a:r>
          </a:p>
        </p:txBody>
      </p:sp>
      <p:sp>
        <p:nvSpPr>
          <p:cNvPr id="6" name="Zkosené hrany 5">
            <a:hlinkClick r:id="" action="ppaction://noaction">
              <a:snd r:embed="rId4" name="suction.wav"/>
            </a:hlinkClick>
          </p:cNvPr>
          <p:cNvSpPr/>
          <p:nvPr/>
        </p:nvSpPr>
        <p:spPr>
          <a:xfrm>
            <a:off x="953023" y="3703348"/>
            <a:ext cx="5760640" cy="1021795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Pro Indii jsou typické </a:t>
            </a:r>
            <a:r>
              <a:rPr lang="cs-CZ" dirty="0" smtClean="0"/>
              <a:t>lněné </a:t>
            </a:r>
            <a:r>
              <a:rPr lang="cs-CZ" dirty="0"/>
              <a:t>látky.</a:t>
            </a:r>
          </a:p>
        </p:txBody>
      </p:sp>
    </p:spTree>
    <p:extLst>
      <p:ext uri="{BB962C8B-B14F-4D97-AF65-F5344CB8AC3E}">
        <p14:creationId xmlns:p14="http://schemas.microsoft.com/office/powerpoint/2010/main" val="4183391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>
        <p14:rippl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587300"/>
            <a:ext cx="4003081" cy="223940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dist="35921" dir="2700000" algn="ctr" rotWithShape="0">
              <a:schemeClr val="bg2"/>
            </a:outerShdw>
            <a:softEdge rad="317500"/>
          </a:effectLst>
          <a:extLst/>
        </p:spPr>
      </p:pic>
      <p:sp>
        <p:nvSpPr>
          <p:cNvPr id="3" name="Zkosené hrany 2">
            <a:hlinkClick r:id="" action="ppaction://noaction">
              <a:snd r:embed="rId3" name="suction.wav"/>
            </a:hlinkClick>
          </p:cNvPr>
          <p:cNvSpPr/>
          <p:nvPr/>
        </p:nvSpPr>
        <p:spPr>
          <a:xfrm>
            <a:off x="953023" y="836712"/>
            <a:ext cx="5760640" cy="1008112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  Mezopotámii používali při zpracování kovu </a:t>
            </a:r>
          </a:p>
          <a:p>
            <a:pPr algn="ctr"/>
            <a:r>
              <a:rPr lang="cs-CZ" dirty="0" smtClean="0"/>
              <a:t>ztracenou formu.</a:t>
            </a:r>
            <a:endParaRPr lang="cs-CZ" dirty="0"/>
          </a:p>
        </p:txBody>
      </p:sp>
      <p:sp>
        <p:nvSpPr>
          <p:cNvPr id="5" name="Zkosené hrany 4">
            <a:hlinkClick r:id="" action="ppaction://noaction">
              <a:snd r:embed="rId3" name="suction.wav"/>
            </a:hlinkClick>
          </p:cNvPr>
          <p:cNvSpPr/>
          <p:nvPr/>
        </p:nvSpPr>
        <p:spPr>
          <a:xfrm>
            <a:off x="979738" y="2266118"/>
            <a:ext cx="5707209" cy="1008112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V  </a:t>
            </a:r>
            <a:r>
              <a:rPr lang="cs-CZ" dirty="0" smtClean="0"/>
              <a:t>Indii </a:t>
            </a:r>
            <a:r>
              <a:rPr lang="cs-CZ" dirty="0"/>
              <a:t>používali při zpracování kovu </a:t>
            </a:r>
          </a:p>
          <a:p>
            <a:pPr algn="ctr"/>
            <a:r>
              <a:rPr lang="cs-CZ" dirty="0"/>
              <a:t>ztracenou formu.</a:t>
            </a:r>
          </a:p>
        </p:txBody>
      </p:sp>
      <p:sp>
        <p:nvSpPr>
          <p:cNvPr id="6" name="Zkosené hrany 5">
            <a:hlinkClick r:id="" action="ppaction://hlinkshowjump?jump=nextslide">
              <a:snd r:embed="rId4" name="coin.wav"/>
            </a:hlinkClick>
          </p:cNvPr>
          <p:cNvSpPr/>
          <p:nvPr/>
        </p:nvSpPr>
        <p:spPr>
          <a:xfrm>
            <a:off x="953023" y="3703349"/>
            <a:ext cx="5760640" cy="1021796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V  </a:t>
            </a:r>
            <a:r>
              <a:rPr lang="cs-CZ" dirty="0" smtClean="0"/>
              <a:t>Číně </a:t>
            </a:r>
            <a:r>
              <a:rPr lang="cs-CZ" dirty="0"/>
              <a:t>používali při zpracování kovu </a:t>
            </a:r>
          </a:p>
          <a:p>
            <a:pPr algn="ctr"/>
            <a:r>
              <a:rPr lang="cs-CZ" dirty="0"/>
              <a:t>ztracenou formu.</a:t>
            </a:r>
          </a:p>
        </p:txBody>
      </p:sp>
    </p:spTree>
    <p:extLst>
      <p:ext uri="{BB962C8B-B14F-4D97-AF65-F5344CB8AC3E}">
        <p14:creationId xmlns:p14="http://schemas.microsoft.com/office/powerpoint/2010/main" val="3496116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>
        <p14:rippl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587300"/>
            <a:ext cx="4003081" cy="223940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dist="35921" dir="2700000" algn="ctr" rotWithShape="0">
              <a:schemeClr val="bg2"/>
            </a:outerShdw>
            <a:softEdge rad="317500"/>
          </a:effectLst>
          <a:extLst/>
        </p:spPr>
      </p:pic>
      <p:sp>
        <p:nvSpPr>
          <p:cNvPr id="3" name="Zkosené hrany 2">
            <a:hlinkClick r:id="" action="ppaction://hlinkshowjump?jump=nextslide">
              <a:snd r:embed="rId3" name="coin.wav"/>
            </a:hlinkClick>
          </p:cNvPr>
          <p:cNvSpPr/>
          <p:nvPr/>
        </p:nvSpPr>
        <p:spPr>
          <a:xfrm>
            <a:off x="953023" y="836712"/>
            <a:ext cx="5760640" cy="1008112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Šedesátinná soustava pochází z Mezopotámie.</a:t>
            </a:r>
            <a:endParaRPr lang="cs-CZ" dirty="0"/>
          </a:p>
        </p:txBody>
      </p:sp>
      <p:sp>
        <p:nvSpPr>
          <p:cNvPr id="5" name="Zkosené hrany 4">
            <a:hlinkClick r:id="" action="ppaction://noaction">
              <a:snd r:embed="rId4" name="suction.wav"/>
            </a:hlinkClick>
          </p:cNvPr>
          <p:cNvSpPr/>
          <p:nvPr/>
        </p:nvSpPr>
        <p:spPr>
          <a:xfrm>
            <a:off x="979738" y="2266118"/>
            <a:ext cx="5707209" cy="1008112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Šedesátinná </a:t>
            </a:r>
            <a:r>
              <a:rPr lang="cs-CZ" dirty="0"/>
              <a:t>soustava pochází z </a:t>
            </a:r>
            <a:r>
              <a:rPr lang="cs-CZ" dirty="0" smtClean="0"/>
              <a:t>Indie.</a:t>
            </a:r>
            <a:endParaRPr lang="cs-CZ" dirty="0"/>
          </a:p>
        </p:txBody>
      </p:sp>
      <p:sp>
        <p:nvSpPr>
          <p:cNvPr id="6" name="Zkosené hrany 5">
            <a:hlinkClick r:id="" action="ppaction://noaction">
              <a:snd r:embed="rId4" name="suction.wav"/>
            </a:hlinkClick>
          </p:cNvPr>
          <p:cNvSpPr/>
          <p:nvPr/>
        </p:nvSpPr>
        <p:spPr>
          <a:xfrm>
            <a:off x="997942" y="3687324"/>
            <a:ext cx="5760640" cy="1037819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Šedesátinná </a:t>
            </a:r>
            <a:r>
              <a:rPr lang="cs-CZ" dirty="0"/>
              <a:t>soustava pochází z </a:t>
            </a:r>
            <a:r>
              <a:rPr lang="cs-CZ" dirty="0" smtClean="0"/>
              <a:t>Číny.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71573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>
        <p14:rippl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587300"/>
            <a:ext cx="4003081" cy="223940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dist="35921" dir="2700000" algn="ctr" rotWithShape="0">
              <a:schemeClr val="bg2"/>
            </a:outerShdw>
            <a:softEdge rad="317500"/>
          </a:effectLst>
          <a:extLst/>
        </p:spPr>
      </p:pic>
      <p:sp>
        <p:nvSpPr>
          <p:cNvPr id="3" name="Zkosené hrany 2">
            <a:hlinkClick r:id="" action="ppaction://noaction">
              <a:snd r:embed="rId3" name="suction.wav"/>
            </a:hlinkClick>
          </p:cNvPr>
          <p:cNvSpPr/>
          <p:nvPr/>
        </p:nvSpPr>
        <p:spPr>
          <a:xfrm>
            <a:off x="953023" y="836712"/>
            <a:ext cx="5760640" cy="1008112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Početní míry kopa a tucet pocházejí z Číny.</a:t>
            </a:r>
            <a:endParaRPr lang="cs-CZ" dirty="0"/>
          </a:p>
        </p:txBody>
      </p:sp>
      <p:sp>
        <p:nvSpPr>
          <p:cNvPr id="5" name="Zkosené hrany 4">
            <a:hlinkClick r:id="" action="ppaction://noaction">
              <a:snd r:embed="rId3" name="suction.wav"/>
            </a:hlinkClick>
          </p:cNvPr>
          <p:cNvSpPr/>
          <p:nvPr/>
        </p:nvSpPr>
        <p:spPr>
          <a:xfrm>
            <a:off x="979738" y="2266118"/>
            <a:ext cx="5707209" cy="1008112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Početní míry kopa a tucet pocházejí z </a:t>
            </a:r>
            <a:r>
              <a:rPr lang="cs-CZ" dirty="0" smtClean="0"/>
              <a:t>Indie.</a:t>
            </a:r>
            <a:endParaRPr lang="cs-CZ" dirty="0"/>
          </a:p>
        </p:txBody>
      </p:sp>
      <p:sp>
        <p:nvSpPr>
          <p:cNvPr id="6" name="Zkosené hrany 5">
            <a:hlinkClick r:id="" action="ppaction://hlinkshowjump?jump=nextslide">
              <a:snd r:embed="rId4" name="coin.wav"/>
            </a:hlinkClick>
          </p:cNvPr>
          <p:cNvSpPr/>
          <p:nvPr/>
        </p:nvSpPr>
        <p:spPr>
          <a:xfrm>
            <a:off x="953023" y="3703349"/>
            <a:ext cx="5760640" cy="1021796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Početní míry kopa a tucet pocházejí z </a:t>
            </a:r>
            <a:r>
              <a:rPr lang="cs-CZ" dirty="0" smtClean="0"/>
              <a:t>Mezopotámie.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34463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>
        <p14:rippl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587300"/>
            <a:ext cx="4003081" cy="223940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dist="35921" dir="2700000" algn="ctr" rotWithShape="0">
              <a:schemeClr val="bg2"/>
            </a:outerShdw>
            <a:softEdge rad="317500"/>
          </a:effectLst>
          <a:extLst/>
        </p:spPr>
      </p:pic>
      <p:sp>
        <p:nvSpPr>
          <p:cNvPr id="3" name="Zkosené hrany 2">
            <a:hlinkClick r:id="" action="ppaction://hlinkshowjump?jump=nextslide">
              <a:snd r:embed="rId3" name="coin.wav"/>
            </a:hlinkClick>
          </p:cNvPr>
          <p:cNvSpPr/>
          <p:nvPr/>
        </p:nvSpPr>
        <p:spPr>
          <a:xfrm>
            <a:off x="926307" y="908720"/>
            <a:ext cx="5760640" cy="1008112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 Egyptě používali při počítání desetinnou soustavu.</a:t>
            </a:r>
            <a:endParaRPr lang="cs-CZ" dirty="0"/>
          </a:p>
        </p:txBody>
      </p:sp>
      <p:sp>
        <p:nvSpPr>
          <p:cNvPr id="5" name="Zkosené hrany 4">
            <a:hlinkClick r:id="" action="ppaction://noaction">
              <a:snd r:embed="rId4" name="suction.wav"/>
            </a:hlinkClick>
          </p:cNvPr>
          <p:cNvSpPr/>
          <p:nvPr/>
        </p:nvSpPr>
        <p:spPr>
          <a:xfrm>
            <a:off x="979738" y="2266118"/>
            <a:ext cx="5707209" cy="1008112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V Egyptě používali při počítání </a:t>
            </a:r>
            <a:r>
              <a:rPr lang="cs-CZ" dirty="0" smtClean="0"/>
              <a:t>šedesátinnou soustavu.</a:t>
            </a:r>
            <a:endParaRPr lang="cs-CZ" dirty="0"/>
          </a:p>
        </p:txBody>
      </p:sp>
      <p:sp>
        <p:nvSpPr>
          <p:cNvPr id="6" name="Zkosené hrany 5">
            <a:hlinkClick r:id="" action="ppaction://noaction">
              <a:snd r:embed="rId4" name="suction.wav"/>
            </a:hlinkClick>
          </p:cNvPr>
          <p:cNvSpPr/>
          <p:nvPr/>
        </p:nvSpPr>
        <p:spPr>
          <a:xfrm>
            <a:off x="953023" y="3703349"/>
            <a:ext cx="5733924" cy="883952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V Egyptě </a:t>
            </a:r>
            <a:r>
              <a:rPr lang="cs-CZ" dirty="0" smtClean="0"/>
              <a:t>se matematice nevěnovali.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51556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>
        <p14:rippl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587300"/>
            <a:ext cx="4003081" cy="223940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dist="35921" dir="2700000" algn="ctr" rotWithShape="0">
              <a:schemeClr val="bg2"/>
            </a:outerShdw>
            <a:softEdge rad="317500"/>
          </a:effectLst>
          <a:extLst/>
        </p:spPr>
      </p:pic>
      <p:sp>
        <p:nvSpPr>
          <p:cNvPr id="3" name="Zkosené hrany 2">
            <a:hlinkClick r:id="" action="ppaction://noaction">
              <a:snd r:embed="rId3" name="suction.wav"/>
            </a:hlinkClick>
          </p:cNvPr>
          <p:cNvSpPr/>
          <p:nvPr/>
        </p:nvSpPr>
        <p:spPr>
          <a:xfrm>
            <a:off x="953023" y="836712"/>
            <a:ext cx="5760640" cy="1008112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 myšlenkou, že Země se točí kolem Slunce, přišli Indové.</a:t>
            </a:r>
            <a:endParaRPr lang="cs-CZ" dirty="0"/>
          </a:p>
        </p:txBody>
      </p:sp>
      <p:sp>
        <p:nvSpPr>
          <p:cNvPr id="5" name="Zkosené hrany 4">
            <a:hlinkClick r:id="" action="ppaction://hlinkshowjump?jump=nextslide">
              <a:snd r:embed="rId4" name="coin.wav"/>
            </a:hlinkClick>
          </p:cNvPr>
          <p:cNvSpPr/>
          <p:nvPr/>
        </p:nvSpPr>
        <p:spPr>
          <a:xfrm>
            <a:off x="979738" y="2266118"/>
            <a:ext cx="5707209" cy="1008112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S myšlenkou, že Země se točí </a:t>
            </a:r>
            <a:r>
              <a:rPr lang="cs-CZ" dirty="0" smtClean="0"/>
              <a:t>kolem své osy, </a:t>
            </a:r>
            <a:r>
              <a:rPr lang="cs-CZ" dirty="0"/>
              <a:t>přišli Indové.</a:t>
            </a:r>
          </a:p>
        </p:txBody>
      </p:sp>
      <p:sp>
        <p:nvSpPr>
          <p:cNvPr id="6" name="Zkosené hrany 5">
            <a:hlinkClick r:id="" action="ppaction://noaction">
              <a:snd r:embed="rId3" name="suction.wav"/>
            </a:hlinkClick>
          </p:cNvPr>
          <p:cNvSpPr/>
          <p:nvPr/>
        </p:nvSpPr>
        <p:spPr>
          <a:xfrm>
            <a:off x="953023" y="3703349"/>
            <a:ext cx="5760640" cy="936104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S myšlenkou, že Země se točí kolem </a:t>
            </a:r>
            <a:r>
              <a:rPr lang="cs-CZ" dirty="0" smtClean="0"/>
              <a:t>Slunce, </a:t>
            </a:r>
            <a:r>
              <a:rPr lang="cs-CZ" dirty="0"/>
              <a:t>přišli </a:t>
            </a:r>
            <a:r>
              <a:rPr lang="cs-CZ" dirty="0" smtClean="0"/>
              <a:t>Číňané.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71681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>
        <p14:rippl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587300"/>
            <a:ext cx="4003081" cy="223940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dist="35921" dir="2700000" algn="ctr" rotWithShape="0">
              <a:schemeClr val="bg2"/>
            </a:outerShdw>
            <a:softEdge rad="317500"/>
          </a:effectLst>
          <a:extLst/>
        </p:spPr>
      </p:pic>
      <p:sp>
        <p:nvSpPr>
          <p:cNvPr id="3" name="Zkosené hrany 2">
            <a:hlinkClick r:id="" action="ppaction://noaction">
              <a:snd r:embed="rId3" name="suction.wav"/>
            </a:hlinkClick>
          </p:cNvPr>
          <p:cNvSpPr/>
          <p:nvPr/>
        </p:nvSpPr>
        <p:spPr>
          <a:xfrm>
            <a:off x="953023" y="836712"/>
            <a:ext cx="5760640" cy="1008112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Číslo 3,14 používali k výpočtu čtverce a kvádru Indové.</a:t>
            </a:r>
            <a:endParaRPr lang="cs-CZ" dirty="0"/>
          </a:p>
        </p:txBody>
      </p:sp>
      <p:sp>
        <p:nvSpPr>
          <p:cNvPr id="5" name="Zkosené hrany 4">
            <a:hlinkClick r:id="" action="ppaction://hlinkshowjump?jump=nextslide">
              <a:snd r:embed="rId4" name="coin.wav"/>
            </a:hlinkClick>
          </p:cNvPr>
          <p:cNvSpPr/>
          <p:nvPr/>
        </p:nvSpPr>
        <p:spPr>
          <a:xfrm>
            <a:off x="953023" y="2266118"/>
            <a:ext cx="5707209" cy="1008112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Číslo 3,14 používali k výpočtu </a:t>
            </a:r>
            <a:r>
              <a:rPr lang="cs-CZ" dirty="0" smtClean="0"/>
              <a:t>kruhu a koule Indové.</a:t>
            </a:r>
            <a:endParaRPr lang="cs-CZ" dirty="0"/>
          </a:p>
        </p:txBody>
      </p:sp>
      <p:sp>
        <p:nvSpPr>
          <p:cNvPr id="6" name="Zkosené hrany 5">
            <a:hlinkClick r:id="" action="ppaction://noaction">
              <a:snd r:embed="rId3" name="suction.wav"/>
            </a:hlinkClick>
          </p:cNvPr>
          <p:cNvSpPr/>
          <p:nvPr/>
        </p:nvSpPr>
        <p:spPr>
          <a:xfrm>
            <a:off x="926307" y="3703349"/>
            <a:ext cx="5760640" cy="936104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Číslo 3,14 používali k výpočtu čtverce a kvádru </a:t>
            </a:r>
            <a:r>
              <a:rPr lang="cs-CZ" dirty="0" smtClean="0"/>
              <a:t> </a:t>
            </a:r>
            <a:r>
              <a:rPr lang="cs-CZ" dirty="0" err="1" smtClean="0"/>
              <a:t>Mezopotámci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22853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>
        <p14:rippl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587300"/>
            <a:ext cx="4003081" cy="223940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dist="35921" dir="2700000" algn="ctr" rotWithShape="0">
              <a:schemeClr val="bg2"/>
            </a:outerShdw>
            <a:softEdge rad="317500"/>
          </a:effectLst>
          <a:extLst/>
        </p:spPr>
      </p:pic>
      <p:sp>
        <p:nvSpPr>
          <p:cNvPr id="3" name="Zkosené hrany 2">
            <a:hlinkClick r:id="" action="ppaction://hlinkshowjump?jump=nextslide">
              <a:snd r:embed="rId3" name="coin.wav"/>
            </a:hlinkClick>
          </p:cNvPr>
          <p:cNvSpPr/>
          <p:nvPr/>
        </p:nvSpPr>
        <p:spPr>
          <a:xfrm>
            <a:off x="953023" y="836712"/>
            <a:ext cx="5760640" cy="1008112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Ve starověké  Číně psali na papír.</a:t>
            </a:r>
            <a:endParaRPr lang="cs-CZ" dirty="0"/>
          </a:p>
        </p:txBody>
      </p:sp>
      <p:sp>
        <p:nvSpPr>
          <p:cNvPr id="5" name="Zkosené hrany 4">
            <a:hlinkClick r:id="" action="ppaction://noaction">
              <a:snd r:embed="rId4" name="suction.wav"/>
            </a:hlinkClick>
          </p:cNvPr>
          <p:cNvSpPr/>
          <p:nvPr/>
        </p:nvSpPr>
        <p:spPr>
          <a:xfrm>
            <a:off x="1006454" y="2266118"/>
            <a:ext cx="5707209" cy="1008112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Ve starověké  Číně psali na </a:t>
            </a:r>
            <a:r>
              <a:rPr lang="cs-CZ" dirty="0" smtClean="0"/>
              <a:t>papyrus.</a:t>
            </a:r>
            <a:endParaRPr lang="cs-CZ" dirty="0"/>
          </a:p>
        </p:txBody>
      </p:sp>
      <p:sp>
        <p:nvSpPr>
          <p:cNvPr id="6" name="Zkosené hrany 5">
            <a:hlinkClick r:id="" action="ppaction://noaction">
              <a:snd r:embed="rId4" name="suction.wav"/>
            </a:hlinkClick>
          </p:cNvPr>
          <p:cNvSpPr/>
          <p:nvPr/>
        </p:nvSpPr>
        <p:spPr>
          <a:xfrm>
            <a:off x="953023" y="3703349"/>
            <a:ext cx="5760640" cy="936104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Ve starověké  Číně psali na </a:t>
            </a:r>
            <a:r>
              <a:rPr lang="cs-CZ" dirty="0" smtClean="0"/>
              <a:t>bavlněné šátečky.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77176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>
        <p14:rippl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587300"/>
            <a:ext cx="4003081" cy="223940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dist="35921" dir="2700000" algn="ctr" rotWithShape="0">
              <a:schemeClr val="bg2"/>
            </a:outerShdw>
            <a:softEdge rad="317500"/>
          </a:effectLst>
          <a:extLst/>
        </p:spPr>
      </p:pic>
      <p:sp>
        <p:nvSpPr>
          <p:cNvPr id="3" name="Zkosené hrany 2">
            <a:hlinkClick r:id="" action="ppaction://hlinkshowjump?jump=nextslide">
              <a:snd r:embed="rId3" name="coin.wav"/>
            </a:hlinkClick>
          </p:cNvPr>
          <p:cNvSpPr/>
          <p:nvPr/>
        </p:nvSpPr>
        <p:spPr>
          <a:xfrm>
            <a:off x="953023" y="836712"/>
            <a:ext cx="5760640" cy="1008112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Ve starověké Číně platili kovovými a později i papírovými penězi.</a:t>
            </a:r>
            <a:endParaRPr lang="cs-CZ" dirty="0"/>
          </a:p>
        </p:txBody>
      </p:sp>
      <p:sp>
        <p:nvSpPr>
          <p:cNvPr id="5" name="Zkosené hrany 4">
            <a:hlinkClick r:id="" action="ppaction://noaction">
              <a:snd r:embed="rId4" name="suction.wav"/>
            </a:hlinkClick>
          </p:cNvPr>
          <p:cNvSpPr/>
          <p:nvPr/>
        </p:nvSpPr>
        <p:spPr>
          <a:xfrm>
            <a:off x="979738" y="2266118"/>
            <a:ext cx="5707209" cy="1008112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Ve starověké Indii </a:t>
            </a:r>
            <a:r>
              <a:rPr lang="cs-CZ" dirty="0"/>
              <a:t>platili kovovými a později i papírovými penězi.</a:t>
            </a:r>
          </a:p>
        </p:txBody>
      </p:sp>
      <p:sp>
        <p:nvSpPr>
          <p:cNvPr id="6" name="Zkosené hrany 5">
            <a:hlinkClick r:id="" action="ppaction://noaction">
              <a:snd r:embed="rId4" name="suction.wav"/>
            </a:hlinkClick>
          </p:cNvPr>
          <p:cNvSpPr/>
          <p:nvPr/>
        </p:nvSpPr>
        <p:spPr>
          <a:xfrm>
            <a:off x="953023" y="3703349"/>
            <a:ext cx="5760640" cy="936104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Ve starověké </a:t>
            </a:r>
            <a:r>
              <a:rPr lang="cs-CZ" dirty="0" smtClean="0"/>
              <a:t>Mezopotámii </a:t>
            </a:r>
            <a:r>
              <a:rPr lang="cs-CZ" dirty="0"/>
              <a:t>platili kovovými a později i papírovými penězi.</a:t>
            </a:r>
          </a:p>
        </p:txBody>
      </p:sp>
    </p:spTree>
    <p:extLst>
      <p:ext uri="{BB962C8B-B14F-4D97-AF65-F5344CB8AC3E}">
        <p14:creationId xmlns:p14="http://schemas.microsoft.com/office/powerpoint/2010/main" val="3837825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>
        <p14:rippl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587300"/>
            <a:ext cx="4003081" cy="223940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dist="35921" dir="2700000" algn="ctr" rotWithShape="0">
              <a:schemeClr val="bg2"/>
            </a:outerShdw>
            <a:softEdge rad="317500"/>
          </a:effectLst>
          <a:extLst/>
        </p:spPr>
      </p:pic>
      <p:sp>
        <p:nvSpPr>
          <p:cNvPr id="3" name="Zkosené hrany 2">
            <a:hlinkClick r:id="" action="ppaction://noaction">
              <a:snd r:embed="rId3" name="suction.wav"/>
            </a:hlinkClick>
          </p:cNvPr>
          <p:cNvSpPr/>
          <p:nvPr/>
        </p:nvSpPr>
        <p:spPr>
          <a:xfrm>
            <a:off x="953023" y="836712"/>
            <a:ext cx="5760640" cy="1008112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Výroba hedvábí pochází z Egypta.</a:t>
            </a:r>
            <a:endParaRPr lang="cs-CZ" dirty="0"/>
          </a:p>
        </p:txBody>
      </p:sp>
      <p:sp>
        <p:nvSpPr>
          <p:cNvPr id="5" name="Zkosené hrany 4">
            <a:hlinkClick r:id="" action="ppaction://noaction">
              <a:snd r:embed="rId3" name="suction.wav"/>
            </a:hlinkClick>
          </p:cNvPr>
          <p:cNvSpPr/>
          <p:nvPr/>
        </p:nvSpPr>
        <p:spPr>
          <a:xfrm>
            <a:off x="979738" y="2266118"/>
            <a:ext cx="5707209" cy="1008112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Výroba hedvábí pochází z </a:t>
            </a:r>
            <a:r>
              <a:rPr lang="cs-CZ" dirty="0" smtClean="0"/>
              <a:t>Indie.</a:t>
            </a:r>
            <a:endParaRPr lang="cs-CZ" dirty="0"/>
          </a:p>
        </p:txBody>
      </p:sp>
      <p:sp>
        <p:nvSpPr>
          <p:cNvPr id="6" name="Zkosené hrany 5">
            <a:hlinkClick r:id="" action="ppaction://hlinkshowjump?jump=nextslide">
              <a:snd r:embed="rId4" name="coin.wav"/>
            </a:hlinkClick>
          </p:cNvPr>
          <p:cNvSpPr/>
          <p:nvPr/>
        </p:nvSpPr>
        <p:spPr>
          <a:xfrm>
            <a:off x="953023" y="3703349"/>
            <a:ext cx="5760640" cy="936104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Výroba hedvábí pochází z </a:t>
            </a:r>
            <a:r>
              <a:rPr lang="cs-CZ" dirty="0" smtClean="0"/>
              <a:t>Číny.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17199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>
        <p14:rippl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587300"/>
            <a:ext cx="4003081" cy="223940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dist="35921" dir="2700000" algn="ctr" rotWithShape="0">
              <a:schemeClr val="bg2"/>
            </a:outerShdw>
            <a:softEdge rad="317500"/>
          </a:effectLst>
          <a:extLst/>
        </p:spPr>
      </p:pic>
      <p:sp>
        <p:nvSpPr>
          <p:cNvPr id="3" name="Zkosené hrany 2">
            <a:hlinkClick r:id="" action="ppaction://hlinkshowjump?jump=nextslide">
              <a:snd r:embed="rId3" name="coin.wav"/>
            </a:hlinkClick>
          </p:cNvPr>
          <p:cNvSpPr/>
          <p:nvPr/>
        </p:nvSpPr>
        <p:spPr>
          <a:xfrm>
            <a:off x="953023" y="836712"/>
            <a:ext cx="5760640" cy="1008112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 Egyptě věřili v mnoho bohů.</a:t>
            </a:r>
            <a:endParaRPr lang="cs-CZ" dirty="0"/>
          </a:p>
        </p:txBody>
      </p:sp>
      <p:sp>
        <p:nvSpPr>
          <p:cNvPr id="5" name="Zkosené hrany 4">
            <a:hlinkClick r:id="" action="ppaction://noaction">
              <a:snd r:embed="rId4" name="suction.wav"/>
            </a:hlinkClick>
          </p:cNvPr>
          <p:cNvSpPr/>
          <p:nvPr/>
        </p:nvSpPr>
        <p:spPr>
          <a:xfrm>
            <a:off x="979738" y="2266118"/>
            <a:ext cx="5707209" cy="1008112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V Egyptě věřili v </a:t>
            </a:r>
            <a:r>
              <a:rPr lang="cs-CZ" dirty="0" smtClean="0"/>
              <a:t>jednoho boha.</a:t>
            </a:r>
            <a:endParaRPr lang="cs-CZ" dirty="0"/>
          </a:p>
        </p:txBody>
      </p:sp>
      <p:sp>
        <p:nvSpPr>
          <p:cNvPr id="6" name="Zkosené hrany 5">
            <a:hlinkClick r:id="" action="ppaction://noaction">
              <a:snd r:embed="rId4" name="suction.wav"/>
            </a:hlinkClick>
          </p:cNvPr>
          <p:cNvSpPr/>
          <p:nvPr/>
        </p:nvSpPr>
        <p:spPr>
          <a:xfrm>
            <a:off x="926307" y="3753126"/>
            <a:ext cx="5760640" cy="936104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V Egyptě věřili </a:t>
            </a:r>
            <a:r>
              <a:rPr lang="cs-CZ" dirty="0" smtClean="0"/>
              <a:t>ve faraona.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58758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>
        <p14:rippl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587300"/>
            <a:ext cx="4003081" cy="223940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dist="35921" dir="2700000" algn="ctr" rotWithShape="0">
              <a:schemeClr val="bg2"/>
            </a:outerShdw>
            <a:softEdge rad="317500"/>
          </a:effectLst>
          <a:extLst/>
        </p:spPr>
      </p:pic>
      <p:sp>
        <p:nvSpPr>
          <p:cNvPr id="3" name="Zkosené hrany 2">
            <a:hlinkClick r:id="" action="ppaction://hlinkshowjump?jump=nextslide">
              <a:snd r:embed="rId3" name="coin.wav"/>
            </a:hlinkClick>
          </p:cNvPr>
          <p:cNvSpPr/>
          <p:nvPr/>
        </p:nvSpPr>
        <p:spPr>
          <a:xfrm>
            <a:off x="953023" y="836712"/>
            <a:ext cx="5760640" cy="1008112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Buddhismus byl rozšířen v Indii a v</a:t>
            </a:r>
            <a:endParaRPr lang="cs-CZ" dirty="0"/>
          </a:p>
          <a:p>
            <a:pPr algn="ctr"/>
            <a:r>
              <a:rPr lang="cs-CZ" dirty="0" smtClean="0"/>
              <a:t>Číně.</a:t>
            </a:r>
            <a:endParaRPr lang="cs-CZ" dirty="0"/>
          </a:p>
        </p:txBody>
      </p:sp>
      <p:sp>
        <p:nvSpPr>
          <p:cNvPr id="5" name="Zkosené hrany 4">
            <a:hlinkClick r:id="" action="ppaction://noaction">
              <a:snd r:embed="rId4" name="suction.wav"/>
            </a:hlinkClick>
          </p:cNvPr>
          <p:cNvSpPr/>
          <p:nvPr/>
        </p:nvSpPr>
        <p:spPr>
          <a:xfrm>
            <a:off x="979738" y="2266118"/>
            <a:ext cx="5707209" cy="1008112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Buddhismus byl rozšířen v Mezopotámii.</a:t>
            </a:r>
            <a:endParaRPr lang="cs-CZ" dirty="0"/>
          </a:p>
        </p:txBody>
      </p:sp>
      <p:sp>
        <p:nvSpPr>
          <p:cNvPr id="6" name="Zkosené hrany 5">
            <a:hlinkClick r:id="" action="ppaction://noaction">
              <a:snd r:embed="rId4" name="suction.wav"/>
            </a:hlinkClick>
          </p:cNvPr>
          <p:cNvSpPr/>
          <p:nvPr/>
        </p:nvSpPr>
        <p:spPr>
          <a:xfrm>
            <a:off x="953023" y="3703349"/>
            <a:ext cx="5760640" cy="936104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mtClean="0"/>
              <a:t>Buddhismus byl rozšířen v Indii a v</a:t>
            </a:r>
          </a:p>
          <a:p>
            <a:pPr algn="ctr"/>
            <a:r>
              <a:rPr lang="cs-CZ" smtClean="0"/>
              <a:t>Egyptě.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02414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>
        <p14:rippl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587300"/>
            <a:ext cx="4003081" cy="223940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dist="35921" dir="2700000" algn="ctr" rotWithShape="0">
              <a:schemeClr val="bg2"/>
            </a:outerShdw>
            <a:softEdge rad="317500"/>
          </a:effectLst>
          <a:extLst/>
        </p:spPr>
      </p:pic>
      <p:sp>
        <p:nvSpPr>
          <p:cNvPr id="3" name="Zkosené hrany 2">
            <a:hlinkClick r:id="" action="ppaction://noaction">
              <a:snd r:embed="rId3" name="suction.wav"/>
            </a:hlinkClick>
          </p:cNvPr>
          <p:cNvSpPr/>
          <p:nvPr/>
        </p:nvSpPr>
        <p:spPr>
          <a:xfrm>
            <a:off x="953023" y="836712"/>
            <a:ext cx="5760640" cy="1008112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Klínovým písmem se psalo v Indii.</a:t>
            </a:r>
            <a:endParaRPr lang="cs-CZ" dirty="0"/>
          </a:p>
        </p:txBody>
      </p:sp>
      <p:sp>
        <p:nvSpPr>
          <p:cNvPr id="5" name="Zkosené hrany 4">
            <a:hlinkClick r:id="" action="ppaction://hlinkshowjump?jump=nextslide">
              <a:snd r:embed="rId4" name="coin.wav"/>
            </a:hlinkClick>
          </p:cNvPr>
          <p:cNvSpPr/>
          <p:nvPr/>
        </p:nvSpPr>
        <p:spPr>
          <a:xfrm>
            <a:off x="979738" y="2266118"/>
            <a:ext cx="5707209" cy="1008112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Klínovým písmem se psalo v </a:t>
            </a:r>
            <a:r>
              <a:rPr lang="cs-CZ" dirty="0" smtClean="0"/>
              <a:t>Mezopotámii.</a:t>
            </a:r>
            <a:endParaRPr lang="cs-CZ" dirty="0"/>
          </a:p>
        </p:txBody>
      </p:sp>
      <p:sp>
        <p:nvSpPr>
          <p:cNvPr id="6" name="Zkosené hrany 5">
            <a:hlinkClick r:id="" action="ppaction://noaction">
              <a:snd r:embed="rId3" name="suction.wav"/>
            </a:hlinkClick>
          </p:cNvPr>
          <p:cNvSpPr/>
          <p:nvPr/>
        </p:nvSpPr>
        <p:spPr>
          <a:xfrm>
            <a:off x="953023" y="3703349"/>
            <a:ext cx="5760640" cy="936104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Klínovým písmem se psalo v </a:t>
            </a:r>
            <a:r>
              <a:rPr lang="cs-CZ" dirty="0" smtClean="0"/>
              <a:t>Egyptě.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95904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>
        <p14:rippl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587300"/>
            <a:ext cx="4003081" cy="223940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dist="35921" dir="2700000" algn="ctr" rotWithShape="0">
              <a:schemeClr val="bg2"/>
            </a:outerShdw>
            <a:softEdge rad="317500"/>
          </a:effectLst>
          <a:extLst/>
        </p:spPr>
      </p:pic>
      <p:sp>
        <p:nvSpPr>
          <p:cNvPr id="3" name="Zkosené hrany 2">
            <a:hlinkClick r:id="" action="ppaction://hlinkshowjump?jump=nextslide">
              <a:snd r:embed="rId3" name="coin.wav"/>
            </a:hlinkClick>
          </p:cNvPr>
          <p:cNvSpPr/>
          <p:nvPr/>
        </p:nvSpPr>
        <p:spPr>
          <a:xfrm>
            <a:off x="953023" y="836712"/>
            <a:ext cx="5760640" cy="1008112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Hieroglyfy byly obrázkové písmo.</a:t>
            </a:r>
            <a:endParaRPr lang="cs-CZ" dirty="0"/>
          </a:p>
        </p:txBody>
      </p:sp>
      <p:sp>
        <p:nvSpPr>
          <p:cNvPr id="5" name="Zkosené hrany 4">
            <a:hlinkClick r:id="" action="ppaction://noaction">
              <a:snd r:embed="rId4" name="suction.wav"/>
            </a:hlinkClick>
          </p:cNvPr>
          <p:cNvSpPr/>
          <p:nvPr/>
        </p:nvSpPr>
        <p:spPr>
          <a:xfrm>
            <a:off x="979738" y="2266118"/>
            <a:ext cx="5707209" cy="1008112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Hieroglyfy </a:t>
            </a:r>
            <a:r>
              <a:rPr lang="cs-CZ" dirty="0" smtClean="0"/>
              <a:t>byly klínové </a:t>
            </a:r>
            <a:r>
              <a:rPr lang="cs-CZ" dirty="0"/>
              <a:t>písmo.</a:t>
            </a:r>
          </a:p>
        </p:txBody>
      </p:sp>
      <p:sp>
        <p:nvSpPr>
          <p:cNvPr id="6" name="Zkosené hrany 5">
            <a:hlinkClick r:id="" action="ppaction://noaction">
              <a:snd r:embed="rId4" name="suction.wav"/>
            </a:hlinkClick>
          </p:cNvPr>
          <p:cNvSpPr/>
          <p:nvPr/>
        </p:nvSpPr>
        <p:spPr>
          <a:xfrm>
            <a:off x="953023" y="3703349"/>
            <a:ext cx="5760640" cy="936104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Hieroglyfy </a:t>
            </a:r>
            <a:r>
              <a:rPr lang="cs-CZ" dirty="0" smtClean="0"/>
              <a:t>byly hláskové </a:t>
            </a:r>
            <a:r>
              <a:rPr lang="cs-CZ" dirty="0"/>
              <a:t>písmo.</a:t>
            </a:r>
          </a:p>
        </p:txBody>
      </p:sp>
    </p:spTree>
    <p:extLst>
      <p:ext uri="{BB962C8B-B14F-4D97-AF65-F5344CB8AC3E}">
        <p14:creationId xmlns:p14="http://schemas.microsoft.com/office/powerpoint/2010/main" val="105220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>
        <p14:rippl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587300"/>
            <a:ext cx="4003081" cy="223940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dist="35921" dir="2700000" algn="ctr" rotWithShape="0">
              <a:schemeClr val="bg2"/>
            </a:outerShdw>
            <a:softEdge rad="317500"/>
          </a:effectLst>
          <a:extLst/>
        </p:spPr>
      </p:pic>
      <p:sp>
        <p:nvSpPr>
          <p:cNvPr id="3" name="Zkosené hrany 2">
            <a:hlinkClick r:id="" action="ppaction://noaction">
              <a:snd r:embed="rId3" name="suction.wav"/>
            </a:hlinkClick>
          </p:cNvPr>
          <p:cNvSpPr/>
          <p:nvPr/>
        </p:nvSpPr>
        <p:spPr>
          <a:xfrm>
            <a:off x="953023" y="836712"/>
            <a:ext cx="5760640" cy="1008112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V Indii </a:t>
            </a:r>
            <a:r>
              <a:rPr lang="cs-CZ" dirty="0" smtClean="0"/>
              <a:t>psali hieroglyfy.</a:t>
            </a:r>
            <a:endParaRPr lang="cs-CZ" dirty="0"/>
          </a:p>
        </p:txBody>
      </p:sp>
      <p:sp>
        <p:nvSpPr>
          <p:cNvPr id="5" name="Zkosené hrany 4">
            <a:hlinkClick r:id="" action="ppaction://noaction">
              <a:snd r:embed="rId3" name="suction.wav"/>
            </a:hlinkClick>
          </p:cNvPr>
          <p:cNvSpPr/>
          <p:nvPr/>
        </p:nvSpPr>
        <p:spPr>
          <a:xfrm>
            <a:off x="979738" y="2266118"/>
            <a:ext cx="5707209" cy="1008112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V Indii psali </a:t>
            </a:r>
            <a:r>
              <a:rPr lang="cs-CZ" dirty="0" smtClean="0"/>
              <a:t>obrázkovým </a:t>
            </a:r>
            <a:r>
              <a:rPr lang="cs-CZ" dirty="0"/>
              <a:t>písmem.</a:t>
            </a:r>
          </a:p>
        </p:txBody>
      </p:sp>
      <p:sp>
        <p:nvSpPr>
          <p:cNvPr id="6" name="Zkosené hrany 5">
            <a:hlinkClick r:id="" action="ppaction://hlinkshowjump?jump=nextslide">
              <a:snd r:embed="rId4" name="coin.wav"/>
            </a:hlinkClick>
          </p:cNvPr>
          <p:cNvSpPr/>
          <p:nvPr/>
        </p:nvSpPr>
        <p:spPr>
          <a:xfrm>
            <a:off x="953023" y="3703349"/>
            <a:ext cx="5760640" cy="936104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 Indii psali hláskovým písmem.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7872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>
        <p14:rippl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587300"/>
            <a:ext cx="4003081" cy="223940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dist="35921" dir="2700000" algn="ctr" rotWithShape="0">
              <a:schemeClr val="bg2"/>
            </a:outerShdw>
            <a:softEdge rad="317500"/>
          </a:effectLst>
          <a:extLst/>
        </p:spPr>
      </p:pic>
      <p:sp>
        <p:nvSpPr>
          <p:cNvPr id="3" name="Zkosené hrany 2">
            <a:hlinkClick r:id="" action="ppaction://noaction">
              <a:snd r:embed="rId3" name="suction.wav"/>
            </a:hlinkClick>
          </p:cNvPr>
          <p:cNvSpPr/>
          <p:nvPr/>
        </p:nvSpPr>
        <p:spPr>
          <a:xfrm>
            <a:off x="953023" y="836712"/>
            <a:ext cx="5760640" cy="1008112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Pyramidy byly hrobky čínských panovníků.</a:t>
            </a:r>
            <a:endParaRPr lang="cs-CZ" dirty="0"/>
          </a:p>
        </p:txBody>
      </p:sp>
      <p:sp>
        <p:nvSpPr>
          <p:cNvPr id="5" name="Zkosené hrany 4">
            <a:hlinkClick r:id="" action="ppaction://hlinkshowjump?jump=nextslide">
              <a:snd r:embed="rId4" name="coin.wav"/>
            </a:hlinkClick>
          </p:cNvPr>
          <p:cNvSpPr/>
          <p:nvPr/>
        </p:nvSpPr>
        <p:spPr>
          <a:xfrm>
            <a:off x="979738" y="2266118"/>
            <a:ext cx="5707209" cy="1008112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Pyramidy byly hrobky </a:t>
            </a:r>
            <a:r>
              <a:rPr lang="cs-CZ" dirty="0" smtClean="0"/>
              <a:t>egyptských </a:t>
            </a:r>
            <a:r>
              <a:rPr lang="cs-CZ" dirty="0"/>
              <a:t>panovníků.</a:t>
            </a:r>
          </a:p>
        </p:txBody>
      </p:sp>
      <p:sp>
        <p:nvSpPr>
          <p:cNvPr id="6" name="Zkosené hrany 5">
            <a:hlinkClick r:id="" action="ppaction://noaction">
              <a:snd r:embed="rId3" name="suction.wav"/>
            </a:hlinkClick>
          </p:cNvPr>
          <p:cNvSpPr/>
          <p:nvPr/>
        </p:nvSpPr>
        <p:spPr>
          <a:xfrm>
            <a:off x="953023" y="3703349"/>
            <a:ext cx="5760640" cy="936104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Pyramidy byly hrobky </a:t>
            </a:r>
            <a:r>
              <a:rPr lang="cs-CZ" dirty="0" smtClean="0"/>
              <a:t>indických </a:t>
            </a:r>
            <a:r>
              <a:rPr lang="cs-CZ" dirty="0"/>
              <a:t>panovníků.</a:t>
            </a:r>
          </a:p>
        </p:txBody>
      </p:sp>
    </p:spTree>
    <p:extLst>
      <p:ext uri="{BB962C8B-B14F-4D97-AF65-F5344CB8AC3E}">
        <p14:creationId xmlns:p14="http://schemas.microsoft.com/office/powerpoint/2010/main" val="2014388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>
        <p14:rippl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587300"/>
            <a:ext cx="4003081" cy="223940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dist="35921" dir="2700000" algn="ctr" rotWithShape="0">
              <a:schemeClr val="bg2"/>
            </a:outerShdw>
            <a:softEdge rad="317500"/>
          </a:effectLst>
          <a:extLst/>
        </p:spPr>
      </p:pic>
      <p:sp>
        <p:nvSpPr>
          <p:cNvPr id="3" name="Zkosené hrany 2">
            <a:hlinkClick r:id="" action="ppaction://noaction">
              <a:snd r:embed="rId3" name="suction.wav"/>
            </a:hlinkClick>
          </p:cNvPr>
          <p:cNvSpPr/>
          <p:nvPr/>
        </p:nvSpPr>
        <p:spPr>
          <a:xfrm>
            <a:off x="953023" y="836712"/>
            <a:ext cx="5760640" cy="1008112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Zikkuraty byly stupňovité stavby v Egyptě.</a:t>
            </a:r>
            <a:endParaRPr lang="cs-CZ" dirty="0"/>
          </a:p>
        </p:txBody>
      </p:sp>
      <p:sp>
        <p:nvSpPr>
          <p:cNvPr id="5" name="Zkosené hrany 4">
            <a:hlinkClick r:id="" action="ppaction://noaction">
              <a:snd r:embed="rId3" name="suction.wav"/>
            </a:hlinkClick>
          </p:cNvPr>
          <p:cNvSpPr/>
          <p:nvPr/>
        </p:nvSpPr>
        <p:spPr>
          <a:xfrm>
            <a:off x="979738" y="2266118"/>
            <a:ext cx="5707209" cy="1008112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Zikkuraty byly stupňovité stavby v </a:t>
            </a:r>
            <a:r>
              <a:rPr lang="cs-CZ" dirty="0" smtClean="0"/>
              <a:t>Indii.</a:t>
            </a:r>
            <a:endParaRPr lang="cs-CZ" dirty="0"/>
          </a:p>
        </p:txBody>
      </p:sp>
      <p:sp>
        <p:nvSpPr>
          <p:cNvPr id="6" name="Zkosené hrany 5">
            <a:hlinkClick r:id="" action="ppaction://hlinkshowjump?jump=nextslide">
              <a:snd r:embed="rId4" name="coin.wav"/>
            </a:hlinkClick>
          </p:cNvPr>
          <p:cNvSpPr/>
          <p:nvPr/>
        </p:nvSpPr>
        <p:spPr>
          <a:xfrm>
            <a:off x="953023" y="3703349"/>
            <a:ext cx="5760640" cy="936104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 smtClean="0"/>
          </a:p>
          <a:p>
            <a:pPr algn="ctr"/>
            <a:r>
              <a:rPr lang="cs-CZ" dirty="0" smtClean="0"/>
              <a:t>Zikkuraty </a:t>
            </a:r>
            <a:r>
              <a:rPr lang="cs-CZ" dirty="0"/>
              <a:t>byly stupňovité stavby v </a:t>
            </a:r>
            <a:r>
              <a:rPr lang="cs-CZ" dirty="0" smtClean="0"/>
              <a:t>Mezopotámii.</a:t>
            </a:r>
            <a:endParaRPr lang="cs-CZ" dirty="0"/>
          </a:p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12181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>
        <p14:rippl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587300"/>
            <a:ext cx="4003081" cy="223940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dist="35921" dir="2700000" algn="ctr" rotWithShape="0">
              <a:schemeClr val="bg2"/>
            </a:outerShdw>
            <a:softEdge rad="317500"/>
          </a:effectLst>
          <a:extLst/>
        </p:spPr>
      </p:pic>
      <p:sp>
        <p:nvSpPr>
          <p:cNvPr id="3" name="Zkosené hrany 2">
            <a:hlinkClick r:id="" action="ppaction://hlinkshowjump?jump=nextslide">
              <a:snd r:embed="rId3" name="coin.wav"/>
            </a:hlinkClick>
          </p:cNvPr>
          <p:cNvSpPr/>
          <p:nvPr/>
        </p:nvSpPr>
        <p:spPr>
          <a:xfrm>
            <a:off x="953023" y="836712"/>
            <a:ext cx="5760640" cy="1008112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Kompas vynalezli staří Číňané.</a:t>
            </a:r>
            <a:endParaRPr lang="cs-CZ" dirty="0"/>
          </a:p>
        </p:txBody>
      </p:sp>
      <p:sp>
        <p:nvSpPr>
          <p:cNvPr id="5" name="Zkosené hrany 4">
            <a:hlinkClick r:id="" action="ppaction://noaction">
              <a:snd r:embed="rId4" name="suction.wav"/>
            </a:hlinkClick>
          </p:cNvPr>
          <p:cNvSpPr/>
          <p:nvPr/>
        </p:nvSpPr>
        <p:spPr>
          <a:xfrm>
            <a:off x="979738" y="2266118"/>
            <a:ext cx="5707209" cy="1008112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Kompas vynalezli staří </a:t>
            </a:r>
            <a:r>
              <a:rPr lang="cs-CZ" dirty="0" smtClean="0"/>
              <a:t>Indové.</a:t>
            </a:r>
            <a:endParaRPr lang="cs-CZ" dirty="0"/>
          </a:p>
        </p:txBody>
      </p:sp>
      <p:sp>
        <p:nvSpPr>
          <p:cNvPr id="6" name="Zkosené hrany 5">
            <a:hlinkClick r:id="" action="ppaction://noaction">
              <a:snd r:embed="rId4" name="suction.wav"/>
            </a:hlinkClick>
          </p:cNvPr>
          <p:cNvSpPr/>
          <p:nvPr/>
        </p:nvSpPr>
        <p:spPr>
          <a:xfrm>
            <a:off x="953023" y="3703349"/>
            <a:ext cx="5760640" cy="936104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Kompas vynalezli staří </a:t>
            </a:r>
            <a:r>
              <a:rPr lang="cs-CZ" dirty="0" smtClean="0"/>
              <a:t>Egypťané.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80655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>
        <p14:rippl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587300"/>
            <a:ext cx="4003081" cy="223940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dist="35921" dir="2700000" algn="ctr" rotWithShape="0">
              <a:schemeClr val="bg2"/>
            </a:outerShdw>
            <a:softEdge rad="317500"/>
          </a:effectLst>
          <a:extLst/>
        </p:spPr>
      </p:pic>
      <p:sp>
        <p:nvSpPr>
          <p:cNvPr id="3" name="Zkosené hrany 2">
            <a:hlinkClick r:id="" action="ppaction://hlinkshowjump?jump=nextslide">
              <a:snd r:embed="rId3" name="coin.wav"/>
            </a:hlinkClick>
          </p:cNvPr>
          <p:cNvSpPr/>
          <p:nvPr/>
        </p:nvSpPr>
        <p:spPr>
          <a:xfrm>
            <a:off x="953023" y="836712"/>
            <a:ext cx="5760640" cy="1008112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Staří Číňané používali toaletní papír.</a:t>
            </a:r>
            <a:endParaRPr lang="cs-CZ" dirty="0"/>
          </a:p>
        </p:txBody>
      </p:sp>
      <p:sp>
        <p:nvSpPr>
          <p:cNvPr id="5" name="Zkosené hrany 4">
            <a:hlinkClick r:id="" action="ppaction://noaction">
              <a:snd r:embed="rId4" name="suction.wav"/>
            </a:hlinkClick>
          </p:cNvPr>
          <p:cNvSpPr/>
          <p:nvPr/>
        </p:nvSpPr>
        <p:spPr>
          <a:xfrm>
            <a:off x="979738" y="2266118"/>
            <a:ext cx="5707209" cy="1008112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Staří </a:t>
            </a:r>
            <a:r>
              <a:rPr lang="cs-CZ" dirty="0" smtClean="0"/>
              <a:t>Egypťané používali </a:t>
            </a:r>
            <a:r>
              <a:rPr lang="cs-CZ" dirty="0"/>
              <a:t>toaletní </a:t>
            </a:r>
            <a:r>
              <a:rPr lang="cs-CZ" dirty="0" smtClean="0"/>
              <a:t>papír.</a:t>
            </a:r>
            <a:endParaRPr lang="cs-CZ" dirty="0"/>
          </a:p>
        </p:txBody>
      </p:sp>
      <p:sp>
        <p:nvSpPr>
          <p:cNvPr id="6" name="Zkosené hrany 5">
            <a:hlinkClick r:id="" action="ppaction://noaction">
              <a:snd r:embed="rId4" name="suction.wav"/>
            </a:hlinkClick>
          </p:cNvPr>
          <p:cNvSpPr/>
          <p:nvPr/>
        </p:nvSpPr>
        <p:spPr>
          <a:xfrm>
            <a:off x="953023" y="3703349"/>
            <a:ext cx="5760640" cy="936104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Staří </a:t>
            </a:r>
            <a:r>
              <a:rPr lang="cs-CZ" dirty="0" smtClean="0"/>
              <a:t>Indové </a:t>
            </a:r>
            <a:r>
              <a:rPr lang="cs-CZ" dirty="0"/>
              <a:t>používali toaletní </a:t>
            </a:r>
            <a:r>
              <a:rPr lang="cs-CZ" dirty="0" smtClean="0"/>
              <a:t>papír.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02638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>
        <p14:rippl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587300"/>
            <a:ext cx="4003081" cy="223940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dist="35921" dir="2700000" algn="ctr" rotWithShape="0">
              <a:schemeClr val="bg2"/>
            </a:outerShdw>
            <a:softEdge rad="317500"/>
          </a:effectLst>
          <a:extLst/>
        </p:spPr>
      </p:pic>
      <p:sp>
        <p:nvSpPr>
          <p:cNvPr id="3" name="Zkosené hrany 2">
            <a:hlinkClick r:id="" action="ppaction://noaction">
              <a:snd r:embed="rId3" name="suction.wav"/>
            </a:hlinkClick>
          </p:cNvPr>
          <p:cNvSpPr/>
          <p:nvPr/>
        </p:nvSpPr>
        <p:spPr>
          <a:xfrm>
            <a:off x="953023" y="836712"/>
            <a:ext cx="5760640" cy="1008112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Lékařství bylo nejvíce rozvinuté v Indii.</a:t>
            </a:r>
            <a:endParaRPr lang="cs-CZ" dirty="0"/>
          </a:p>
        </p:txBody>
      </p:sp>
      <p:sp>
        <p:nvSpPr>
          <p:cNvPr id="5" name="Zkosené hrany 4">
            <a:hlinkClick r:id="" action="ppaction://hlinkshowjump?jump=nextslide">
              <a:snd r:embed="rId4" name="coin.wav"/>
            </a:hlinkClick>
          </p:cNvPr>
          <p:cNvSpPr/>
          <p:nvPr/>
        </p:nvSpPr>
        <p:spPr>
          <a:xfrm>
            <a:off x="979738" y="2266118"/>
            <a:ext cx="5707209" cy="1008112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Lékařství bylo nejvíce rozvinuté v </a:t>
            </a:r>
            <a:r>
              <a:rPr lang="cs-CZ" dirty="0" smtClean="0"/>
              <a:t>Egyptě.</a:t>
            </a:r>
            <a:endParaRPr lang="cs-CZ" dirty="0"/>
          </a:p>
        </p:txBody>
      </p:sp>
      <p:sp>
        <p:nvSpPr>
          <p:cNvPr id="6" name="Zkosené hrany 5">
            <a:hlinkClick r:id="" action="ppaction://noaction">
              <a:snd r:embed="rId3" name="suction.wav"/>
            </a:hlinkClick>
          </p:cNvPr>
          <p:cNvSpPr/>
          <p:nvPr/>
        </p:nvSpPr>
        <p:spPr>
          <a:xfrm>
            <a:off x="953023" y="3703349"/>
            <a:ext cx="5760640" cy="936104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Lékařství bylo nejvíce rozvinuté v </a:t>
            </a:r>
            <a:r>
              <a:rPr lang="cs-CZ" dirty="0" smtClean="0"/>
              <a:t>Číně.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68140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>
        <p14:rippl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587300"/>
            <a:ext cx="4003081" cy="223940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dist="35921" dir="2700000" algn="ctr" rotWithShape="0">
              <a:schemeClr val="bg2"/>
            </a:outerShdw>
            <a:softEdge rad="317500"/>
          </a:effectLst>
          <a:extLst/>
        </p:spPr>
      </p:pic>
      <p:sp>
        <p:nvSpPr>
          <p:cNvPr id="3" name="Zkosené hrany 2">
            <a:hlinkClick r:id="" action="ppaction://hlinkshowjump?jump=nextslide">
              <a:snd r:embed="rId3" name="coin.wav"/>
            </a:hlinkClick>
          </p:cNvPr>
          <p:cNvSpPr/>
          <p:nvPr/>
        </p:nvSpPr>
        <p:spPr>
          <a:xfrm>
            <a:off x="1003533" y="1336517"/>
            <a:ext cx="5760640" cy="1008112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Starověké státy měly velmi podobné přírodní podmínky.</a:t>
            </a:r>
            <a:endParaRPr lang="cs-CZ" dirty="0"/>
          </a:p>
        </p:txBody>
      </p:sp>
      <p:sp>
        <p:nvSpPr>
          <p:cNvPr id="5" name="Zkosené hrany 4">
            <a:hlinkClick r:id="" action="ppaction://noaction">
              <a:snd r:embed="rId4" name="suction.wav"/>
            </a:hlinkClick>
          </p:cNvPr>
          <p:cNvSpPr/>
          <p:nvPr/>
        </p:nvSpPr>
        <p:spPr>
          <a:xfrm>
            <a:off x="1003534" y="3413566"/>
            <a:ext cx="5891300" cy="1008112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Starověké státy měly velmi </a:t>
            </a:r>
            <a:r>
              <a:rPr lang="cs-CZ" dirty="0" smtClean="0"/>
              <a:t>odlišné </a:t>
            </a:r>
            <a:r>
              <a:rPr lang="cs-CZ" dirty="0"/>
              <a:t>přírodní podmínky.</a:t>
            </a:r>
          </a:p>
        </p:txBody>
      </p:sp>
    </p:spTree>
    <p:extLst>
      <p:ext uri="{BB962C8B-B14F-4D97-AF65-F5344CB8AC3E}">
        <p14:creationId xmlns:p14="http://schemas.microsoft.com/office/powerpoint/2010/main" val="3089942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>
        <p14:rippl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selý obličej 1"/>
          <p:cNvSpPr/>
          <p:nvPr/>
        </p:nvSpPr>
        <p:spPr>
          <a:xfrm>
            <a:off x="2339752" y="2511479"/>
            <a:ext cx="4464496" cy="4176464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" name="MS900065438[1].mi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764478" y="1064929"/>
            <a:ext cx="7005444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4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Blahopřejeme k úspěšnému </a:t>
            </a:r>
          </a:p>
          <a:p>
            <a:pPr algn="ctr"/>
            <a:r>
              <a:rPr lang="cs-CZ" sz="44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dokončení cvičení!</a:t>
            </a:r>
            <a:endParaRPr lang="cs-CZ" sz="44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31755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>
        <p14:rippl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00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1500174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cs-CZ" sz="2000" dirty="0" smtClean="0"/>
              <a:t>Použité zdroje:</a:t>
            </a: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43182"/>
            <a:ext cx="8229600" cy="3482981"/>
          </a:xfrm>
        </p:spPr>
        <p:txBody>
          <a:bodyPr>
            <a:normAutofit/>
          </a:bodyPr>
          <a:lstStyle/>
          <a:p>
            <a:r>
              <a:rPr lang="cs-CZ" sz="2000" dirty="0">
                <a:solidFill>
                  <a:schemeClr val="accent1">
                    <a:lumMod val="75000"/>
                  </a:schemeClr>
                </a:solidFill>
              </a:rPr>
              <a:t>RULF, Jan; VÁLKOVÁ, Veronika a kol. </a:t>
            </a:r>
            <a:r>
              <a:rPr lang="cs-CZ" sz="2000" i="1" dirty="0">
                <a:solidFill>
                  <a:schemeClr val="accent1">
                    <a:lumMod val="75000"/>
                  </a:schemeClr>
                </a:solidFill>
              </a:rPr>
              <a:t>Dějepis pro VI. r. ZŠ- pravěk a starověk</a:t>
            </a:r>
            <a:r>
              <a:rPr lang="cs-CZ" sz="2000" dirty="0">
                <a:solidFill>
                  <a:schemeClr val="accent1">
                    <a:lumMod val="75000"/>
                  </a:schemeClr>
                </a:solidFill>
              </a:rPr>
              <a:t>. Praha: SPN- pedagogické nakladatelství, akciová společnost, 2004, ISBN 80-7235-274-1.</a:t>
            </a:r>
          </a:p>
          <a:p>
            <a:r>
              <a:rPr lang="cs-CZ" sz="2000" dirty="0">
                <a:solidFill>
                  <a:schemeClr val="accent1">
                    <a:lumMod val="75000"/>
                  </a:schemeClr>
                </a:solidFill>
              </a:rPr>
              <a:t>KOLEKTIV AUTORŮ. </a:t>
            </a:r>
            <a:r>
              <a:rPr lang="cs-CZ" sz="2000" i="1" dirty="0">
                <a:solidFill>
                  <a:schemeClr val="accent1">
                    <a:lumMod val="75000"/>
                  </a:schemeClr>
                </a:solidFill>
              </a:rPr>
              <a:t>Dějepis 6, učebnice pro základní školy a víceletá gymnázia</a:t>
            </a:r>
            <a:r>
              <a:rPr lang="cs-CZ" sz="2000" dirty="0">
                <a:solidFill>
                  <a:schemeClr val="accent1">
                    <a:lumMod val="75000"/>
                  </a:schemeClr>
                </a:solidFill>
              </a:rPr>
              <a:t>. Plzeň: Fraus, 2007, ISBN 978-80-7238-208-8</a:t>
            </a:r>
          </a:p>
          <a:p>
            <a:r>
              <a:rPr lang="cs-CZ" sz="2000" dirty="0">
                <a:solidFill>
                  <a:schemeClr val="accent1">
                    <a:lumMod val="75000"/>
                  </a:schemeClr>
                </a:solidFill>
              </a:rPr>
              <a:t>www.office.com</a:t>
            </a:r>
            <a:r>
              <a:rPr lang="cs-CZ" sz="2000" dirty="0"/>
              <a:t>  </a:t>
            </a:r>
            <a:endParaRPr lang="cs-CZ" sz="2000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cs-CZ" sz="2000" dirty="0">
                <a:solidFill>
                  <a:schemeClr val="accent1">
                    <a:lumMod val="75000"/>
                  </a:schemeClr>
                </a:solidFill>
              </a:rPr>
              <a:t>.</a:t>
            </a:r>
          </a:p>
          <a:p>
            <a:endParaRPr lang="cs-CZ" sz="20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89030" y="357166"/>
            <a:ext cx="6083300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2051" name="Picture 3" descr="C:\Users\Paja\Documents\Paja\Škola\logo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44384" y="357166"/>
            <a:ext cx="885202" cy="14859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359</TotalTime>
  <Words>957</Words>
  <Application>Microsoft Office PowerPoint</Application>
  <PresentationFormat>Předvádění na obrazovce (4:3)</PresentationFormat>
  <Paragraphs>136</Paragraphs>
  <Slides>33</Slides>
  <Notes>0</Notes>
  <HiddenSlides>1</HiddenSlides>
  <MMClips>1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33</vt:i4>
      </vt:variant>
    </vt:vector>
  </HeadingPairs>
  <TitlesOfParts>
    <vt:vector size="34" baseType="lpstr">
      <vt:lpstr>Cesta</vt:lpstr>
      <vt:lpstr>Prezentace aplikace PowerPoint</vt:lpstr>
      <vt:lpstr>           Nejstarší starověké státy                          opakování</vt:lpstr>
      <vt:lpstr>Označte na mapě perem nejstarší starověké  státy, klikáním pak proveďte kontrolu. </vt:lpstr>
      <vt:lpstr>Přiřaď řeky správnému státu. Klikáním proveď opět kontrolu.</vt:lpstr>
      <vt:lpstr>Prezentace aplikace PowerPoint</vt:lpstr>
      <vt:lpstr>V následujícím cvičení budete hledat správné odpovědi. Chybné odpovědi spadnou do řeky Zapomnění. Správné odpovědi Vás zavedou na další otázku.  Je třeba číst hodně pozorně.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Paja</dc:creator>
  <cp:lastModifiedBy>Věra Nídrová</cp:lastModifiedBy>
  <cp:revision>41</cp:revision>
  <dcterms:created xsi:type="dcterms:W3CDTF">2012-11-26T19:09:11Z</dcterms:created>
  <dcterms:modified xsi:type="dcterms:W3CDTF">2013-04-25T12:08:25Z</dcterms:modified>
</cp:coreProperties>
</file>