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57" r:id="rId4"/>
    <p:sldId id="259" r:id="rId5"/>
    <p:sldId id="260" r:id="rId6"/>
    <p:sldId id="261" r:id="rId7"/>
    <p:sldId id="264" r:id="rId8"/>
    <p:sldId id="263" r:id="rId9"/>
    <p:sldId id="262" r:id="rId10"/>
    <p:sldId id="270" r:id="rId11"/>
    <p:sldId id="275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79" r:id="rId23"/>
    <p:sldId id="280" r:id="rId24"/>
    <p:sldId id="281" r:id="rId25"/>
    <p:sldId id="26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60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801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116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914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88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501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849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14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139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785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500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749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7370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768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41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6082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2155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3034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7509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3314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6839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3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E7F39C-2C15-4C82-A66E-3FF8F36A96A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6B7A6-4018-4710-AE88-6EBD456DFA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73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Pr>
        <a:solidFill>
          <a:schemeClr val="bg1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6786A-C2E4-4A2A-BC36-B29A40C9C1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5D4E8-EBC4-4EC3-BD2A-1D6C57703B1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540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3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audio" Target="../media/audio1.wav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audio" Target="../media/audio4.wav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8609375"/>
              </p:ext>
            </p:extLst>
          </p:nvPr>
        </p:nvGraphicFramePr>
        <p:xfrm>
          <a:off x="395536" y="2132856"/>
          <a:ext cx="8295446" cy="4087450"/>
        </p:xfrm>
        <a:graphic>
          <a:graphicData uri="http://schemas.openxmlformats.org/drawingml/2006/table">
            <a:tbl>
              <a:tblPr/>
              <a:tblGrid>
                <a:gridCol w="2847373"/>
                <a:gridCol w="5448073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VY_32_INOVACE_03_01_19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Řecko – Městské státy – Sparta a Atény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 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rčena pro práci na interaktivní tabuli,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nebo PC.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Seznamuje s městskými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státy Spartou a Aténami.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Interaktivní cvičení na snímcích  10  - 23 slouží k upevnění nové látky zábavnou formou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Žáci rozhodnou, které tvrzení souhlasí. Správných odpovědí může být i několik.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Ty se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vždy se zvýrazní a zacinkají. Špatné odpovědi odvezou plachetnice do podsvětí. Kliknutím na 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plachetnice postupují na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další otázku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14898" y="500042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6314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2"/>
            <a:ext cx="7772400" cy="1470025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Starověké Řecko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1514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Městské státy Sparta a Atény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pic>
        <p:nvPicPr>
          <p:cNvPr id="2050" name="Picture 2" descr="C:\Documents and Settings\Administrator\Local Settings\Temporary Internet Files\Content.IE5\ABCAKL0V\MC90040578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31958"/>
            <a:ext cx="3672408" cy="361279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Čtyřcípá hvězda 4"/>
          <p:cNvSpPr/>
          <p:nvPr/>
        </p:nvSpPr>
        <p:spPr>
          <a:xfrm>
            <a:off x="4241655" y="4826978"/>
            <a:ext cx="457200" cy="288032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3765076" y="5253539"/>
            <a:ext cx="457200" cy="288032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541571"/>
            <a:ext cx="158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Mistral" pitchFamily="66" charset="0"/>
              </a:rPr>
              <a:t>Sparta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Mistral" pitchFamily="66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267744" y="5541571"/>
            <a:ext cx="1497332" cy="26161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32240" y="482697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Mistral" pitchFamily="66" charset="0"/>
              </a:rPr>
              <a:t>Athény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Mistral" pitchFamily="66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4698855" y="4970994"/>
            <a:ext cx="2321417" cy="282545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0380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Sparta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91360"/>
            <a:ext cx="72728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ást Dórů si podmanila původní obyvatelstvo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znik městského státu Sparta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Sparťané se stali profesionálními vojáky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ěnovali se pouze vojenskému výcviku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partánská výchova dětí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elmi prostý život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evěnovali se vědě ani umění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3223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Spartánská výchova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954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hlapci od sedmi let nežili s rodiči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olovojenské družiny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skromnost v  jídle i odívání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vičení běhu, skoku, zápase, házení oštěpem a diskem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čili se psát a počítat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 18 let vojenský výcvik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od 20 let vojenské družiny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lnoprávní občané až od 30 let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ívky vychovávány doma, také tělesná výchova a vojenská průprava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5763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Peloponéský spolek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934" y="2206804"/>
            <a:ext cx="82954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stol.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př.n.l. – vojenský spolek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téměř všechny státy na Peloponésu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šechny státy byly samostatné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době válečného tažení podléhaly vojenskému velení Sparty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žádost o pomoc i ze  zahraničí</a:t>
            </a:r>
          </a:p>
        </p:txBody>
      </p:sp>
    </p:spTree>
    <p:extLst>
      <p:ext uri="{BB962C8B-B14F-4D97-AF65-F5344CB8AC3E}">
        <p14:creationId xmlns:p14="http://schemas.microsoft.com/office/powerpoint/2010/main" val="2321167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Správa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9544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čele státu dva volení králové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ohled 5 volených úředníků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oudní a poradní funkci – rada starších = 2 králové a 28 volených starců nad 60 let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hromáždění – ostatní muži nad 30 let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olba úředníků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volba členů rady starších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zamítnutí nebo schválení zákonů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chvalování válečného tažení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zavření míru</a:t>
            </a:r>
          </a:p>
        </p:txBody>
      </p:sp>
    </p:spTree>
    <p:extLst>
      <p:ext uri="{BB962C8B-B14F-4D97-AF65-F5344CB8AC3E}">
        <p14:creationId xmlns:p14="http://schemas.microsoft.com/office/powerpoint/2010/main" val="3515483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Atény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954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Solonovy reformy – 4 majetkové třídy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 dvou nejbohatších tříd voleni úředníci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uži 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těchto tříd sloužili ve vojsku jako jezdci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příslušníci třetí třídy – nižší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úřady,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 vojsku těžkooděnci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tvrtá třída – možnost účastnit se shromáždění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rušení otroctví pro dluhy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izinci v Aténách svobodní, ale neplnoprávní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ozvoj umění, literatury i filozofie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atické nářečí se stalo základem klasické řečtiny</a:t>
            </a:r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mnoho divadelních i vědeckých spisů vzniklo zde</a:t>
            </a:r>
          </a:p>
        </p:txBody>
      </p:sp>
    </p:spTree>
    <p:extLst>
      <p:ext uri="{BB962C8B-B14F-4D97-AF65-F5344CB8AC3E}">
        <p14:creationId xmlns:p14="http://schemas.microsoft.com/office/powerpoint/2010/main" val="19921888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Správa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9544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čele státu  9 vysokých úředníků z řad aristokracie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oleni na 1 rok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ř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ešení majetkových sporů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áboženské povinnosti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vojenskými veliteli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ředsedali soudům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uplynutí volebního období doživotními členy aristokratické rady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ozději rada pěti set – volit i být volem měl právo každý občan  = základy aténské demokracie</a:t>
            </a:r>
          </a:p>
        </p:txBody>
      </p:sp>
    </p:spTree>
    <p:extLst>
      <p:ext uri="{BB962C8B-B14F-4D97-AF65-F5344CB8AC3E}">
        <p14:creationId xmlns:p14="http://schemas.microsoft.com/office/powerpoint/2010/main" val="1971985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Cvičení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9544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 následujícím cvičení  rozhodněte, které tvrzení souhlasí. Správných odpovědí může být i několik, vždy se zvýrazní a zacinkají. Špatné odpovědi odvezou plachetnice do podsvětí. Kliknutím na plachetnice postupujete na další otázku. </a:t>
            </a:r>
          </a:p>
        </p:txBody>
      </p:sp>
    </p:spTree>
    <p:extLst>
      <p:ext uri="{BB962C8B-B14F-4D97-AF65-F5344CB8AC3E}">
        <p14:creationId xmlns:p14="http://schemas.microsoft.com/office/powerpoint/2010/main" val="36454005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Sparťané pochází z kmene: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Keltů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Achájů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Dórů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2888827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Sparťané se věnovali: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v</a:t>
            </a:r>
            <a:r>
              <a:rPr lang="cs-CZ" sz="2800" b="1" dirty="0" smtClean="0"/>
              <a:t>ojenskému výcviku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sportu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umění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8626895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Sparťané žili: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v</a:t>
            </a:r>
            <a:r>
              <a:rPr lang="cs-CZ" sz="2800" b="1" dirty="0" smtClean="0"/>
              <a:t>elmi nákladně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velmi prostě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8473512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Ve Spartě chlapci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o</a:t>
            </a:r>
            <a:r>
              <a:rPr lang="cs-CZ" sz="2800" b="1" dirty="0" smtClean="0"/>
              <a:t>d  3 let navštěvovali mateřskou školu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o</a:t>
            </a:r>
            <a:r>
              <a:rPr lang="cs-CZ" sz="2800" b="1" dirty="0" smtClean="0"/>
              <a:t>d 7 let nežili s rodiči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ž</a:t>
            </a:r>
            <a:r>
              <a:rPr lang="cs-CZ" sz="2800" b="1" dirty="0" smtClean="0"/>
              <a:t>ili od 7 let v polovojenských družinách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5312021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Ve Spartě chlapci procházeli vojenským výcvikem od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15 let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18 let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let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8888053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Ve Spartě stáli v čele státu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</a:t>
            </a:r>
            <a:r>
              <a:rPr lang="cs-CZ" sz="2800" b="1" dirty="0" smtClean="0"/>
              <a:t>va volení králové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d</a:t>
            </a:r>
            <a:r>
              <a:rPr lang="cs-CZ" sz="2800" b="1" dirty="0" smtClean="0"/>
              <a:t>va dědiční králové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j</a:t>
            </a:r>
            <a:r>
              <a:rPr lang="cs-CZ" sz="2800" b="1" dirty="0" smtClean="0"/>
              <a:t>eden volený král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26255255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Ve Spartě v radě starších zasedali muži od: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 let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s</a:t>
            </a:r>
            <a:r>
              <a:rPr lang="cs-CZ" sz="2800" b="1" dirty="0" smtClean="0"/>
              <a:t>tarší 60 let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let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2180675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992889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Členské státy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eloponéského spolku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b</a:t>
            </a:r>
            <a:r>
              <a:rPr lang="cs-CZ" sz="2800" b="1" dirty="0" smtClean="0"/>
              <a:t>yly samostatné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58875" indent="-1158875" algn="ctr"/>
            <a:r>
              <a:rPr lang="cs-CZ" sz="2800" b="1" dirty="0" smtClean="0"/>
              <a:t>V době války podléhaly       velení Sparty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vždy byly podřízeny Spartě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9119137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 Aténách mohl ve vojsku sloužit: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kdokoli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příslušníci 2 nejvyšších vrstev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p</a:t>
            </a:r>
            <a:r>
              <a:rPr lang="cs-CZ" sz="2800" b="1" dirty="0" smtClean="0"/>
              <a:t>říslušníci 2 nejnižších vrstev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5325505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476673"/>
            <a:ext cx="7673883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 Aténách bylo obyvatelstvo rozděleno do: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 majetkových tříd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 majetkových tříd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 majetkových tříd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52436059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3"/>
            <a:ext cx="8892479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 Solona bylo v Aténách dlužní otroctví: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zavedeno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4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obnoveno</a:t>
            </a:r>
            <a:endParaRPr lang="cs-CZ" sz="2800" b="1" dirty="0"/>
          </a:p>
        </p:txBody>
      </p:sp>
      <p:sp>
        <p:nvSpPr>
          <p:cNvPr id="11" name="Vlna 10">
            <a:hlinkClick r:id="" action="ppaction://noaction">
              <a:snd r:embed="rId7" name="chimes.wav"/>
            </a:hlinkClick>
          </p:cNvPr>
          <p:cNvSpPr/>
          <p:nvPr/>
        </p:nvSpPr>
        <p:spPr>
          <a:xfrm>
            <a:off x="904709" y="5229200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zrušeno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28200362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3"/>
            <a:ext cx="8892479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 Aténách se umění a filozofii: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věnovali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nevěnovali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72316862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3"/>
            <a:ext cx="8892479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Správa v Aténách byla: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6" name="Vlna 5">
            <a:hlinkClick r:id="" action="ppaction://noaction">
              <a:snd r:embed="rId4" name="chimes.wav"/>
            </a:hlinkClick>
          </p:cNvPr>
          <p:cNvSpPr/>
          <p:nvPr/>
        </p:nvSpPr>
        <p:spPr>
          <a:xfrm>
            <a:off x="927736" y="2042944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j</a:t>
            </a:r>
            <a:r>
              <a:rPr lang="cs-CZ" sz="2800" b="1" dirty="0" smtClean="0"/>
              <a:t>ednodušší než ve Spartě</a:t>
            </a:r>
            <a:endParaRPr lang="cs-CZ" sz="2800" b="1" dirty="0"/>
          </a:p>
        </p:txBody>
      </p:sp>
      <p:pic>
        <p:nvPicPr>
          <p:cNvPr id="5" name="Obrázek 4">
            <a:hlinkClick r:id="" action="ppaction://hlinkshowjump?jump=nextslide">
              <a:snd r:embed="rId5" name="wind.wav"/>
            </a:hlinkClick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59" y="3480398"/>
            <a:ext cx="4943615" cy="4943615"/>
          </a:xfrm>
          <a:prstGeom prst="rect">
            <a:avLst/>
          </a:prstGeom>
        </p:spPr>
      </p:pic>
      <p:sp>
        <p:nvSpPr>
          <p:cNvPr id="10" name="Vlna 9">
            <a:hlinkClick r:id="" action="ppaction://noaction">
              <a:snd r:embed="rId7" name="cashreg.wav"/>
            </a:hlinkClick>
          </p:cNvPr>
          <p:cNvSpPr/>
          <p:nvPr/>
        </p:nvSpPr>
        <p:spPr>
          <a:xfrm>
            <a:off x="927736" y="3717032"/>
            <a:ext cx="4180367" cy="1106542"/>
          </a:xfrm>
          <a:prstGeom prst="wave">
            <a:avLst>
              <a:gd name="adj1" fmla="val 12500"/>
              <a:gd name="adj2" fmla="val -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s</a:t>
            </a:r>
            <a:r>
              <a:rPr lang="cs-CZ" sz="2800" b="1" dirty="0" smtClean="0"/>
              <a:t>ložitější než ve Spartě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61144296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1" y="476672"/>
            <a:ext cx="8892479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Bohyně lásky a krásy Afrodita Ti blahopřeje ke zvládnutí úkolu.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600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pic>
        <p:nvPicPr>
          <p:cNvPr id="3" name="Obrázek 2">
            <a:hlinkClick r:id="" action="ppaction://noaction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1" b="89583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826366"/>
            <a:ext cx="41764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4113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882650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80-7235-274-1.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</a:t>
            </a:r>
            <a:r>
              <a:rPr lang="cs-CZ" sz="1200" dirty="0"/>
              <a:t> </a:t>
            </a:r>
            <a:endParaRPr lang="cs-CZ" sz="1200" dirty="0" smtClean="0"/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6908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634</Words>
  <Application>Microsoft Office PowerPoint</Application>
  <PresentationFormat>Předvádění na obrazovce (4:3)</PresentationFormat>
  <Paragraphs>130</Paragraphs>
  <Slides>24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1_Motiv systému Office</vt:lpstr>
      <vt:lpstr>Prezentace aplikace PowerPoint</vt:lpstr>
      <vt:lpstr>Starověké Řecko</vt:lpstr>
      <vt:lpstr>Sparta</vt:lpstr>
      <vt:lpstr>Spartánská výchova</vt:lpstr>
      <vt:lpstr>Peloponéský spolek</vt:lpstr>
      <vt:lpstr>Správa</vt:lpstr>
      <vt:lpstr>Atény</vt:lpstr>
      <vt:lpstr>Správa</vt:lpstr>
      <vt:lpstr>Cvičení</vt:lpstr>
      <vt:lpstr>Sparťané pochází z kmene:</vt:lpstr>
      <vt:lpstr>Sparťané se věnovali:</vt:lpstr>
      <vt:lpstr>Sparťané žili:</vt:lpstr>
      <vt:lpstr> Ve Spartě chlapci: </vt:lpstr>
      <vt:lpstr> Ve Spartě chlapci procházeli vojenským výcvikem od: </vt:lpstr>
      <vt:lpstr> Ve Spartě stáli v čele státu: </vt:lpstr>
      <vt:lpstr> Ve Spartě v radě starších zasedali muži od: </vt:lpstr>
      <vt:lpstr> Členské státy peloponéského spolku: </vt:lpstr>
      <vt:lpstr> V Aténách mohl ve vojsku sloužit: </vt:lpstr>
      <vt:lpstr> V Aténách bylo obyvatelstvo rozděleno do: </vt:lpstr>
      <vt:lpstr> Za Solona bylo v Aténách dlužní otroctví: </vt:lpstr>
      <vt:lpstr> V Aténách se umění a filozofii: </vt:lpstr>
      <vt:lpstr> Správa v Aténách byla: </vt:lpstr>
      <vt:lpstr> Bohyně lásky a krásy Afrodita Ti blahopřeje ke zvládnutí úkolu. 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24</cp:revision>
  <dcterms:created xsi:type="dcterms:W3CDTF">2013-04-08T10:42:54Z</dcterms:created>
  <dcterms:modified xsi:type="dcterms:W3CDTF">2013-04-21T12:43:50Z</dcterms:modified>
</cp:coreProperties>
</file>