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9" r:id="rId3"/>
    <p:sldId id="260" r:id="rId4"/>
    <p:sldId id="261" r:id="rId5"/>
    <p:sldId id="263" r:id="rId6"/>
    <p:sldId id="264" r:id="rId7"/>
    <p:sldId id="262" r:id="rId8"/>
    <p:sldId id="265" r:id="rId9"/>
    <p:sldId id="282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3" r:id="rId26"/>
    <p:sldId id="25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1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5D6B2D-8E6E-4DE6-BCBC-0C951A9DC7C6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9B169D-A4D8-4AF8-B0C6-A6B24B2F7A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643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B169D-A4D8-4AF8-B0C6-A6B24B2F7A6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043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072754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166328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649892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914102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765098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224282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789625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226721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013344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743400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73450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6E66C-A626-4CE2-87CB-D3CD8A08C25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94B487-6810-4618-B3D5-A0E031C16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245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80254506"/>
              </p:ext>
            </p:extLst>
          </p:nvPr>
        </p:nvGraphicFramePr>
        <p:xfrm>
          <a:off x="755576" y="2060848"/>
          <a:ext cx="8035256" cy="4770202"/>
        </p:xfrm>
        <a:graphic>
          <a:graphicData uri="http://schemas.openxmlformats.org/drawingml/2006/table">
            <a:tbl>
              <a:tblPr/>
              <a:tblGrid>
                <a:gridCol w="2899939"/>
                <a:gridCol w="5135317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VY_32_INOVACE_03_01_20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Aténský námořní spolek 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peloponéská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válka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 je určena pro práci na interaktivní tabuli, nebo PC. Seznamuje žáky s vývojem Řecka za Perikla. Seznamuje s Aténským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válečným spolkem a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peloponéskou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válkou.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Mapa válek je umístěna na snímku 8. Snímky 5 a 6 ilustrují probíranou látku. Závěrečné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cvičení  na snímcích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 – 25 slouží k procvičení a zopakování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probrané l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átky.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Zároveň procvičuje čtení s porozuměním a logické myšlení.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Při kliknutí na správnou odpověď postupuje žák o jeden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snímek dál. Chybná odpověď zmizí. Odpovědi doprovázejí zvukové efekty.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14898" y="500042"/>
            <a:ext cx="985494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794118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890588"/>
            <a:ext cx="8443913" cy="863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Mistral" pitchFamily="66" charset="0"/>
              </a:rPr>
              <a:t>Aténský námořní spolek a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Mistral" pitchFamily="66" charset="0"/>
              </a:rPr>
              <a:t>peloponéská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Mistral" pitchFamily="66" charset="0"/>
              </a:rPr>
              <a:t>válka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90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94" y="-1467544"/>
            <a:ext cx="8443913" cy="863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6657" y="1231544"/>
            <a:ext cx="879475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vítězství v Řecko - perských válkách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  </a:t>
            </a:r>
            <a:r>
              <a:rPr lang="cs-CZ" sz="6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x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obava z dalšího vpádu Peršanů                   </a:t>
            </a:r>
          </a:p>
          <a:p>
            <a:pPr marL="441325" indent="-441325"/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  sjednocení řeckých států v námořním válečném    spolku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Atény – vrchní velení, správa pokladny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č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lenské státy samostatné – přispívají do pokladny na udržování spolkového loďstva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n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adřazené chování Atén, zneužívání spolkových peněz                 </a:t>
            </a:r>
          </a:p>
          <a:p>
            <a:endParaRPr lang="cs-CZ" sz="3200" b="1" dirty="0" smtClean="0">
              <a:solidFill>
                <a:schemeClr val="tx2">
                  <a:lumMod val="60000"/>
                  <a:lumOff val="4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                                      </a:t>
            </a:r>
            <a:endParaRPr lang="cs-CZ" sz="3200" dirty="0"/>
          </a:p>
        </p:txBody>
      </p:sp>
      <p:sp>
        <p:nvSpPr>
          <p:cNvPr id="6" name="Šipka doprava 5"/>
          <p:cNvSpPr/>
          <p:nvPr/>
        </p:nvSpPr>
        <p:spPr>
          <a:xfrm>
            <a:off x="6660232" y="2200787"/>
            <a:ext cx="1296144" cy="238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080522" y="5718771"/>
            <a:ext cx="1296144" cy="238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390910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Aténský námořní spolek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87113" y="5545864"/>
            <a:ext cx="38297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pokles obliby Atén</a:t>
            </a:r>
            <a:endParaRPr lang="cs-CZ" sz="32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7044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0" y="-1467544"/>
            <a:ext cx="9038098" cy="863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868" y="886073"/>
            <a:ext cx="903809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5. stol. př.n.l. – nejvýznamnější státník v Aténách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ú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ředníci dostávají plat</a:t>
            </a:r>
          </a:p>
          <a:p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   mohou být úředníky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s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tavební rozvoj Atén – opevnění, přístav </a:t>
            </a:r>
            <a:r>
              <a:rPr lang="cs-CZ" sz="3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Pireus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, hradby do </a:t>
            </a:r>
            <a:r>
              <a:rPr lang="cs-CZ" sz="3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Falernu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, obnova chrámů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Akropole – posvátný pahorek nad městem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mramorový chrám bohyně Athény </a:t>
            </a:r>
            <a:r>
              <a:rPr lang="cs-CZ" sz="3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Parthenon</a:t>
            </a:r>
            <a:endParaRPr lang="cs-CZ" sz="3200" b="1" dirty="0" smtClean="0">
              <a:solidFill>
                <a:schemeClr val="tx2">
                  <a:lumMod val="60000"/>
                  <a:lumOff val="4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Atény středisko filozofie (láska k moudrosti) a kultury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filozofové -   Sokrates, Platon, Aristoteles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historik – Thukydides, spisovatel</a:t>
            </a: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–  </a:t>
            </a:r>
            <a:r>
              <a:rPr lang="cs-CZ" sz="3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Xenofon</a:t>
            </a:r>
            <a:endParaRPr lang="cs-CZ" sz="3200" b="1" dirty="0" smtClean="0">
              <a:solidFill>
                <a:schemeClr val="tx2">
                  <a:lumMod val="60000"/>
                  <a:lumOff val="4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ři slavnostech se hrály komedie i tragédie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  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  <a:cs typeface="Calibri" pitchFamily="34" charset="0"/>
              </a:rPr>
              <a:t>                                       </a:t>
            </a:r>
            <a:endParaRPr lang="cs-CZ" sz="3200" dirty="0"/>
          </a:p>
        </p:txBody>
      </p:sp>
      <p:sp>
        <p:nvSpPr>
          <p:cNvPr id="6" name="Šipka doprava 5"/>
          <p:cNvSpPr/>
          <p:nvPr/>
        </p:nvSpPr>
        <p:spPr>
          <a:xfrm>
            <a:off x="4425854" y="1601927"/>
            <a:ext cx="1296144" cy="238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16632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1"/>
                </a:solidFill>
              </a:rPr>
              <a:t>Atény za Perikla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9421" y="1429022"/>
            <a:ext cx="3344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šichni občané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2572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06762"/>
            <a:ext cx="9540552" cy="7264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Parthenon</a:t>
            </a:r>
            <a:endParaRPr lang="cs-CZ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dministrator\Local Settings\Temporary Internet Files\Content.IE5\0GKEAYWC\MP90042789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30"/>
          <a:stretch/>
        </p:blipFill>
        <p:spPr bwMode="auto">
          <a:xfrm>
            <a:off x="1187624" y="1700808"/>
            <a:ext cx="6840760" cy="443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4318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862403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Documents and Settings\Administrator\Local Settings\Temporary Internet Files\Content.IE5\PNJGIYFD\MC9002339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912" y="713906"/>
            <a:ext cx="3171020" cy="176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istrator\Local Settings\Temporary Internet Files\Content.IE5\LE80PNOC\MC9002339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3653944"/>
            <a:ext cx="2975902" cy="190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Administrator\Local Settings\Temporary Internet Files\Content.IE5\PNJGIYFD\MC9002372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59" y="3956972"/>
            <a:ext cx="2781426" cy="1550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412617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Sokrates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67736" y="2575321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Platon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70560" y="5412617"/>
            <a:ext cx="22730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Aristoteles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2056" name="Picture 8" descr="C:\Documents and Settings\Administrator\Local Settings\Temporary Internet Files\Content.IE5\02E1HG3Q\MC9002339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58" y="713906"/>
            <a:ext cx="3062377" cy="195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200636" y="2767143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Perikles</a:t>
            </a:r>
            <a:endParaRPr lang="cs-CZ" sz="32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8680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-1623"/>
            <a:ext cx="9038098" cy="863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120172" y="1870957"/>
            <a:ext cx="3344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vyčerpání Atén 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16632"/>
            <a:ext cx="7416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/>
                </a:solidFill>
              </a:rPr>
              <a:t>         Peloponéská válka</a:t>
            </a:r>
            <a:endParaRPr lang="cs-CZ" sz="44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0626" y="886073"/>
            <a:ext cx="8784975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/>
                </a:solidFill>
              </a:rPr>
              <a:t>Sparta znepokojena mocenským vzestupem Atén                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/>
                </a:solidFill>
              </a:rPr>
              <a:t>v</a:t>
            </a:r>
            <a:r>
              <a:rPr lang="cs-CZ" sz="3200" b="1" dirty="0" smtClean="0">
                <a:solidFill>
                  <a:schemeClr val="accent1"/>
                </a:solidFill>
              </a:rPr>
              <a:t>leklá válka se Spartou               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/>
                </a:solidFill>
              </a:rPr>
              <a:t>m</a:t>
            </a:r>
            <a:r>
              <a:rPr lang="cs-CZ" sz="3200" b="1" dirty="0" smtClean="0">
                <a:solidFill>
                  <a:schemeClr val="accent1"/>
                </a:solidFill>
              </a:rPr>
              <a:t>orová epidemie – téměř 1/3 obyvatelstva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/>
                </a:solidFill>
              </a:rPr>
              <a:t>z</a:t>
            </a:r>
            <a:r>
              <a:rPr lang="cs-CZ" sz="3200" b="1" dirty="0" smtClean="0">
                <a:solidFill>
                  <a:schemeClr val="accent1"/>
                </a:solidFill>
              </a:rPr>
              <a:t>emřel Perikles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/>
                </a:solidFill>
              </a:rPr>
              <a:t>v</a:t>
            </a:r>
            <a:r>
              <a:rPr lang="cs-CZ" sz="3200" b="1" dirty="0" smtClean="0">
                <a:solidFill>
                  <a:schemeClr val="accent1"/>
                </a:solidFill>
              </a:rPr>
              <a:t>e válečných lodích byli otroci (slib svobody)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/>
                </a:solidFill>
              </a:rPr>
              <a:t>404 př.n.l. – kapitulace Atén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/>
                </a:solidFill>
              </a:rPr>
              <a:t>p</a:t>
            </a:r>
            <a:r>
              <a:rPr lang="cs-CZ" sz="3200" b="1" dirty="0" smtClean="0">
                <a:solidFill>
                  <a:schemeClr val="accent1"/>
                </a:solidFill>
              </a:rPr>
              <a:t>odmínky:  zničení loďstva, rozpuštění námořního spolku  a vstup do peloponéského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/>
                </a:solidFill>
              </a:rPr>
              <a:t>v Aténách spartská posádka, demokracie nahrazena oligarchií  - vláda 30 tyranů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763688" y="1556792"/>
            <a:ext cx="1296144" cy="238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824028" y="2060848"/>
            <a:ext cx="1296144" cy="238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1382885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útok na Atény</a:t>
            </a:r>
            <a:endParaRPr lang="cs-CZ" sz="32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5341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568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Peloponéská válka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875" y="1052736"/>
            <a:ext cx="9144000" cy="6165304"/>
          </a:xfrm>
        </p:spPr>
      </p:pic>
    </p:spTree>
    <p:extLst>
      <p:ext uri="{BB962C8B-B14F-4D97-AF65-F5344CB8AC3E}">
        <p14:creationId xmlns:p14="http://schemas.microsoft.com/office/powerpoint/2010/main" val="25708927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90"/>
          <a:stretch/>
        </p:blipFill>
        <p:spPr bwMode="auto">
          <a:xfrm>
            <a:off x="0" y="0"/>
            <a:ext cx="9144000" cy="7770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2247138"/>
            <a:ext cx="741682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Při </a:t>
            </a: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kliknutí na správnou odpověď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postupujete </a:t>
            </a: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 jeden snímek dál. Chybná odpověď zmizí. Odpovědi doprovázejí zvukové efekty.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63888" y="726248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1"/>
                </a:solidFill>
              </a:rPr>
              <a:t>Cvičení</a:t>
            </a:r>
            <a:endParaRPr lang="cs-CZ" sz="4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6243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Vrchní velení námořního válečného spolku bylo svěřeno Aténám.</a:t>
            </a:r>
            <a:endParaRPr lang="cs-CZ" sz="2800" dirty="0"/>
          </a:p>
        </p:txBody>
      </p:sp>
      <p:sp>
        <p:nvSpPr>
          <p:cNvPr id="9" name="Vývojový diagram: uložená data 8">
            <a:hlinkClick r:id="" action="ppaction://noaction">
              <a:snd r:embed="rId5" name="laser.wav"/>
            </a:hlinkClick>
          </p:cNvPr>
          <p:cNvSpPr/>
          <p:nvPr/>
        </p:nvSpPr>
        <p:spPr>
          <a:xfrm flipH="1">
            <a:off x="1067672" y="836712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Vrchní velení námořního válečného spolku bylo svěřeno Spartě.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17938019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Členské státy námořního spolku byly </a:t>
            </a:r>
            <a:r>
              <a:rPr lang="cs-CZ" sz="2800" dirty="0"/>
              <a:t>z</a:t>
            </a:r>
            <a:r>
              <a:rPr lang="cs-CZ" sz="2800" dirty="0" smtClean="0"/>
              <a:t>cela podřízeny Aténám.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Členské státy námořního spolku byly samostatné.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81806616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Atény hradily všechny výdaje spolku</a:t>
            </a:r>
            <a:r>
              <a:rPr lang="en-US" sz="2800" dirty="0" smtClean="0"/>
              <a:t>.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Členské státy námořního válečného spolku platily příspěvky do pokladny.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02906317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hlinkshowjump?jump=nextslide">
              <a:snd r:embed="rId3" name="click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Perikles byl nejvýznamnějším státníkem v 5. století př.n.l. v Aténách.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noaction">
              <a:snd r:embed="rId4" name="laser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Aristoteles byl nejvýznamnějším státníkem v 5. století př.n.l. v Aténách.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96846416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Perikles prosadil, aby úředníky byli jen nejbohatší </a:t>
            </a:r>
            <a:r>
              <a:rPr lang="cs-CZ" sz="2800" smtClean="0"/>
              <a:t>občané.</a:t>
            </a:r>
            <a:endParaRPr lang="cs-CZ" sz="2800" dirty="0" smtClean="0"/>
          </a:p>
          <a:p>
            <a:pPr algn="ctr"/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Perikles prosadil, aby úředníci dostávali plat.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99475094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Perikles dbal pouze na rozvoj námořního válečného spolku.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Perikles dbal na stavební rozvoj Atén.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4331502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hlinkshowjump?jump=nextslide">
              <a:snd r:embed="rId3" name="click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Pireus</a:t>
            </a:r>
            <a:r>
              <a:rPr lang="cs-CZ" sz="2800" dirty="0" smtClean="0"/>
              <a:t> byl námořní přístav.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noaction">
              <a:snd r:embed="rId4" name="laser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Pireus</a:t>
            </a:r>
            <a:r>
              <a:rPr lang="cs-CZ" sz="2800" dirty="0" smtClean="0"/>
              <a:t> byl posvátný pahorek.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4938153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Parthenon</a:t>
            </a:r>
            <a:r>
              <a:rPr lang="cs-CZ" sz="2800" dirty="0" smtClean="0"/>
              <a:t> bylo opevnění Atén.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Parthenon</a:t>
            </a:r>
            <a:r>
              <a:rPr lang="cs-CZ" sz="2800" dirty="0" smtClean="0"/>
              <a:t> byl mramorový chrám bohyně Athény na Akropoli.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67203231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Sokrates, Perikles a Aristoteles byli nejvýznamnější filozofové starověku.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Sokrates, Platon a Aristoteles byli nejvýznamnější filozofové starověku.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8664504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Thukydides byl válečník.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Thukydides byl básník.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3691478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hlinkshowjump?jump=nextslide">
              <a:snd r:embed="rId3" name="click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Za Perikla významně stoupla moc Atén.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noaction">
              <a:snd r:embed="rId4" name="laser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Za Perikla významně poklesla moc Atén.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51082736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Sparta byla spokojena s mocenským vzestupem Atén.</a:t>
            </a:r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Sparta byla znepokojena mocenským vzestupem Atén.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34560931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Peloponéská válka vyčerpala Spartu.</a:t>
            </a:r>
          </a:p>
          <a:p>
            <a:pPr algn="ctr"/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Peloponéská válka vyčerpala Atény.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2283857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hlinkshowjump?jump=nextslide">
              <a:snd r:embed="rId3" name="click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Sparta dosadila do Atén vojenskou posádku.</a:t>
            </a:r>
          </a:p>
          <a:p>
            <a:pPr algn="ctr"/>
            <a:endParaRPr lang="cs-CZ" sz="2800" dirty="0"/>
          </a:p>
        </p:txBody>
      </p:sp>
      <p:sp>
        <p:nvSpPr>
          <p:cNvPr id="7" name="Vývojový diagram: uložená data 6">
            <a:hlinkClick r:id="" action="ppaction://noaction">
              <a:snd r:embed="rId4" name="laser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Atény dosadily do Sparty vojenskou posádku.</a:t>
            </a:r>
          </a:p>
          <a:p>
            <a:pPr algn="ctr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1516730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-9939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vojový diagram: uložená data 5">
            <a:hlinkClick r:id="" action="ppaction://noaction">
              <a:snd r:embed="rId3" name="laser.wav"/>
            </a:hlinkClick>
          </p:cNvPr>
          <p:cNvSpPr/>
          <p:nvPr/>
        </p:nvSpPr>
        <p:spPr>
          <a:xfrm flipH="1">
            <a:off x="1043608" y="3311021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Sparta si svoje postavení dokázala udržet.</a:t>
            </a:r>
          </a:p>
          <a:p>
            <a:pPr algn="ctr"/>
            <a:endParaRPr lang="cs-CZ" sz="2800" dirty="0"/>
          </a:p>
        </p:txBody>
      </p:sp>
      <p:sp>
        <p:nvSpPr>
          <p:cNvPr id="7" name="Vývojový diagram: uložená data 6">
            <a:hlinkClick r:id="" action="ppaction://hlinkshowjump?jump=nextslide">
              <a:snd r:embed="rId4" name="click.wav"/>
            </a:hlinkClick>
          </p:cNvPr>
          <p:cNvSpPr/>
          <p:nvPr/>
        </p:nvSpPr>
        <p:spPr>
          <a:xfrm flipH="1">
            <a:off x="1043608" y="980728"/>
            <a:ext cx="6984776" cy="1440160"/>
          </a:xfrm>
          <a:prstGeom prst="flowChartOnlineStora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Sparta si svoje postavení nedokázala udržet.</a:t>
            </a:r>
          </a:p>
          <a:p>
            <a:pPr algn="ctr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72280537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30"/>
          <a:stretch/>
        </p:blipFill>
        <p:spPr bwMode="auto">
          <a:xfrm>
            <a:off x="0" y="116632"/>
            <a:ext cx="9144000" cy="6820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eselý obličej 1"/>
          <p:cNvSpPr/>
          <p:nvPr/>
        </p:nvSpPr>
        <p:spPr>
          <a:xfrm>
            <a:off x="3058541" y="2996952"/>
            <a:ext cx="3384376" cy="28083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MS900065438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1133388"/>
            <a:ext cx="7410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</a:rPr>
              <a:t>Blahopřejeme k úspěšnému splnění úkolů!</a:t>
            </a:r>
            <a:endParaRPr lang="cs-CZ" sz="32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069203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862403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RULF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, Jan; VÁLKOVÁ, Veronika a kol.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pro VI. r. ZŠ- pravěk a starověk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Praha: SPN- pedagogické nakladatelství, akciová společnost, 2004, ISBN 80-7235-274-1.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KOLEKTIV AUTORŮ.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6, učebnice pro základní školy a víceletá gymnázia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Plzeň: Fraus, 2007, ISBN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978-80-7238-208-8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www.office.com</a:t>
            </a:r>
            <a:r>
              <a:rPr lang="cs-CZ" sz="1200" dirty="0"/>
              <a:t> </a:t>
            </a:r>
            <a:r>
              <a:rPr lang="cs-CZ" sz="1200" dirty="0" smtClean="0"/>
              <a:t> -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všechny snímky, snímek č. 6,7</a:t>
            </a:r>
          </a:p>
          <a:p>
            <a:r>
              <a:rPr lang="cs-CZ" sz="1200" dirty="0" smtClean="0">
                <a:solidFill>
                  <a:schemeClr val="tx2"/>
                </a:solidFill>
                <a:effectLst/>
              </a:rPr>
              <a:t>SAPERAUD. </a:t>
            </a:r>
            <a:r>
              <a:rPr lang="cs-CZ" sz="1200" i="1" dirty="0" smtClean="0">
                <a:solidFill>
                  <a:schemeClr val="tx2"/>
                </a:solidFill>
                <a:effectLst/>
              </a:rPr>
              <a:t>cs.wikipedia.org</a:t>
            </a:r>
            <a:r>
              <a:rPr lang="cs-CZ" sz="1200" dirty="0" smtClean="0">
                <a:solidFill>
                  <a:schemeClr val="tx2"/>
                </a:solidFill>
                <a:effectLst/>
              </a:rPr>
              <a:t> [online]. [cit. 14.4.2013]. Dostupný na WWW: http://cs.wikipedia.org/wiki/Soubor:Pelop_krieg1.png </a:t>
            </a:r>
            <a:r>
              <a:rPr lang="cs-CZ" sz="1200" smtClean="0">
                <a:solidFill>
                  <a:schemeClr val="tx2"/>
                </a:solidFill>
                <a:effectLst/>
              </a:rPr>
              <a:t>– </a:t>
            </a:r>
            <a:r>
              <a:rPr lang="cs-CZ" sz="1200" smtClean="0">
                <a:solidFill>
                  <a:schemeClr val="tx2"/>
                </a:solidFill>
                <a:effectLst/>
              </a:rPr>
              <a:t>snímek 8 </a:t>
            </a:r>
            <a:endParaRPr lang="cs-CZ" sz="12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127823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700</Words>
  <Application>Microsoft Office PowerPoint</Application>
  <PresentationFormat>Předvádění na obrazovce (4:3)</PresentationFormat>
  <Paragraphs>100</Paragraphs>
  <Slides>26</Slides>
  <Notes>1</Notes>
  <HiddenSlides>2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Aténský námořní spolek a peloponéská válka</vt:lpstr>
      <vt:lpstr>Prezentace aplikace PowerPoint</vt:lpstr>
      <vt:lpstr>Prezentace aplikace PowerPoint</vt:lpstr>
      <vt:lpstr>Parthenon</vt:lpstr>
      <vt:lpstr>Prezentace aplikace PowerPoint</vt:lpstr>
      <vt:lpstr>Prezentace aplikace PowerPoint</vt:lpstr>
      <vt:lpstr>Peloponéská válka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Věra Nídrová</cp:lastModifiedBy>
  <cp:revision>30</cp:revision>
  <dcterms:created xsi:type="dcterms:W3CDTF">2013-04-14T13:10:09Z</dcterms:created>
  <dcterms:modified xsi:type="dcterms:W3CDTF">2013-04-24T15:25:35Z</dcterms:modified>
</cp:coreProperties>
</file>