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70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F58E3C-2464-43F1-9615-9C8859CD849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08BF3F-94D7-48B8-807B-986E39C4699C}">
      <dgm:prSet phldrT="[Text]" custT="1"/>
      <dgm:spPr>
        <a:solidFill>
          <a:srgbClr val="7030A0"/>
        </a:solidFill>
      </dgm:spPr>
      <dgm:t>
        <a:bodyPr/>
        <a:lstStyle/>
        <a:p>
          <a:r>
            <a:rPr lang="cs-CZ" sz="3600" dirty="0" smtClean="0"/>
            <a:t>Co může dělat nůž?</a:t>
          </a:r>
          <a:endParaRPr lang="cs-CZ" sz="3600" dirty="0"/>
        </a:p>
      </dgm:t>
    </dgm:pt>
    <dgm:pt modelId="{CB8E6277-133D-467D-BF72-103E1686D11F}" type="parTrans" cxnId="{8D0666F3-05BE-4012-B436-DD0866B17945}">
      <dgm:prSet/>
      <dgm:spPr/>
      <dgm:t>
        <a:bodyPr/>
        <a:lstStyle/>
        <a:p>
          <a:endParaRPr lang="cs-CZ"/>
        </a:p>
      </dgm:t>
    </dgm:pt>
    <dgm:pt modelId="{CA2C8F07-E582-4C50-A1B1-F19D5617E083}" type="sibTrans" cxnId="{8D0666F3-05BE-4012-B436-DD0866B17945}">
      <dgm:prSet/>
      <dgm:spPr/>
      <dgm:t>
        <a:bodyPr/>
        <a:lstStyle/>
        <a:p>
          <a:endParaRPr lang="cs-CZ"/>
        </a:p>
      </dgm:t>
    </dgm:pt>
    <dgm:pt modelId="{C189E911-5CF2-4A65-8069-F357DCDDD06B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3600" dirty="0" smtClean="0"/>
            <a:t>Co může dělat příbor?</a:t>
          </a:r>
          <a:endParaRPr lang="cs-CZ" sz="3600" dirty="0"/>
        </a:p>
      </dgm:t>
    </dgm:pt>
    <dgm:pt modelId="{EEFE9491-3E45-462D-BC99-4C876DB47136}" type="parTrans" cxnId="{8E760A8F-6235-43FE-B261-28275E82175D}">
      <dgm:prSet/>
      <dgm:spPr/>
      <dgm:t>
        <a:bodyPr/>
        <a:lstStyle/>
        <a:p>
          <a:endParaRPr lang="cs-CZ"/>
        </a:p>
      </dgm:t>
    </dgm:pt>
    <dgm:pt modelId="{49EC1E11-A418-44FD-91D6-87F0F5461118}" type="sibTrans" cxnId="{8E760A8F-6235-43FE-B261-28275E82175D}">
      <dgm:prSet/>
      <dgm:spPr/>
      <dgm:t>
        <a:bodyPr/>
        <a:lstStyle/>
        <a:p>
          <a:endParaRPr lang="cs-CZ"/>
        </a:p>
      </dgm:t>
    </dgm:pt>
    <dgm:pt modelId="{457E9240-6D05-4FEB-BF58-EFFC8861F95D}">
      <dgm:prSet phldrT="[Text]" custT="1"/>
      <dgm:spPr>
        <a:solidFill>
          <a:srgbClr val="FF0000"/>
        </a:solidFill>
      </dgm:spPr>
      <dgm:t>
        <a:bodyPr/>
        <a:lstStyle/>
        <a:p>
          <a:r>
            <a:rPr lang="cs-CZ" sz="3600" dirty="0" smtClean="0"/>
            <a:t>Jaký slovní druh jsi vymýšlel?</a:t>
          </a:r>
          <a:endParaRPr lang="cs-CZ" sz="3600" dirty="0"/>
        </a:p>
      </dgm:t>
    </dgm:pt>
    <dgm:pt modelId="{2B522FC4-A0C9-4944-B68D-8C641A29269F}" type="parTrans" cxnId="{D3554FA3-62E0-4AAF-9CA9-7E833032962E}">
      <dgm:prSet/>
      <dgm:spPr/>
      <dgm:t>
        <a:bodyPr/>
        <a:lstStyle/>
        <a:p>
          <a:endParaRPr lang="cs-CZ"/>
        </a:p>
      </dgm:t>
    </dgm:pt>
    <dgm:pt modelId="{5AC670ED-DEFA-49EF-8D7F-19088B1E7914}" type="sibTrans" cxnId="{D3554FA3-62E0-4AAF-9CA9-7E833032962E}">
      <dgm:prSet/>
      <dgm:spPr/>
      <dgm:t>
        <a:bodyPr/>
        <a:lstStyle/>
        <a:p>
          <a:endParaRPr lang="cs-CZ"/>
        </a:p>
      </dgm:t>
    </dgm:pt>
    <dgm:pt modelId="{5F29E013-A93E-440C-8060-03E549FA1007}" type="pres">
      <dgm:prSet presAssocID="{10F58E3C-2464-43F1-9615-9C8859CD849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F51E7E6-5406-4935-870C-0BFC8CF0BA86}" type="pres">
      <dgm:prSet presAssocID="{C708BF3F-94D7-48B8-807B-986E39C4699C}" presName="parentLin" presStyleCnt="0"/>
      <dgm:spPr/>
    </dgm:pt>
    <dgm:pt modelId="{EADD5338-417E-41AD-A9F1-0140235D408B}" type="pres">
      <dgm:prSet presAssocID="{C708BF3F-94D7-48B8-807B-986E39C4699C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1157DF7-C89B-434B-A158-E3A0CEB5896E}" type="pres">
      <dgm:prSet presAssocID="{C708BF3F-94D7-48B8-807B-986E39C4699C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437169-D334-4853-A960-A2DABA1B9743}" type="pres">
      <dgm:prSet presAssocID="{C708BF3F-94D7-48B8-807B-986E39C4699C}" presName="negativeSpace" presStyleCnt="0"/>
      <dgm:spPr/>
    </dgm:pt>
    <dgm:pt modelId="{45B9C233-CAFB-4A1C-BBDD-8AE75F66ACFD}" type="pres">
      <dgm:prSet presAssocID="{C708BF3F-94D7-48B8-807B-986E39C4699C}" presName="childText" presStyleLbl="conFgAcc1" presStyleIdx="0" presStyleCnt="3">
        <dgm:presLayoutVars>
          <dgm:bulletEnabled val="1"/>
        </dgm:presLayoutVars>
      </dgm:prSet>
      <dgm:spPr/>
    </dgm:pt>
    <dgm:pt modelId="{1C106183-7E20-44C2-BE95-2D0071C2801C}" type="pres">
      <dgm:prSet presAssocID="{CA2C8F07-E582-4C50-A1B1-F19D5617E083}" presName="spaceBetweenRectangles" presStyleCnt="0"/>
      <dgm:spPr/>
    </dgm:pt>
    <dgm:pt modelId="{B639ACDE-D0DF-4617-9EA2-40CE90107534}" type="pres">
      <dgm:prSet presAssocID="{C189E911-5CF2-4A65-8069-F357DCDDD06B}" presName="parentLin" presStyleCnt="0"/>
      <dgm:spPr/>
    </dgm:pt>
    <dgm:pt modelId="{37E1F92A-A08C-4CAB-A4E1-6DBC3369C88C}" type="pres">
      <dgm:prSet presAssocID="{C189E911-5CF2-4A65-8069-F357DCDDD06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2C24A68-05D9-4099-9B62-06FD0EEA4E44}" type="pres">
      <dgm:prSet presAssocID="{C189E911-5CF2-4A65-8069-F357DCDDD06B}" presName="parentText" presStyleLbl="node1" presStyleIdx="1" presStyleCnt="3" custScaleX="1132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3E710F1-47CF-47F8-A5C8-93B806963035}" type="pres">
      <dgm:prSet presAssocID="{C189E911-5CF2-4A65-8069-F357DCDDD06B}" presName="negativeSpace" presStyleCnt="0"/>
      <dgm:spPr/>
    </dgm:pt>
    <dgm:pt modelId="{E3AE5E73-5D51-4949-A499-2FB37DCA1155}" type="pres">
      <dgm:prSet presAssocID="{C189E911-5CF2-4A65-8069-F357DCDDD06B}" presName="childText" presStyleLbl="conFgAcc1" presStyleIdx="1" presStyleCnt="3">
        <dgm:presLayoutVars>
          <dgm:bulletEnabled val="1"/>
        </dgm:presLayoutVars>
      </dgm:prSet>
      <dgm:spPr/>
    </dgm:pt>
    <dgm:pt modelId="{B8F2E690-B2DB-403E-8AA2-3D8A2F077CCE}" type="pres">
      <dgm:prSet presAssocID="{49EC1E11-A418-44FD-91D6-87F0F5461118}" presName="spaceBetweenRectangles" presStyleCnt="0"/>
      <dgm:spPr/>
    </dgm:pt>
    <dgm:pt modelId="{3F4363C5-0201-4F62-BB4D-813D07526132}" type="pres">
      <dgm:prSet presAssocID="{457E9240-6D05-4FEB-BF58-EFFC8861F95D}" presName="parentLin" presStyleCnt="0"/>
      <dgm:spPr/>
    </dgm:pt>
    <dgm:pt modelId="{F1882220-483D-43D3-8FA4-AEF98F83CB1A}" type="pres">
      <dgm:prSet presAssocID="{457E9240-6D05-4FEB-BF58-EFFC8861F95D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3C02A39D-2E71-47F6-ADE2-337B3097678A}" type="pres">
      <dgm:prSet presAssocID="{457E9240-6D05-4FEB-BF58-EFFC8861F95D}" presName="parentText" presStyleLbl="node1" presStyleIdx="2" presStyleCnt="3" custScaleX="12821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954471-8D36-4172-8F1A-993AEC63FBE8}" type="pres">
      <dgm:prSet presAssocID="{457E9240-6D05-4FEB-BF58-EFFC8861F95D}" presName="negativeSpace" presStyleCnt="0"/>
      <dgm:spPr/>
    </dgm:pt>
    <dgm:pt modelId="{BC97343E-AD90-4ED4-AD21-76AF7B2B8D7D}" type="pres">
      <dgm:prSet presAssocID="{457E9240-6D05-4FEB-BF58-EFFC8861F95D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EF7D997-7D32-4022-827B-639B91AF29F6}" type="presOf" srcId="{C189E911-5CF2-4A65-8069-F357DCDDD06B}" destId="{37E1F92A-A08C-4CAB-A4E1-6DBC3369C88C}" srcOrd="0" destOrd="0" presId="urn:microsoft.com/office/officeart/2005/8/layout/list1"/>
    <dgm:cxn modelId="{6E0AAA43-E503-4C68-8248-94A3434C91AA}" type="presOf" srcId="{457E9240-6D05-4FEB-BF58-EFFC8861F95D}" destId="{F1882220-483D-43D3-8FA4-AEF98F83CB1A}" srcOrd="0" destOrd="0" presId="urn:microsoft.com/office/officeart/2005/8/layout/list1"/>
    <dgm:cxn modelId="{8D0666F3-05BE-4012-B436-DD0866B17945}" srcId="{10F58E3C-2464-43F1-9615-9C8859CD849C}" destId="{C708BF3F-94D7-48B8-807B-986E39C4699C}" srcOrd="0" destOrd="0" parTransId="{CB8E6277-133D-467D-BF72-103E1686D11F}" sibTransId="{CA2C8F07-E582-4C50-A1B1-F19D5617E083}"/>
    <dgm:cxn modelId="{934C994A-7DAB-4BB2-B7C4-82F56EC4EA40}" type="presOf" srcId="{C708BF3F-94D7-48B8-807B-986E39C4699C}" destId="{81157DF7-C89B-434B-A158-E3A0CEB5896E}" srcOrd="1" destOrd="0" presId="urn:microsoft.com/office/officeart/2005/8/layout/list1"/>
    <dgm:cxn modelId="{8E760A8F-6235-43FE-B261-28275E82175D}" srcId="{10F58E3C-2464-43F1-9615-9C8859CD849C}" destId="{C189E911-5CF2-4A65-8069-F357DCDDD06B}" srcOrd="1" destOrd="0" parTransId="{EEFE9491-3E45-462D-BC99-4C876DB47136}" sibTransId="{49EC1E11-A418-44FD-91D6-87F0F5461118}"/>
    <dgm:cxn modelId="{D3554FA3-62E0-4AAF-9CA9-7E833032962E}" srcId="{10F58E3C-2464-43F1-9615-9C8859CD849C}" destId="{457E9240-6D05-4FEB-BF58-EFFC8861F95D}" srcOrd="2" destOrd="0" parTransId="{2B522FC4-A0C9-4944-B68D-8C641A29269F}" sibTransId="{5AC670ED-DEFA-49EF-8D7F-19088B1E7914}"/>
    <dgm:cxn modelId="{6D8BEFE1-9B92-4E5F-87DD-FFC70D874063}" type="presOf" srcId="{457E9240-6D05-4FEB-BF58-EFFC8861F95D}" destId="{3C02A39D-2E71-47F6-ADE2-337B3097678A}" srcOrd="1" destOrd="0" presId="urn:microsoft.com/office/officeart/2005/8/layout/list1"/>
    <dgm:cxn modelId="{4B6A6F31-7CE4-40EB-AC9C-C05F19B473F8}" type="presOf" srcId="{10F58E3C-2464-43F1-9615-9C8859CD849C}" destId="{5F29E013-A93E-440C-8060-03E549FA1007}" srcOrd="0" destOrd="0" presId="urn:microsoft.com/office/officeart/2005/8/layout/list1"/>
    <dgm:cxn modelId="{4E85718E-C7DC-438F-A4DE-1B1E28A241FF}" type="presOf" srcId="{C708BF3F-94D7-48B8-807B-986E39C4699C}" destId="{EADD5338-417E-41AD-A9F1-0140235D408B}" srcOrd="0" destOrd="0" presId="urn:microsoft.com/office/officeart/2005/8/layout/list1"/>
    <dgm:cxn modelId="{99342FF9-7CD8-4B49-A461-E20D358FBF3E}" type="presOf" srcId="{C189E911-5CF2-4A65-8069-F357DCDDD06B}" destId="{B2C24A68-05D9-4099-9B62-06FD0EEA4E44}" srcOrd="1" destOrd="0" presId="urn:microsoft.com/office/officeart/2005/8/layout/list1"/>
    <dgm:cxn modelId="{AE06E8C3-FDFE-441B-A92C-625DEC0C6250}" type="presParOf" srcId="{5F29E013-A93E-440C-8060-03E549FA1007}" destId="{BF51E7E6-5406-4935-870C-0BFC8CF0BA86}" srcOrd="0" destOrd="0" presId="urn:microsoft.com/office/officeart/2005/8/layout/list1"/>
    <dgm:cxn modelId="{5953CC7A-F409-4E4C-BC22-5DDB8902564C}" type="presParOf" srcId="{BF51E7E6-5406-4935-870C-0BFC8CF0BA86}" destId="{EADD5338-417E-41AD-A9F1-0140235D408B}" srcOrd="0" destOrd="0" presId="urn:microsoft.com/office/officeart/2005/8/layout/list1"/>
    <dgm:cxn modelId="{03164CC3-E9DE-4237-8C14-33CFA8193482}" type="presParOf" srcId="{BF51E7E6-5406-4935-870C-0BFC8CF0BA86}" destId="{81157DF7-C89B-434B-A158-E3A0CEB5896E}" srcOrd="1" destOrd="0" presId="urn:microsoft.com/office/officeart/2005/8/layout/list1"/>
    <dgm:cxn modelId="{AAB37304-CABA-4216-A780-1CD5A9A503FF}" type="presParOf" srcId="{5F29E013-A93E-440C-8060-03E549FA1007}" destId="{C7437169-D334-4853-A960-A2DABA1B9743}" srcOrd="1" destOrd="0" presId="urn:microsoft.com/office/officeart/2005/8/layout/list1"/>
    <dgm:cxn modelId="{7A884D3C-8EB1-46EC-A872-6AF03837A992}" type="presParOf" srcId="{5F29E013-A93E-440C-8060-03E549FA1007}" destId="{45B9C233-CAFB-4A1C-BBDD-8AE75F66ACFD}" srcOrd="2" destOrd="0" presId="urn:microsoft.com/office/officeart/2005/8/layout/list1"/>
    <dgm:cxn modelId="{5D736954-5980-4753-B5C6-3CA175A47EAC}" type="presParOf" srcId="{5F29E013-A93E-440C-8060-03E549FA1007}" destId="{1C106183-7E20-44C2-BE95-2D0071C2801C}" srcOrd="3" destOrd="0" presId="urn:microsoft.com/office/officeart/2005/8/layout/list1"/>
    <dgm:cxn modelId="{73E8AF55-44A4-4D03-972F-4124B366AFE9}" type="presParOf" srcId="{5F29E013-A93E-440C-8060-03E549FA1007}" destId="{B639ACDE-D0DF-4617-9EA2-40CE90107534}" srcOrd="4" destOrd="0" presId="urn:microsoft.com/office/officeart/2005/8/layout/list1"/>
    <dgm:cxn modelId="{D3CC3C39-4CFF-4A5B-97CA-FD9B7F447776}" type="presParOf" srcId="{B639ACDE-D0DF-4617-9EA2-40CE90107534}" destId="{37E1F92A-A08C-4CAB-A4E1-6DBC3369C88C}" srcOrd="0" destOrd="0" presId="urn:microsoft.com/office/officeart/2005/8/layout/list1"/>
    <dgm:cxn modelId="{47340DB9-34B5-43A4-AFF3-38E632226B87}" type="presParOf" srcId="{B639ACDE-D0DF-4617-9EA2-40CE90107534}" destId="{B2C24A68-05D9-4099-9B62-06FD0EEA4E44}" srcOrd="1" destOrd="0" presId="urn:microsoft.com/office/officeart/2005/8/layout/list1"/>
    <dgm:cxn modelId="{D6126EA3-04E9-4E26-91C6-58F99B495B0E}" type="presParOf" srcId="{5F29E013-A93E-440C-8060-03E549FA1007}" destId="{E3E710F1-47CF-47F8-A5C8-93B806963035}" srcOrd="5" destOrd="0" presId="urn:microsoft.com/office/officeart/2005/8/layout/list1"/>
    <dgm:cxn modelId="{6175B0C1-8A2A-4AB4-B9F8-B3B6463275A8}" type="presParOf" srcId="{5F29E013-A93E-440C-8060-03E549FA1007}" destId="{E3AE5E73-5D51-4949-A499-2FB37DCA1155}" srcOrd="6" destOrd="0" presId="urn:microsoft.com/office/officeart/2005/8/layout/list1"/>
    <dgm:cxn modelId="{6A72E208-1344-4D2F-8743-05E4B2AA292F}" type="presParOf" srcId="{5F29E013-A93E-440C-8060-03E549FA1007}" destId="{B8F2E690-B2DB-403E-8AA2-3D8A2F077CCE}" srcOrd="7" destOrd="0" presId="urn:microsoft.com/office/officeart/2005/8/layout/list1"/>
    <dgm:cxn modelId="{132EA508-884E-4FC8-8799-12814E1232BF}" type="presParOf" srcId="{5F29E013-A93E-440C-8060-03E549FA1007}" destId="{3F4363C5-0201-4F62-BB4D-813D07526132}" srcOrd="8" destOrd="0" presId="urn:microsoft.com/office/officeart/2005/8/layout/list1"/>
    <dgm:cxn modelId="{5E0CE56B-BADC-4477-B9A0-2A63ABAAE69E}" type="presParOf" srcId="{3F4363C5-0201-4F62-BB4D-813D07526132}" destId="{F1882220-483D-43D3-8FA4-AEF98F83CB1A}" srcOrd="0" destOrd="0" presId="urn:microsoft.com/office/officeart/2005/8/layout/list1"/>
    <dgm:cxn modelId="{8BC2CED7-5BFC-4563-B75A-1476FB73F62D}" type="presParOf" srcId="{3F4363C5-0201-4F62-BB4D-813D07526132}" destId="{3C02A39D-2E71-47F6-ADE2-337B3097678A}" srcOrd="1" destOrd="0" presId="urn:microsoft.com/office/officeart/2005/8/layout/list1"/>
    <dgm:cxn modelId="{1A3D3027-F310-4097-B41C-60BEC0116199}" type="presParOf" srcId="{5F29E013-A93E-440C-8060-03E549FA1007}" destId="{B3954471-8D36-4172-8F1A-993AEC63FBE8}" srcOrd="9" destOrd="0" presId="urn:microsoft.com/office/officeart/2005/8/layout/list1"/>
    <dgm:cxn modelId="{3D128FE8-CFA7-46CE-A4E3-C4AC4840E13C}" type="presParOf" srcId="{5F29E013-A93E-440C-8060-03E549FA1007}" destId="{BC97343E-AD90-4ED4-AD21-76AF7B2B8D7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FC945F-13B4-4A42-9F99-FFFD1D53E731}" type="doc">
      <dgm:prSet loTypeId="urn:microsoft.com/office/officeart/2005/8/layout/rings+Icon" loCatId="relationship" qsTypeId="urn:microsoft.com/office/officeart/2005/8/quickstyle/simple1" qsCatId="simple" csTypeId="urn:microsoft.com/office/officeart/2005/8/colors/accent1_2" csCatId="accent1" phldr="1"/>
      <dgm:spPr/>
    </dgm:pt>
    <dgm:pt modelId="{2370B102-AD66-4147-8218-35E7FD53641A}">
      <dgm:prSet phldrT="[Text]"/>
      <dgm:spPr>
        <a:solidFill>
          <a:srgbClr val="00B050">
            <a:alpha val="50000"/>
          </a:srgbClr>
        </a:solidFill>
        <a:ln>
          <a:solidFill>
            <a:schemeClr val="bg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/>
            <a:t>Kde se příběh odehrává?</a:t>
          </a:r>
          <a:endParaRPr lang="cs-CZ" dirty="0"/>
        </a:p>
      </dgm:t>
    </dgm:pt>
    <dgm:pt modelId="{7A4F3F97-755F-460B-ACA7-41BD91DF9FE6}" type="parTrans" cxnId="{7B679846-3C4C-4C59-9C23-5DE282AD10EA}">
      <dgm:prSet/>
      <dgm:spPr/>
      <dgm:t>
        <a:bodyPr/>
        <a:lstStyle/>
        <a:p>
          <a:endParaRPr lang="cs-CZ"/>
        </a:p>
      </dgm:t>
    </dgm:pt>
    <dgm:pt modelId="{0381E27F-EE1C-48BF-807C-026DE8698095}" type="sibTrans" cxnId="{7B679846-3C4C-4C59-9C23-5DE282AD10EA}">
      <dgm:prSet/>
      <dgm:spPr/>
      <dgm:t>
        <a:bodyPr/>
        <a:lstStyle/>
        <a:p>
          <a:endParaRPr lang="cs-CZ"/>
        </a:p>
      </dgm:t>
    </dgm:pt>
    <dgm:pt modelId="{A94C6AC5-93E0-4CE9-83B5-8404BA53DCA6}">
      <dgm:prSet phldrT="[Text]"/>
      <dgm:spPr>
        <a:solidFill>
          <a:schemeClr val="accent3">
            <a:lumMod val="75000"/>
            <a:alpha val="50000"/>
          </a:schemeClr>
        </a:solidFill>
        <a:ln>
          <a:solidFill>
            <a:schemeClr val="bg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/>
            <a:t>Z čeho byly nádoby vyrobeny?</a:t>
          </a:r>
          <a:endParaRPr lang="cs-CZ" dirty="0"/>
        </a:p>
      </dgm:t>
    </dgm:pt>
    <dgm:pt modelId="{D9D86286-B510-4B73-A9C2-C55C7B8415C2}" type="parTrans" cxnId="{915CD008-9F86-4760-9FE4-0FE0B4F71D7E}">
      <dgm:prSet/>
      <dgm:spPr/>
      <dgm:t>
        <a:bodyPr/>
        <a:lstStyle/>
        <a:p>
          <a:endParaRPr lang="cs-CZ"/>
        </a:p>
      </dgm:t>
    </dgm:pt>
    <dgm:pt modelId="{8EA11077-EE8A-4D1F-9264-168788730D0C}" type="sibTrans" cxnId="{915CD008-9F86-4760-9FE4-0FE0B4F71D7E}">
      <dgm:prSet/>
      <dgm:spPr/>
      <dgm:t>
        <a:bodyPr/>
        <a:lstStyle/>
        <a:p>
          <a:endParaRPr lang="cs-CZ"/>
        </a:p>
      </dgm:t>
    </dgm:pt>
    <dgm:pt modelId="{2E4A6AB9-2DF4-4C2A-BD17-83B87407CEE0}">
      <dgm:prSet phldrT="[Text]"/>
      <dgm:spPr>
        <a:solidFill>
          <a:srgbClr val="002060">
            <a:alpha val="50000"/>
          </a:srgbClr>
        </a:solidFill>
        <a:ln>
          <a:solidFill>
            <a:schemeClr val="bg1">
              <a:lumMod val="95000"/>
              <a:lumOff val="5000"/>
            </a:schemeClr>
          </a:solidFill>
        </a:ln>
      </dgm:spPr>
      <dgm:t>
        <a:bodyPr/>
        <a:lstStyle/>
        <a:p>
          <a:r>
            <a:rPr lang="cs-CZ" dirty="0" smtClean="0"/>
            <a:t>Kolik nádob nosič nosil?</a:t>
          </a:r>
          <a:endParaRPr lang="cs-CZ" dirty="0"/>
        </a:p>
      </dgm:t>
    </dgm:pt>
    <dgm:pt modelId="{E1DFEA35-B3FF-4FCB-AC74-A4EFB73C46EC}" type="parTrans" cxnId="{F2B27434-6FAD-4E61-8D55-10B988E11968}">
      <dgm:prSet/>
      <dgm:spPr/>
      <dgm:t>
        <a:bodyPr/>
        <a:lstStyle/>
        <a:p>
          <a:endParaRPr lang="cs-CZ"/>
        </a:p>
      </dgm:t>
    </dgm:pt>
    <dgm:pt modelId="{D2C4FA18-7792-42C0-BBF0-4EE493293E53}" type="sibTrans" cxnId="{F2B27434-6FAD-4E61-8D55-10B988E11968}">
      <dgm:prSet/>
      <dgm:spPr/>
      <dgm:t>
        <a:bodyPr/>
        <a:lstStyle/>
        <a:p>
          <a:endParaRPr lang="cs-CZ"/>
        </a:p>
      </dgm:t>
    </dgm:pt>
    <dgm:pt modelId="{3FDFD9F1-6447-4936-8350-4BDB48A390BE}" type="pres">
      <dgm:prSet presAssocID="{B5FC945F-13B4-4A42-9F99-FFFD1D53E731}" presName="Name0" presStyleCnt="0">
        <dgm:presLayoutVars>
          <dgm:chMax val="7"/>
          <dgm:dir/>
          <dgm:resizeHandles val="exact"/>
        </dgm:presLayoutVars>
      </dgm:prSet>
      <dgm:spPr/>
    </dgm:pt>
    <dgm:pt modelId="{7CFD9A51-1F7C-474F-BA55-13E5C2E4F588}" type="pres">
      <dgm:prSet presAssocID="{B5FC945F-13B4-4A42-9F99-FFFD1D53E731}" presName="ellipse1" presStyleLbl="vennNode1" presStyleIdx="0" presStyleCnt="3" custScaleX="111746" custScaleY="105461" custLinFactNeighborX="-11168" custLinFactNeighborY="-1852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5C0A31-9ACD-4EAB-875F-2234FBBFD1E3}" type="pres">
      <dgm:prSet presAssocID="{B5FC945F-13B4-4A42-9F99-FFFD1D53E731}" presName="ellipse2" presStyleLbl="vennNode1" presStyleIdx="1" presStyleCnt="3" custScaleX="116940" custLinFactNeighborX="-362" custLinFactNeighborY="136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D5900-A632-4622-8448-A808B5615E7A}" type="pres">
      <dgm:prSet presAssocID="{B5FC945F-13B4-4A42-9F99-FFFD1D53E731}" presName="ellipse3" presStyleLbl="vennNode1" presStyleIdx="2" presStyleCnt="3" custScaleX="11525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5CD008-9F86-4760-9FE4-0FE0B4F71D7E}" srcId="{B5FC945F-13B4-4A42-9F99-FFFD1D53E731}" destId="{A94C6AC5-93E0-4CE9-83B5-8404BA53DCA6}" srcOrd="1" destOrd="0" parTransId="{D9D86286-B510-4B73-A9C2-C55C7B8415C2}" sibTransId="{8EA11077-EE8A-4D1F-9264-168788730D0C}"/>
    <dgm:cxn modelId="{8D59B3A2-15FE-481A-8829-E3B590E238F7}" type="presOf" srcId="{B5FC945F-13B4-4A42-9F99-FFFD1D53E731}" destId="{3FDFD9F1-6447-4936-8350-4BDB48A390BE}" srcOrd="0" destOrd="0" presId="urn:microsoft.com/office/officeart/2005/8/layout/rings+Icon"/>
    <dgm:cxn modelId="{F2B27434-6FAD-4E61-8D55-10B988E11968}" srcId="{B5FC945F-13B4-4A42-9F99-FFFD1D53E731}" destId="{2E4A6AB9-2DF4-4C2A-BD17-83B87407CEE0}" srcOrd="2" destOrd="0" parTransId="{E1DFEA35-B3FF-4FCB-AC74-A4EFB73C46EC}" sibTransId="{D2C4FA18-7792-42C0-BBF0-4EE493293E53}"/>
    <dgm:cxn modelId="{534051EE-9D81-467C-A4AB-F716D475B123}" type="presOf" srcId="{2E4A6AB9-2DF4-4C2A-BD17-83B87407CEE0}" destId="{A33D5900-A632-4622-8448-A808B5615E7A}" srcOrd="0" destOrd="0" presId="urn:microsoft.com/office/officeart/2005/8/layout/rings+Icon"/>
    <dgm:cxn modelId="{B47C773B-8857-424E-BB3D-0634720DFCD6}" type="presOf" srcId="{2370B102-AD66-4147-8218-35E7FD53641A}" destId="{7CFD9A51-1F7C-474F-BA55-13E5C2E4F588}" srcOrd="0" destOrd="0" presId="urn:microsoft.com/office/officeart/2005/8/layout/rings+Icon"/>
    <dgm:cxn modelId="{7B679846-3C4C-4C59-9C23-5DE282AD10EA}" srcId="{B5FC945F-13B4-4A42-9F99-FFFD1D53E731}" destId="{2370B102-AD66-4147-8218-35E7FD53641A}" srcOrd="0" destOrd="0" parTransId="{7A4F3F97-755F-460B-ACA7-41BD91DF9FE6}" sibTransId="{0381E27F-EE1C-48BF-807C-026DE8698095}"/>
    <dgm:cxn modelId="{2CA66010-4BFB-43EA-A15B-1997CC45364B}" type="presOf" srcId="{A94C6AC5-93E0-4CE9-83B5-8404BA53DCA6}" destId="{835C0A31-9ACD-4EAB-875F-2234FBBFD1E3}" srcOrd="0" destOrd="0" presId="urn:microsoft.com/office/officeart/2005/8/layout/rings+Icon"/>
    <dgm:cxn modelId="{0203E137-922D-4982-BF4D-0A8042AD32E8}" type="presParOf" srcId="{3FDFD9F1-6447-4936-8350-4BDB48A390BE}" destId="{7CFD9A51-1F7C-474F-BA55-13E5C2E4F588}" srcOrd="0" destOrd="0" presId="urn:microsoft.com/office/officeart/2005/8/layout/rings+Icon"/>
    <dgm:cxn modelId="{1BFED1CF-F9E7-487E-BE27-837BB84380FD}" type="presParOf" srcId="{3FDFD9F1-6447-4936-8350-4BDB48A390BE}" destId="{835C0A31-9ACD-4EAB-875F-2234FBBFD1E3}" srcOrd="1" destOrd="0" presId="urn:microsoft.com/office/officeart/2005/8/layout/rings+Icon"/>
    <dgm:cxn modelId="{1CBF6600-E3F3-45B6-80C0-76AA50BDC749}" type="presParOf" srcId="{3FDFD9F1-6447-4936-8350-4BDB48A390BE}" destId="{A33D5900-A632-4622-8448-A808B5615E7A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B9C233-CAFB-4A1C-BBDD-8AE75F66ACFD}">
      <dsp:nvSpPr>
        <dsp:cNvPr id="0" name=""/>
        <dsp:cNvSpPr/>
      </dsp:nvSpPr>
      <dsp:spPr>
        <a:xfrm>
          <a:off x="0" y="54326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157DF7-C89B-434B-A158-E3A0CEB5896E}">
      <dsp:nvSpPr>
        <dsp:cNvPr id="0" name=""/>
        <dsp:cNvSpPr/>
      </dsp:nvSpPr>
      <dsp:spPr>
        <a:xfrm>
          <a:off x="411480" y="41421"/>
          <a:ext cx="5760720" cy="1003680"/>
        </a:xfrm>
        <a:prstGeom prst="roundRect">
          <a:avLst/>
        </a:prstGeom>
        <a:solidFill>
          <a:srgbClr val="7030A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Co může dělat nůž?</a:t>
          </a:r>
          <a:endParaRPr lang="cs-CZ" sz="3600" kern="1200" dirty="0"/>
        </a:p>
      </dsp:txBody>
      <dsp:txXfrm>
        <a:off x="460476" y="90417"/>
        <a:ext cx="5662728" cy="905688"/>
      </dsp:txXfrm>
    </dsp:sp>
    <dsp:sp modelId="{E3AE5E73-5D51-4949-A499-2FB37DCA1155}">
      <dsp:nvSpPr>
        <dsp:cNvPr id="0" name=""/>
        <dsp:cNvSpPr/>
      </dsp:nvSpPr>
      <dsp:spPr>
        <a:xfrm>
          <a:off x="0" y="208550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C24A68-05D9-4099-9B62-06FD0EEA4E44}">
      <dsp:nvSpPr>
        <dsp:cNvPr id="0" name=""/>
        <dsp:cNvSpPr/>
      </dsp:nvSpPr>
      <dsp:spPr>
        <a:xfrm>
          <a:off x="411480" y="1583661"/>
          <a:ext cx="6521768" cy="1003680"/>
        </a:xfrm>
        <a:prstGeom prst="roundRect">
          <a:avLst/>
        </a:prstGeom>
        <a:solidFill>
          <a:srgbClr val="00B05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Co může dělat příbor?</a:t>
          </a:r>
          <a:endParaRPr lang="cs-CZ" sz="3600" kern="1200" dirty="0"/>
        </a:p>
      </dsp:txBody>
      <dsp:txXfrm>
        <a:off x="460476" y="1632657"/>
        <a:ext cx="6423776" cy="905688"/>
      </dsp:txXfrm>
    </dsp:sp>
    <dsp:sp modelId="{BC97343E-AD90-4ED4-AD21-76AF7B2B8D7D}">
      <dsp:nvSpPr>
        <dsp:cNvPr id="0" name=""/>
        <dsp:cNvSpPr/>
      </dsp:nvSpPr>
      <dsp:spPr>
        <a:xfrm>
          <a:off x="0" y="3627741"/>
          <a:ext cx="82296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02A39D-2E71-47F6-ADE2-337B3097678A}">
      <dsp:nvSpPr>
        <dsp:cNvPr id="0" name=""/>
        <dsp:cNvSpPr/>
      </dsp:nvSpPr>
      <dsp:spPr>
        <a:xfrm>
          <a:off x="411480" y="3125901"/>
          <a:ext cx="7385876" cy="1003680"/>
        </a:xfrm>
        <a:prstGeom prst="roundRect">
          <a:avLst/>
        </a:prstGeom>
        <a:solidFill>
          <a:srgbClr val="FF0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Jaký slovní druh jsi vymýšlel?</a:t>
          </a:r>
          <a:endParaRPr lang="cs-CZ" sz="3600" kern="1200" dirty="0"/>
        </a:p>
      </dsp:txBody>
      <dsp:txXfrm>
        <a:off x="460476" y="3174897"/>
        <a:ext cx="7287884" cy="9056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FD9A51-1F7C-474F-BA55-13E5C2E4F588}">
      <dsp:nvSpPr>
        <dsp:cNvPr id="0" name=""/>
        <dsp:cNvSpPr/>
      </dsp:nvSpPr>
      <dsp:spPr>
        <a:xfrm>
          <a:off x="0" y="-50718"/>
          <a:ext cx="4151416" cy="3917869"/>
        </a:xfrm>
        <a:prstGeom prst="ellipse">
          <a:avLst/>
        </a:prstGeom>
        <a:solidFill>
          <a:srgbClr val="00B050">
            <a:alpha val="50000"/>
          </a:srgbClr>
        </a:solidFill>
        <a:ln w="19050" cap="rnd" cmpd="sng" algn="ctr">
          <a:solidFill>
            <a:schemeClr val="bg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Kde se příběh odehrává?</a:t>
          </a:r>
          <a:endParaRPr lang="cs-CZ" sz="3800" kern="1200" dirty="0"/>
        </a:p>
      </dsp:txBody>
      <dsp:txXfrm>
        <a:off x="607961" y="523041"/>
        <a:ext cx="2935494" cy="2770351"/>
      </dsp:txXfrm>
    </dsp:sp>
    <dsp:sp modelId="{835C0A31-9ACD-4EAB-875F-2234FBBFD1E3}">
      <dsp:nvSpPr>
        <dsp:cNvPr id="0" name=""/>
        <dsp:cNvSpPr/>
      </dsp:nvSpPr>
      <dsp:spPr>
        <a:xfrm>
          <a:off x="1887322" y="2528413"/>
          <a:ext cx="4344375" cy="3714993"/>
        </a:xfrm>
        <a:prstGeom prst="ellipse">
          <a:avLst/>
        </a:prstGeom>
        <a:solidFill>
          <a:schemeClr val="accent3">
            <a:lumMod val="75000"/>
            <a:alpha val="50000"/>
          </a:schemeClr>
        </a:solidFill>
        <a:ln w="19050" cap="rnd" cmpd="sng" algn="ctr">
          <a:solidFill>
            <a:schemeClr val="bg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Z čeho byly nádoby vyrobeny?</a:t>
          </a:r>
          <a:endParaRPr lang="cs-CZ" sz="3700" kern="1200" dirty="0"/>
        </a:p>
      </dsp:txBody>
      <dsp:txXfrm>
        <a:off x="2523541" y="3072461"/>
        <a:ext cx="3071937" cy="2626897"/>
      </dsp:txXfrm>
    </dsp:sp>
    <dsp:sp modelId="{A33D5900-A632-4622-8448-A808B5615E7A}">
      <dsp:nvSpPr>
        <dsp:cNvPr id="0" name=""/>
        <dsp:cNvSpPr/>
      </dsp:nvSpPr>
      <dsp:spPr>
        <a:xfrm>
          <a:off x="3841902" y="50718"/>
          <a:ext cx="4281925" cy="3714993"/>
        </a:xfrm>
        <a:prstGeom prst="ellipse">
          <a:avLst/>
        </a:prstGeom>
        <a:solidFill>
          <a:srgbClr val="002060">
            <a:alpha val="50000"/>
          </a:srgbClr>
        </a:solidFill>
        <a:ln w="19050" cap="rnd" cmpd="sng" algn="ctr">
          <a:solidFill>
            <a:schemeClr val="bg1">
              <a:lumMod val="95000"/>
              <a:lumOff val="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Kolik nádob nosič nosil?</a:t>
          </a:r>
          <a:endParaRPr lang="cs-CZ" sz="3700" kern="1200" dirty="0"/>
        </a:p>
      </dsp:txBody>
      <dsp:txXfrm>
        <a:off x="4468975" y="594766"/>
        <a:ext cx="3027779" cy="26268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Propojené kruhy"/>
  <dgm:desc val="Používejte k zobrazení překrývajících se nebo propojených myšlenek nebo konceptů. Prvních sedm řádků textu úrovně 1 odpovídá kruhu. Nepoužitý text se nezobrazuje, zůstává však k dispozici, pokud rozložení přepnete.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B56E31-2125-4EC5-B5D7-96B7CF0BFE97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D8866-59EA-48E9-AA93-9B5CE277EE0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1859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Další část textu učitel předčítá a žáci naslouchají.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D8866-59EA-48E9-AA93-9B5CE277EE0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79307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Když</a:t>
            </a:r>
            <a:r>
              <a:rPr lang="cs-CZ" baseline="0" dirty="0" smtClean="0"/>
              <a:t> učitel příběh dočte, může vyzvat žáky, aby se pokusily výrazně přečíst přímou řeč. Promluvu nádoby čteme např. stydlivě, smutně, plačtivě, …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D8866-59EA-48E9-AA93-9B5CE277EE0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736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Každý žák napíše ponaučení</a:t>
            </a:r>
            <a:r>
              <a:rPr lang="cs-CZ" baseline="0" dirty="0" smtClean="0"/>
              <a:t> </a:t>
            </a:r>
            <a:r>
              <a:rPr lang="cs-CZ" dirty="0" smtClean="0"/>
              <a:t>sám za sebe a pak ve dvojicích diskutují o svém názoru.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D8866-59EA-48E9-AA93-9B5CE277EE0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6073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Tvorba pětilístku:</a:t>
            </a:r>
            <a:r>
              <a:rPr lang="cs-CZ" baseline="0" dirty="0" smtClean="0"/>
              <a:t> 1.řádek – jméno kamaráda, 2.řádek – jaký je (2 – 3 přídavná jména), 3.řádek – co dělá (3 – 5 sloves), 4.řádek – věta o kamarádovi (věta obsahuje 4 slova), 5.řádek – jak mu řekneš jinak (synonymum).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D8866-59EA-48E9-AA93-9B5CE277EE0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8334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Kliknutím na džbán se otevře hypertextový</a:t>
            </a:r>
            <a:r>
              <a:rPr lang="cs-CZ" baseline="0" dirty="0" smtClean="0"/>
              <a:t> odkaz – poučení o bajce.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BFD8866-59EA-48E9-AA93-9B5CE277EE00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61653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153669FB-B88E-491F-88AF-E8C79DA9F8C9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161943A-241D-42C0-915B-2AC56835C788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ajka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Obdélník 3"/>
          <p:cNvSpPr>
            <a:spLocks noChangeArrowheads="1"/>
          </p:cNvSpPr>
          <p:nvPr/>
        </p:nvSpPr>
        <p:spPr bwMode="auto">
          <a:xfrm>
            <a:off x="468312" y="476250"/>
            <a:ext cx="5255815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b="1" dirty="0"/>
              <a:t>Projekt:</a:t>
            </a:r>
            <a:r>
              <a:rPr lang="cs-CZ" dirty="0"/>
              <a:t> Moderní škola 2010</a:t>
            </a:r>
          </a:p>
          <a:p>
            <a:endParaRPr lang="cs-CZ" dirty="0"/>
          </a:p>
          <a:p>
            <a:r>
              <a:rPr lang="cs-CZ" b="1" dirty="0"/>
              <a:t>registrační </a:t>
            </a:r>
            <a:r>
              <a:rPr lang="cs-CZ" b="1" dirty="0" smtClean="0"/>
              <a:t>číslo</a:t>
            </a:r>
            <a:r>
              <a:rPr lang="cs-CZ" dirty="0" smtClean="0"/>
              <a:t>: CZ.1.07/1.4.00/21.1091</a:t>
            </a:r>
            <a:endParaRPr lang="cs-CZ" dirty="0"/>
          </a:p>
          <a:p>
            <a:endParaRPr lang="cs-CZ" dirty="0"/>
          </a:p>
          <a:p>
            <a:r>
              <a:rPr lang="cs-CZ" b="1" dirty="0"/>
              <a:t>Číslo DUM</a:t>
            </a:r>
            <a:r>
              <a:rPr lang="cs-CZ" dirty="0"/>
              <a:t>: </a:t>
            </a:r>
            <a:r>
              <a:rPr lang="cs-CZ" i="1" dirty="0" smtClean="0"/>
              <a:t>VY_32_INOVACE_121</a:t>
            </a:r>
            <a:endParaRPr lang="cs-CZ" i="1" dirty="0"/>
          </a:p>
        </p:txBody>
      </p:sp>
      <p:sp>
        <p:nvSpPr>
          <p:cNvPr id="2051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 dirty="0"/>
              <a:t>Předmět</a:t>
            </a:r>
            <a:r>
              <a:rPr lang="cs-CZ" b="1" dirty="0" smtClean="0"/>
              <a:t>: Český jazyk</a:t>
            </a:r>
            <a:r>
              <a:rPr lang="cs-CZ" b="1" dirty="0"/>
              <a:t>	          		</a:t>
            </a:r>
          </a:p>
          <a:p>
            <a:r>
              <a:rPr lang="cs-CZ" b="1" dirty="0"/>
              <a:t>Autor:	</a:t>
            </a:r>
            <a:r>
              <a:rPr lang="cs-CZ" b="1" dirty="0" smtClean="0"/>
              <a:t>Mgr. Renata Odvárková</a:t>
            </a:r>
            <a:r>
              <a:rPr lang="cs-CZ" dirty="0"/>
              <a:t>	           		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  <p:extLst>
      <p:ext uri="{BB962C8B-B14F-4D97-AF65-F5344CB8AC3E}">
        <p14:creationId xmlns:p14="http://schemas.microsoft.com/office/powerpoint/2010/main" val="3704471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4616776"/>
              </p:ext>
            </p:extLst>
          </p:nvPr>
        </p:nvGraphicFramePr>
        <p:xfrm>
          <a:off x="250825" y="260350"/>
          <a:ext cx="8498132" cy="6245863"/>
        </p:xfrm>
        <a:graphic>
          <a:graphicData uri="http://schemas.openxmlformats.org/drawingml/2006/table">
            <a:tbl>
              <a:tblPr/>
              <a:tblGrid>
                <a:gridCol w="4105275"/>
                <a:gridCol w="71682"/>
                <a:gridCol w="431800"/>
                <a:gridCol w="73025"/>
                <a:gridCol w="3816350"/>
              </a:tblGrid>
              <a:tr h="4889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VY_32_INOVACE_121</a:t>
                      </a: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prasklehlinenenadoby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0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ČJ – Prasklé hliněné nádoby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2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 Program se zabývá slovními  druhy, vede k zamýšlení se nad textem, uplatňuje techniku volného psaní, seznamuje s literárním žánrem - bajka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Renata Odvárková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24.11.2012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25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29.11.2012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17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Úvod do slovních druhů, rozvoj čtenářské gramotnosti, seznámení s bajkou a jejími znaky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58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slovní druhy, volné psaní, bajka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3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interaktivity: práce  s textem, volné psaní, pětilístek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4.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 Základní, první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10 – 11 let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0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13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613 k 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1" marR="23141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7140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8864" y="260648"/>
            <a:ext cx="8229600" cy="92211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/>
              <a:t>Pojmenuj obrázky a urči jejich slovní druh.</a:t>
            </a:r>
            <a:endParaRPr lang="cs-CZ" sz="3200" dirty="0"/>
          </a:p>
        </p:txBody>
      </p:sp>
      <p:pic>
        <p:nvPicPr>
          <p:cNvPr id="1026" name="Picture 2" descr="C:\Users\ntb1\AppData\Local\Microsoft\Windows\Temporary Internet Files\Content.IE5\S7687CZ2\MC9003050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13862"/>
            <a:ext cx="172181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1\AppData\Local\Microsoft\Windows\Temporary Internet Files\Content.IE5\DE4CGPLA\MC9002508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52736"/>
            <a:ext cx="4055952" cy="113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1\AppData\Local\Microsoft\Windows\Temporary Internet Files\Content.IE5\K0O7W0UI\MC9002171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80728"/>
            <a:ext cx="2160240" cy="17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1\AppData\Local\Microsoft\Windows\Temporary Internet Files\Content.IE5\AM1I8PN9\MP9001754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934384"/>
            <a:ext cx="3204268" cy="185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tb1\AppData\Local\Microsoft\Windows\Temporary Internet Files\Content.IE5\V9E6J6O7\MP90017545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36" y="4869160"/>
            <a:ext cx="2922596" cy="198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ntb1\AppData\Local\Microsoft\Windows\Temporary Internet Files\Content.IE5\2KHPF9ZR\MP9004096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171" y="4284425"/>
            <a:ext cx="2448272" cy="256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ntb1\AppData\Local\Microsoft\Windows\Temporary Internet Files\Content.IE5\DE4CGPLA\MP9004223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0171" y="1794597"/>
            <a:ext cx="3089840" cy="216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ntb1\AppData\Local\Microsoft\Windows\Temporary Internet Files\Content.IE5\2KHPF9ZR\MP9004031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05" y="2568322"/>
            <a:ext cx="2448272" cy="216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3711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U podstatných jmen urči rod.</a:t>
            </a:r>
            <a:endParaRPr lang="cs-CZ" sz="3200" dirty="0"/>
          </a:p>
        </p:txBody>
      </p:sp>
      <p:pic>
        <p:nvPicPr>
          <p:cNvPr id="1026" name="Picture 2" descr="C:\Users\ntb1\AppData\Local\Microsoft\Windows\Temporary Internet Files\Content.IE5\S7687CZ2\MC9003050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13862"/>
            <a:ext cx="1721815" cy="180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1\AppData\Local\Microsoft\Windows\Temporary Internet Files\Content.IE5\DE4CGPLA\MC9002508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052736"/>
            <a:ext cx="4055952" cy="1136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1\AppData\Local\Microsoft\Windows\Temporary Internet Files\Content.IE5\K0O7W0UI\MC9002171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080728"/>
            <a:ext cx="2160240" cy="17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1\AppData\Local\Microsoft\Windows\Temporary Internet Files\Content.IE5\AM1I8PN9\MP9001754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869160"/>
            <a:ext cx="3204268" cy="198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tb1\AppData\Local\Microsoft\Windows\Temporary Internet Files\Content.IE5\V9E6J6O7\MP900175453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236" y="4869160"/>
            <a:ext cx="3024336" cy="1986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ntb1\AppData\Local\Microsoft\Windows\Temporary Internet Files\Content.IE5\2KHPF9ZR\MP90040967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265" y="4164918"/>
            <a:ext cx="2448272" cy="256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ntb1\AppData\Local\Microsoft\Windows\Temporary Internet Files\Content.IE5\DE4CGPLA\MP9004223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73469"/>
            <a:ext cx="3089840" cy="216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ntb1\AppData\Local\Microsoft\Windows\Temporary Internet Files\Content.IE5\2KHPF9ZR\MP90040316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205" y="2568322"/>
            <a:ext cx="2448272" cy="216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214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44207"/>
              </p:ext>
            </p:extLst>
          </p:nvPr>
        </p:nvGraphicFramePr>
        <p:xfrm>
          <a:off x="467544" y="1916832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2378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Volné psaní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28801"/>
            <a:ext cx="7848871" cy="453650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3">
                    <a:lumMod val="75000"/>
                  </a:schemeClr>
                </a:solidFill>
              </a:rPr>
              <a:t>Vzpomeň si, zda doma máte, nebo jste měli nějakou věc, která byla vadná, ale přesto jste ji využívali a nezahodili.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3200" dirty="0" smtClean="0">
                <a:solidFill>
                  <a:srgbClr val="00B0F0"/>
                </a:solidFill>
              </a:rPr>
              <a:t>Napiš, co to bylo, proč jste ji nevyhodili a jak jste ji používali.</a:t>
            </a:r>
            <a:endParaRPr lang="cs-CZ" sz="32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0938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1"/>
            <a:ext cx="6156176" cy="1512167"/>
          </a:xfrm>
        </p:spPr>
        <p:txBody>
          <a:bodyPr/>
          <a:lstStyle/>
          <a:p>
            <a:r>
              <a:rPr lang="cs-CZ" dirty="0" smtClean="0"/>
              <a:t>V Číně měl jeden nosič vody dvě velké hliněné nádoby.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07361"/>
            <a:ext cx="8964488" cy="4934007"/>
          </a:xfrm>
        </p:spPr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Visely každá na jednom konci hole, kterou nosil na krku.</a:t>
            </a:r>
          </a:p>
          <a:p>
            <a:pPr marL="0" indent="0">
              <a:buNone/>
            </a:pPr>
            <a:r>
              <a:rPr lang="cs-CZ" sz="3200" dirty="0" smtClean="0"/>
              <a:t>Jedna měla prasklinu, zatímco ta druhá byla bezvadná a vždy nesla plnou míru vody.</a:t>
            </a:r>
            <a:endParaRPr lang="cs-CZ" sz="3200" dirty="0"/>
          </a:p>
        </p:txBody>
      </p:sp>
      <p:pic>
        <p:nvPicPr>
          <p:cNvPr id="3083" name="Picture 11" descr="C:\Users\ntb1\AppData\Local\Microsoft\Windows\Temporary Internet Files\Content.IE5\AM1I8PN9\MC9002960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64473">
            <a:off x="2437231" y="1509074"/>
            <a:ext cx="2910778" cy="2286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ntb1\AppData\Local\Microsoft\Windows\Temporary Internet Files\Content.IE5\DE4CGPLA\MC900404565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641"/>
            <a:ext cx="2969632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75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8230061"/>
              </p:ext>
            </p:extLst>
          </p:nvPr>
        </p:nvGraphicFramePr>
        <p:xfrm>
          <a:off x="539552" y="548680"/>
          <a:ext cx="8208912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578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712968" cy="6408711"/>
          </a:xfrm>
        </p:spPr>
        <p:txBody>
          <a:bodyPr>
            <a:noAutofit/>
          </a:bodyPr>
          <a:lstStyle/>
          <a:p>
            <a:r>
              <a:rPr lang="cs-CZ" sz="2400" dirty="0" smtClean="0">
                <a:latin typeface="Consolas" pitchFamily="49" charset="0"/>
                <a:cs typeface="Consolas" pitchFamily="49" charset="0"/>
              </a:rPr>
              <a:t>Na konci cesty, která vedla od potoka až k domu, měla prasklá nádoba vodu vždy už jen do polovičky. Celé dva roky to takto šlo, nosič přinášel do domu každý den jen jeden a půl nádoby vody. Samozřejmě, že bezvadná nádoba byla pyšná na svůj výkon, vždyť byla bez chyb, dokonalá. A prasklá nádoba se styděla za svoji nedokonalost a cítila se uboze, protože je schopná jen polovičního výkonu. Po dvou letech soužení oslovila u potoka nosiče:</a:t>
            </a:r>
          </a:p>
          <a:p>
            <a:pPr marL="0" indent="0">
              <a:buNone/>
            </a:pPr>
            <a:endParaRPr lang="cs-CZ" sz="2400" dirty="0" smtClean="0"/>
          </a:p>
          <a:p>
            <a:r>
              <a:rPr lang="cs-CZ" sz="3200" dirty="0" smtClean="0">
                <a:solidFill>
                  <a:srgbClr val="FFFF00"/>
                </a:solidFill>
                <a:latin typeface="Arial Rounded MT Bold" pitchFamily="34" charset="0"/>
                <a:cs typeface="Aharoni" pitchFamily="2" charset="-79"/>
              </a:rPr>
              <a:t>„Stydím se, neboť voda teče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FFFF00"/>
                </a:solidFill>
                <a:latin typeface="Arial Rounded MT Bold" pitchFamily="34" charset="0"/>
                <a:cs typeface="Aharoni" pitchFamily="2" charset="-79"/>
              </a:rPr>
              <a:t>po celé cestě domů. A na konec cesty jí donesu jen polovic.“</a:t>
            </a:r>
          </a:p>
        </p:txBody>
      </p:sp>
      <p:pic>
        <p:nvPicPr>
          <p:cNvPr id="5123" name="Picture 3" descr="C:\Users\ntb1\AppData\Local\Microsoft\Windows\Temporary Internet Files\Content.IE5\2KHPF9ZR\MC9003189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861048"/>
            <a:ext cx="273630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44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60648"/>
            <a:ext cx="9144000" cy="65973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Consolas" pitchFamily="49" charset="0"/>
                <a:cs typeface="Consolas" pitchFamily="49" charset="0"/>
              </a:rPr>
              <a:t>Nosič jí ale odpověděl</a:t>
            </a:r>
            <a:r>
              <a:rPr lang="cs-CZ" sz="2400" dirty="0" smtClean="0">
                <a:latin typeface="Consolas" pitchFamily="49" charset="0"/>
                <a:cs typeface="Consolas" pitchFamily="49" charset="0"/>
              </a:rPr>
              <a:t>: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r>
              <a:rPr lang="cs-CZ" sz="3200" dirty="0">
                <a:solidFill>
                  <a:srgbClr val="FFFF00"/>
                </a:solidFill>
              </a:rPr>
              <a:t>„</a:t>
            </a:r>
            <a:r>
              <a:rPr lang="cs-CZ" sz="3200" dirty="0">
                <a:solidFill>
                  <a:srgbClr val="FFFF00"/>
                </a:solidFill>
                <a:latin typeface="Arial Rounded MT Bold" pitchFamily="34" charset="0"/>
              </a:rPr>
              <a:t>Všimla sis, že květy rostou jen na tvé straně chodníku, a ne na druhé? A to proto, že jsem vždy věděl o tvém nedostatku a na tuto stranu cesty jsem zasadil semena květin. To ty jsi je každý den </a:t>
            </a:r>
            <a:r>
              <a:rPr lang="cs-CZ" sz="3200" dirty="0" smtClean="0">
                <a:solidFill>
                  <a:srgbClr val="FFFF00"/>
                </a:solidFill>
                <a:latin typeface="Arial Rounded MT Bold" pitchFamily="34" charset="0"/>
              </a:rPr>
              <a:t>zalévala</a:t>
            </a:r>
            <a:r>
              <a:rPr lang="cs-CZ" sz="3200" dirty="0">
                <a:solidFill>
                  <a:srgbClr val="FFFF00"/>
                </a:solidFill>
                <a:latin typeface="Arial Rounded MT Bold" pitchFamily="34" charset="0"/>
              </a:rPr>
              <a:t>, když jsme se vraceli do domu. Dva roky sbírám ty krásné květy, abych si zdobil svůj stůl. Kdybys nebyla taková, jaká jsi, tak by tato krása neprosvětlovala můj dům.“ </a:t>
            </a:r>
          </a:p>
          <a:p>
            <a:endParaRPr lang="cs-CZ" sz="3200" dirty="0">
              <a:solidFill>
                <a:srgbClr val="FFFF00"/>
              </a:solidFill>
              <a:latin typeface="Arial Rounded MT Bold" pitchFamily="34" charset="0"/>
            </a:endParaRPr>
          </a:p>
        </p:txBody>
      </p:sp>
      <p:pic>
        <p:nvPicPr>
          <p:cNvPr id="7171" name="Picture 3" descr="C:\Users\ntb1\AppData\Local\Microsoft\Windows\Temporary Internet Files\Content.IE5\V9E6J6O7\MC9004390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620688"/>
            <a:ext cx="4063513" cy="98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tb1\AppData\Local\Microsoft\Windows\Temporary Internet Files\Content.IE5\V9E6J6O7\MC90043907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620688"/>
            <a:ext cx="4320480" cy="98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189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131840" y="1700808"/>
            <a:ext cx="576064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Jaké plyne z příběhu ponaučení?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3645024"/>
            <a:ext cx="471601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 jaký literární žánr se jedná?</a:t>
            </a:r>
            <a:endParaRPr lang="cs-CZ" sz="3200" dirty="0"/>
          </a:p>
        </p:txBody>
      </p:sp>
      <p:pic>
        <p:nvPicPr>
          <p:cNvPr id="6171" name="Picture 27" descr="C:\Users\ntb1\AppData\Local\Microsoft\Windows\Temporary Internet Files\Content.IE5\KWNFT1KY\MC900231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0"/>
            <a:ext cx="2304256" cy="277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72" name="Picture 28" descr="C:\Users\ntb1\AppData\Local\Microsoft\Windows\Temporary Internet Files\Content.IE5\KWNFT1KY\MC90023124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429000"/>
            <a:ext cx="216023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3914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jaké ponaučení nám dal bajkař?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07361"/>
            <a:ext cx="8640960" cy="4645975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onsolas" pitchFamily="49" charset="0"/>
                <a:cs typeface="Consolas" pitchFamily="49" charset="0"/>
              </a:rPr>
              <a:t>Všichni máme své chyby, všichni jsme prasklé hliněné nádoby. Ale tyto praskliny a chyby, které jsou v každém z nás, dělají náš život o to zajímavějším a vzácnějším. Jen musíme každého přijímat takového, jaký je, a vidět v něm to dobré.</a:t>
            </a:r>
            <a:endParaRPr lang="cs-CZ" sz="2800" dirty="0">
              <a:latin typeface="Consolas" pitchFamily="49" charset="0"/>
              <a:cs typeface="Consolas" pitchFamily="49" charset="0"/>
            </a:endParaRPr>
          </a:p>
        </p:txBody>
      </p:sp>
      <p:pic>
        <p:nvPicPr>
          <p:cNvPr id="8195" name="Picture 3" descr="C:\Users\ntb1\AppData\Local\Microsoft\Windows\Temporary Internet Files\Content.IE5\S7687CZ2\MC9003700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7"/>
            <a:ext cx="2016224" cy="218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51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0"/>
            <a:ext cx="8964488" cy="6741368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 smtClean="0">
                <a:solidFill>
                  <a:srgbClr val="92D050"/>
                </a:solidFill>
              </a:rPr>
              <a:t>Z lístečků si vylosuj kamaráda a řekni mu do očí, co se ti na něm líbí.</a:t>
            </a:r>
          </a:p>
          <a:p>
            <a:pPr marL="0" indent="0">
              <a:buNone/>
            </a:pPr>
            <a:endParaRPr lang="cs-CZ" sz="36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3600" dirty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endParaRPr lang="cs-CZ" sz="3600" dirty="0" smtClean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3600" dirty="0" smtClean="0">
                <a:solidFill>
                  <a:srgbClr val="00B0F0"/>
                </a:solidFill>
              </a:rPr>
              <a:t>Vymysli na vylosovaného kamaráda pětilístek.</a:t>
            </a:r>
            <a:endParaRPr lang="cs-CZ" sz="3600" dirty="0">
              <a:solidFill>
                <a:srgbClr val="00B0F0"/>
              </a:solidFill>
            </a:endParaRPr>
          </a:p>
        </p:txBody>
      </p:sp>
      <p:pic>
        <p:nvPicPr>
          <p:cNvPr id="9218" name="Picture 2" descr="C:\Users\ntb1\AppData\Local\Microsoft\Windows\Temporary Internet Files\Content.IE5\DE4CGPLA\MC90043782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6840760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1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bajka?</a:t>
            </a:r>
            <a:endParaRPr lang="cs-CZ" dirty="0"/>
          </a:p>
        </p:txBody>
      </p:sp>
      <p:pic>
        <p:nvPicPr>
          <p:cNvPr id="1026" name="Picture 2" descr="C:\Users\ntb1\AppData\Local\Microsoft\Windows\Temporary Internet Files\Content.IE5\DE4CGPLA\MC900318908[1].wmf">
            <a:hlinkClick r:id="rId3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44824"/>
            <a:ext cx="5904656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044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Obdélník 3"/>
          <p:cNvSpPr>
            <a:spLocks noChangeArrowheads="1"/>
          </p:cNvSpPr>
          <p:nvPr/>
        </p:nvSpPr>
        <p:spPr bwMode="auto">
          <a:xfrm>
            <a:off x="468313" y="549275"/>
            <a:ext cx="1595437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Použité zdroje:</a:t>
            </a:r>
          </a:p>
        </p:txBody>
      </p:sp>
      <p:sp>
        <p:nvSpPr>
          <p:cNvPr id="5124" name="Obdélník 5"/>
          <p:cNvSpPr>
            <a:spLocks noChangeArrowheads="1"/>
          </p:cNvSpPr>
          <p:nvPr/>
        </p:nvSpPr>
        <p:spPr bwMode="auto">
          <a:xfrm>
            <a:off x="468313" y="3141663"/>
            <a:ext cx="8496300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i="1"/>
              <a:t>Citace klipartových obrázků:</a:t>
            </a:r>
          </a:p>
          <a:p>
            <a:r>
              <a:rPr lang="cs-CZ"/>
              <a:t>[cit. 2012-12-04]. Dostupný pod licencí Microsoft Office 2010 (viz http://explore.live.com/microsoft-servi ... cz&amp;CTT=114) na WWW: &lt;http://office.microsoft.com/cs-cz/images/&gt;.[/quote]</a:t>
            </a:r>
          </a:p>
          <a:p>
            <a:endParaRPr lang="cs-CZ"/>
          </a:p>
          <a:p>
            <a:endParaRPr lang="cs-CZ"/>
          </a:p>
          <a:p>
            <a:endParaRPr lang="cs-CZ"/>
          </a:p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3568" y="126876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Volné vlastní převyprávění čínských bajek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40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319</TotalTime>
  <Words>766</Words>
  <Application>Microsoft Office PowerPoint</Application>
  <PresentationFormat>Předvádění na obrazovce (4:3)</PresentationFormat>
  <Paragraphs>98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Autumn</vt:lpstr>
      <vt:lpstr>Prezentace aplikace PowerPoint</vt:lpstr>
      <vt:lpstr>Prezentace aplikace PowerPoint</vt:lpstr>
      <vt:lpstr>Pojmenuj obrázky a urči jejich slovní druh.</vt:lpstr>
      <vt:lpstr>U podstatných jmen urči rod.</vt:lpstr>
      <vt:lpstr>Prezentace aplikace PowerPoint</vt:lpstr>
      <vt:lpstr>Volné psaní</vt:lpstr>
      <vt:lpstr>V Číně měl jeden nosič vody dvě velké hliněné nádoby.</vt:lpstr>
      <vt:lpstr>Prezentace aplikace PowerPoint</vt:lpstr>
      <vt:lpstr>Prezentace aplikace PowerPoint</vt:lpstr>
      <vt:lpstr>Prezentace aplikace PowerPoint</vt:lpstr>
      <vt:lpstr>Prezentace aplikace PowerPoint</vt:lpstr>
      <vt:lpstr>A jaké ponaučení nám dal bajkař?</vt:lpstr>
      <vt:lpstr>Prezentace aplikace PowerPoint</vt:lpstr>
      <vt:lpstr>Co je to bajka?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ntb1</dc:creator>
  <cp:lastModifiedBy>ntb1</cp:lastModifiedBy>
  <cp:revision>37</cp:revision>
  <dcterms:created xsi:type="dcterms:W3CDTF">2012-10-25T18:59:25Z</dcterms:created>
  <dcterms:modified xsi:type="dcterms:W3CDTF">2013-04-20T23:04:28Z</dcterms:modified>
</cp:coreProperties>
</file>