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2DFF0"/>
    <a:srgbClr val="6600CC"/>
    <a:srgbClr val="FF00FF"/>
    <a:srgbClr val="04820A"/>
    <a:srgbClr val="E65708"/>
    <a:srgbClr val="EA0904"/>
    <a:srgbClr val="2712A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C8475-0EFE-49A4-A812-B63DE632F384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5DBA6E2-A7AB-41AA-96EB-68C1E45399B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C8475-0EFE-49A4-A812-B63DE632F384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95DBA6E2-A7AB-41AA-96EB-68C1E45399B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C8475-0EFE-49A4-A812-B63DE632F384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5DBA6E2-A7AB-41AA-96EB-68C1E45399B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B98C8475-0EFE-49A4-A812-B63DE632F384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BA6E2-A7AB-41AA-96EB-68C1E45399B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C8475-0EFE-49A4-A812-B63DE632F384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95DBA6E2-A7AB-41AA-96EB-68C1E45399B5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C8475-0EFE-49A4-A812-B63DE632F384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95DBA6E2-A7AB-41AA-96EB-68C1E45399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C8475-0EFE-49A4-A812-B63DE632F384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95DBA6E2-A7AB-41AA-96EB-68C1E45399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5DBA6E2-A7AB-41AA-96EB-68C1E45399B5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C8475-0EFE-49A4-A812-B63DE632F384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95DBA6E2-A7AB-41AA-96EB-68C1E45399B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B98C8475-0EFE-49A4-A812-B63DE632F384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C8475-0EFE-49A4-A812-B63DE632F384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BA6E2-A7AB-41AA-96EB-68C1E45399B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95DBA6E2-A7AB-41AA-96EB-68C1E45399B5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C8475-0EFE-49A4-A812-B63DE632F384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B98C8475-0EFE-49A4-A812-B63DE632F384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5DBA6E2-A7AB-41AA-96EB-68C1E45399B5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wmf"/><Relationship Id="rId4" Type="http://schemas.openxmlformats.org/officeDocument/2006/relationships/image" Target="../media/image16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Obdélník 3"/>
          <p:cNvSpPr>
            <a:spLocks noChangeArrowheads="1"/>
          </p:cNvSpPr>
          <p:nvPr/>
        </p:nvSpPr>
        <p:spPr bwMode="auto">
          <a:xfrm>
            <a:off x="468313" y="476250"/>
            <a:ext cx="4572000" cy="1477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b="1" dirty="0"/>
              <a:t>Projekt:</a:t>
            </a:r>
            <a:r>
              <a:rPr lang="cs-CZ" dirty="0"/>
              <a:t> Moderní škola 2010</a:t>
            </a:r>
          </a:p>
          <a:p>
            <a:endParaRPr lang="cs-CZ" dirty="0"/>
          </a:p>
          <a:p>
            <a:r>
              <a:rPr lang="cs-CZ" b="1" dirty="0"/>
              <a:t>registrační číslo</a:t>
            </a:r>
            <a:r>
              <a:rPr lang="cs-CZ" dirty="0"/>
              <a:t>: CZ.1.07/1.4.00/21.1091</a:t>
            </a:r>
          </a:p>
          <a:p>
            <a:endParaRPr lang="cs-CZ" dirty="0"/>
          </a:p>
          <a:p>
            <a:r>
              <a:rPr lang="cs-CZ" b="1" dirty="0"/>
              <a:t>Číslo DUM</a:t>
            </a:r>
            <a:r>
              <a:rPr lang="cs-CZ" dirty="0"/>
              <a:t>: </a:t>
            </a:r>
            <a:r>
              <a:rPr lang="cs-CZ" i="1" dirty="0" smtClean="0"/>
              <a:t>VY_32_INOVACE_125</a:t>
            </a:r>
            <a:endParaRPr lang="cs-CZ" i="1" dirty="0"/>
          </a:p>
        </p:txBody>
      </p:sp>
      <p:sp>
        <p:nvSpPr>
          <p:cNvPr id="2051" name="Obdélník 4"/>
          <p:cNvSpPr>
            <a:spLocks noChangeArrowheads="1"/>
          </p:cNvSpPr>
          <p:nvPr/>
        </p:nvSpPr>
        <p:spPr bwMode="auto">
          <a:xfrm>
            <a:off x="479425" y="2420938"/>
            <a:ext cx="4572000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b="1" dirty="0"/>
              <a:t>Předmět</a:t>
            </a:r>
            <a:r>
              <a:rPr lang="cs-CZ" b="1" dirty="0" smtClean="0"/>
              <a:t>: Český jazyk</a:t>
            </a:r>
            <a:r>
              <a:rPr lang="cs-CZ" b="1" dirty="0"/>
              <a:t>	          		</a:t>
            </a:r>
          </a:p>
          <a:p>
            <a:r>
              <a:rPr lang="cs-CZ" b="1" dirty="0"/>
              <a:t>Autor:	M</a:t>
            </a:r>
            <a:r>
              <a:rPr lang="cs-CZ" b="1" dirty="0" smtClean="0"/>
              <a:t>gr. Renata Odvárková</a:t>
            </a:r>
            <a:r>
              <a:rPr lang="cs-CZ" dirty="0"/>
              <a:t>	           		</a:t>
            </a:r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425" y="4438650"/>
            <a:ext cx="7931150" cy="1733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3" name="Obdélník 5"/>
          <p:cNvSpPr>
            <a:spLocks noChangeArrowheads="1"/>
          </p:cNvSpPr>
          <p:nvPr/>
        </p:nvSpPr>
        <p:spPr bwMode="auto">
          <a:xfrm>
            <a:off x="0" y="6278563"/>
            <a:ext cx="9144000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sz="1400"/>
              <a:t>Tento výukový materiál vznikl v rámci Operačního programu Vzdělávání pro konkurenceschopnost.</a:t>
            </a:r>
          </a:p>
        </p:txBody>
      </p:sp>
    </p:spTree>
    <p:extLst>
      <p:ext uri="{BB962C8B-B14F-4D97-AF65-F5344CB8AC3E}">
        <p14:creationId xmlns:p14="http://schemas.microsoft.com/office/powerpoint/2010/main" val="414897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9219177"/>
              </p:ext>
            </p:extLst>
          </p:nvPr>
        </p:nvGraphicFramePr>
        <p:xfrm>
          <a:off x="250825" y="260350"/>
          <a:ext cx="8498132" cy="6245863"/>
        </p:xfrm>
        <a:graphic>
          <a:graphicData uri="http://schemas.openxmlformats.org/drawingml/2006/table">
            <a:tbl>
              <a:tblPr/>
              <a:tblGrid>
                <a:gridCol w="4105275"/>
                <a:gridCol w="71682"/>
                <a:gridCol w="431800"/>
                <a:gridCol w="73025"/>
                <a:gridCol w="3816350"/>
              </a:tblGrid>
              <a:tr h="4889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8925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VY_32_INOVACE_125_ </a:t>
                      </a:r>
                      <a:r>
                        <a:rPr kumimoji="0" lang="cs-CZ" sz="1200" b="0" i="1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rodzensky</a:t>
                      </a:r>
                      <a:endParaRPr kumimoji="0" lang="cs-CZ" sz="1200" b="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4130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ČJ - Podstatná jména – rod ženský</a:t>
                      </a: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5925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 Program seznamuje se vzory rodu ženského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03200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 Mgr. Renata Odvárková</a:t>
                      </a: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vzniku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:  5. 1. 2013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33350">
                <a:tc gridSpan="4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2725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Jazyk: český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</a:t>
                      </a:r>
                      <a:r>
                        <a:rPr kumimoji="0" lang="cs-CZ" sz="1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odpilotování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: 14.1.2013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31788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Očekávaný výstup: žák určuje mluvnické kategorie u podstatných jmen,  seznamuje se se vzory rodu ženského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2563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: 7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5588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Klíčová slova: mluvnické kategorie podstatných jmen, vzory pro rod ženský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49238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 materiálu: PPT 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90513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interaktivity: přiřazování, určování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095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skupina: 4. ročník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7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vzdělávání: Základní, první stupeň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skupina: 10 – 11 let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42913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Celková velikost: 866 kB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614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FF"/>
          </a:solidFill>
        </p:spPr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PODSTATNÁ   JMÉNA – rod ženský</a:t>
            </a:r>
            <a:endParaRPr lang="cs-CZ" dirty="0">
              <a:solidFill>
                <a:srgbClr val="FFC000"/>
              </a:solidFill>
            </a:endParaRPr>
          </a:p>
        </p:txBody>
      </p:sp>
      <p:pic>
        <p:nvPicPr>
          <p:cNvPr id="1026" name="Picture 2" descr="C:\Users\ntb1\AppData\Local\Microsoft\Windows\Temporary Internet Files\Content.IE5\DE4CGPLA\MC900444829[1]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51" y="1556792"/>
            <a:ext cx="2016223" cy="2232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ntb1\AppData\Local\Microsoft\Windows\Temporary Internet Files\Content.IE5\K0O7W0UI\MC90044482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556792"/>
            <a:ext cx="1944216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ntb1\AppData\Local\Microsoft\Windows\Temporary Internet Files\Content.IE5\AM1I8PN9\MC90044487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3341" y="1556792"/>
            <a:ext cx="2196283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300192" y="1556792"/>
            <a:ext cx="2592288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</a:p>
          <a:p>
            <a:r>
              <a:rPr lang="cs-CZ" sz="4000" dirty="0" smtClean="0"/>
              <a:t>z naší ulice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3789040"/>
            <a:ext cx="85689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s</a:t>
            </a:r>
            <a:r>
              <a:rPr lang="cs-CZ" sz="4000" dirty="0" smtClean="0"/>
              <a:t>e sešly v nedaleké kavárně.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4869160"/>
            <a:ext cx="51125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Cvičím ráda s našimi  </a:t>
            </a:r>
            <a:endParaRPr lang="cs-CZ" sz="4000" dirty="0"/>
          </a:p>
        </p:txBody>
      </p:sp>
      <p:pic>
        <p:nvPicPr>
          <p:cNvPr id="1029" name="Picture 5" descr="C:\Users\ntb1\AppData\Local\Microsoft\Windows\Temporary Internet Files\Content.IE5\V9E6J6O7\MC90044187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0873" y="4645111"/>
            <a:ext cx="1603375" cy="1816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ntb1\AppData\Local\Microsoft\Windows\Temporary Internet Files\Content.IE5\2KHPF9ZR\MC90044054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496926"/>
            <a:ext cx="1800225" cy="1994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90690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2060848"/>
            <a:ext cx="8352928" cy="4464496"/>
          </a:xfrm>
        </p:spPr>
        <p:txBody>
          <a:bodyPr>
            <a:normAutofit/>
          </a:bodyPr>
          <a:lstStyle/>
          <a:p>
            <a:pPr algn="l"/>
            <a:r>
              <a:rPr lang="cs-CZ" sz="4000" b="1" i="1" dirty="0" smtClean="0">
                <a:solidFill>
                  <a:srgbClr val="2712A6"/>
                </a:solidFill>
              </a:rPr>
              <a:t>Ženy</a:t>
            </a:r>
            <a:r>
              <a:rPr lang="cs-CZ" sz="4000" dirty="0" smtClean="0">
                <a:solidFill>
                  <a:srgbClr val="2712A6"/>
                </a:solidFill>
              </a:rPr>
              <a:t> z naší ulice se sešly v nedaleké kavárně.</a:t>
            </a:r>
          </a:p>
          <a:p>
            <a:pPr algn="l"/>
            <a:r>
              <a:rPr lang="cs-CZ" dirty="0" smtClean="0">
                <a:solidFill>
                  <a:srgbClr val="EA0904"/>
                </a:solidFill>
              </a:rPr>
              <a:t>1. pád, číslo množné, rod ženský</a:t>
            </a:r>
          </a:p>
          <a:p>
            <a:pPr algn="l"/>
            <a:endParaRPr lang="cs-CZ" dirty="0">
              <a:solidFill>
                <a:srgbClr val="EA0904"/>
              </a:solidFill>
            </a:endParaRPr>
          </a:p>
          <a:p>
            <a:pPr algn="l"/>
            <a:r>
              <a:rPr lang="cs-CZ" sz="4000" dirty="0" smtClean="0">
                <a:solidFill>
                  <a:srgbClr val="2712A6"/>
                </a:solidFill>
              </a:rPr>
              <a:t>Cvičím ráda s našimi </a:t>
            </a:r>
            <a:r>
              <a:rPr lang="cs-CZ" sz="4000" b="1" i="1" dirty="0" smtClean="0">
                <a:solidFill>
                  <a:srgbClr val="2712A6"/>
                </a:solidFill>
              </a:rPr>
              <a:t>ženami</a:t>
            </a:r>
            <a:r>
              <a:rPr lang="cs-CZ" sz="4000" dirty="0" smtClean="0">
                <a:solidFill>
                  <a:srgbClr val="2712A6"/>
                </a:solidFill>
              </a:rPr>
              <a:t>.</a:t>
            </a:r>
          </a:p>
          <a:p>
            <a:pPr algn="l"/>
            <a:r>
              <a:rPr lang="cs-CZ" dirty="0" smtClean="0">
                <a:solidFill>
                  <a:srgbClr val="EA0904"/>
                </a:solidFill>
              </a:rPr>
              <a:t>7. pád, číslo množné, rod ženský </a:t>
            </a:r>
            <a:endParaRPr lang="cs-CZ" dirty="0">
              <a:solidFill>
                <a:srgbClr val="EA0904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60649"/>
            <a:ext cx="7772400" cy="1584175"/>
          </a:xfrm>
          <a:ln w="28575">
            <a:solidFill>
              <a:srgbClr val="FFFF00"/>
            </a:solidFill>
            <a:prstDash val="lgDashDot"/>
          </a:ln>
        </p:spPr>
        <p:txBody>
          <a:bodyPr/>
          <a:lstStyle/>
          <a:p>
            <a:r>
              <a:rPr lang="cs-CZ" dirty="0" smtClean="0"/>
              <a:t>Místo obrázků doplň slova a urči u nich pád, číslo a rod.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07982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FF"/>
          </a:solidFill>
        </p:spPr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PODSTATNÁ   JMÉNA – rod ženský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4000" dirty="0" smtClean="0"/>
              <a:t>Sváteční stůl jsem ozdobila </a:t>
            </a:r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r>
              <a:rPr lang="cs-CZ" sz="4000" dirty="0" smtClean="0"/>
              <a:t>Kytice krásných                            přispěla  </a:t>
            </a:r>
          </a:p>
          <a:p>
            <a:pPr marL="0" indent="0">
              <a:buNone/>
            </a:pPr>
            <a:r>
              <a:rPr lang="cs-CZ" sz="4000" dirty="0" smtClean="0"/>
              <a:t>k slavnostní                                  náladě.</a:t>
            </a:r>
            <a:endParaRPr lang="cs-CZ" sz="4000" dirty="0"/>
          </a:p>
          <a:p>
            <a:pPr marL="0" indent="0">
              <a:buNone/>
            </a:pPr>
            <a:endParaRPr lang="cs-CZ" sz="4000" dirty="0"/>
          </a:p>
        </p:txBody>
      </p:sp>
      <p:pic>
        <p:nvPicPr>
          <p:cNvPr id="2051" name="Picture 3" descr="C:\Users\ntb1\AppData\Local\Microsoft\Windows\Temporary Internet Files\Content.IE5\S7687CZ2\MP90031382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204864"/>
            <a:ext cx="5664664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ntb1\AppData\Local\Microsoft\Windows\Temporary Internet Files\Content.IE5\K0O7W0UI\MP90039963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4149080"/>
            <a:ext cx="2712336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88596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916832"/>
            <a:ext cx="8748464" cy="4536504"/>
          </a:xfrm>
        </p:spPr>
        <p:txBody>
          <a:bodyPr>
            <a:normAutofit/>
          </a:bodyPr>
          <a:lstStyle/>
          <a:p>
            <a:pPr algn="l"/>
            <a:r>
              <a:rPr lang="cs-CZ" sz="4000" dirty="0" smtClean="0">
                <a:solidFill>
                  <a:srgbClr val="00B0F0"/>
                </a:solidFill>
              </a:rPr>
              <a:t>Sváteční stůl jsem ozdobila </a:t>
            </a:r>
            <a:r>
              <a:rPr lang="cs-CZ" sz="4000" b="1" i="1" dirty="0" smtClean="0">
                <a:solidFill>
                  <a:srgbClr val="00B0F0"/>
                </a:solidFill>
              </a:rPr>
              <a:t>růžemi</a:t>
            </a:r>
            <a:r>
              <a:rPr lang="cs-CZ" sz="4000" dirty="0" smtClean="0">
                <a:solidFill>
                  <a:srgbClr val="00B0F0"/>
                </a:solidFill>
              </a:rPr>
              <a:t>.</a:t>
            </a:r>
          </a:p>
          <a:p>
            <a:pPr algn="l"/>
            <a:r>
              <a:rPr lang="cs-CZ" dirty="0" smtClean="0">
                <a:solidFill>
                  <a:srgbClr val="E65708"/>
                </a:solidFill>
              </a:rPr>
              <a:t>7. pád, číslo množné, rod ženský</a:t>
            </a:r>
          </a:p>
          <a:p>
            <a:pPr algn="l"/>
            <a:endParaRPr lang="cs-CZ" dirty="0" smtClean="0">
              <a:solidFill>
                <a:srgbClr val="E65708"/>
              </a:solidFill>
            </a:endParaRPr>
          </a:p>
          <a:p>
            <a:pPr algn="l"/>
            <a:r>
              <a:rPr lang="cs-CZ" sz="4000" dirty="0" smtClean="0">
                <a:solidFill>
                  <a:srgbClr val="00B0F0"/>
                </a:solidFill>
              </a:rPr>
              <a:t>Kytice krásných </a:t>
            </a:r>
            <a:r>
              <a:rPr lang="cs-CZ" sz="4000" b="1" i="1" dirty="0" smtClean="0">
                <a:solidFill>
                  <a:srgbClr val="00B0F0"/>
                </a:solidFill>
              </a:rPr>
              <a:t>růží</a:t>
            </a:r>
            <a:r>
              <a:rPr lang="cs-CZ" sz="4000" dirty="0" smtClean="0">
                <a:solidFill>
                  <a:srgbClr val="00B0F0"/>
                </a:solidFill>
              </a:rPr>
              <a:t> přispěla k slavnostní náladě.</a:t>
            </a:r>
          </a:p>
          <a:p>
            <a:pPr algn="l"/>
            <a:r>
              <a:rPr lang="cs-CZ" dirty="0" smtClean="0">
                <a:solidFill>
                  <a:srgbClr val="E65708"/>
                </a:solidFill>
              </a:rPr>
              <a:t>2. pád, číslo množné, rod ženský</a:t>
            </a:r>
            <a:endParaRPr lang="cs-CZ" dirty="0">
              <a:solidFill>
                <a:srgbClr val="E65708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88640"/>
            <a:ext cx="7772400" cy="1512168"/>
          </a:xfrm>
          <a:ln w="28575">
            <a:solidFill>
              <a:srgbClr val="FFFF00"/>
            </a:solidFill>
            <a:prstDash val="lgDashDot"/>
          </a:ln>
        </p:spPr>
        <p:txBody>
          <a:bodyPr/>
          <a:lstStyle/>
          <a:p>
            <a:r>
              <a:rPr lang="cs-CZ" dirty="0" smtClean="0"/>
              <a:t>Místo obrázků doplň slova a urči u nich pád, číslo a rod.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8204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FF"/>
          </a:solidFill>
        </p:spPr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PODSTATNÁ   JMÉNA – rod ženský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/>
              <a:t>Naše setkání zahajujeme veselými</a:t>
            </a:r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r>
              <a:rPr lang="cs-CZ" sz="4000" dirty="0" smtClean="0"/>
              <a:t>                           .</a:t>
            </a:r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r>
              <a:rPr lang="cs-CZ" sz="4000" dirty="0" smtClean="0"/>
              <a:t>Těmto                                jsem změnil noty.</a:t>
            </a:r>
            <a:endParaRPr lang="cs-CZ" sz="4000" dirty="0"/>
          </a:p>
          <a:p>
            <a:pPr marL="0" indent="0">
              <a:buNone/>
            </a:pPr>
            <a:endParaRPr lang="cs-CZ" sz="4000" dirty="0"/>
          </a:p>
        </p:txBody>
      </p:sp>
      <p:pic>
        <p:nvPicPr>
          <p:cNvPr id="3075" name="Picture 3" descr="C:\Users\ntb1\AppData\Local\Microsoft\Windows\Temporary Internet Files\Content.IE5\DE4CGPLA\MM910001155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171700"/>
            <a:ext cx="3168352" cy="1977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ntb1\AppData\Local\Microsoft\Windows\Temporary Internet Files\Content.IE5\S7687CZ2\MC90039749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130499"/>
            <a:ext cx="1261872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ntb1\AppData\Local\Microsoft\Windows\Temporary Internet Files\Content.IE5\DE4CGPLA\MC90039745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4925" y="4293096"/>
            <a:ext cx="1904695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884866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2204864"/>
            <a:ext cx="9144000" cy="4464496"/>
          </a:xfrm>
        </p:spPr>
        <p:txBody>
          <a:bodyPr>
            <a:normAutofit/>
          </a:bodyPr>
          <a:lstStyle/>
          <a:p>
            <a:pPr algn="l"/>
            <a:r>
              <a:rPr lang="cs-CZ" sz="4000" dirty="0" smtClean="0">
                <a:solidFill>
                  <a:srgbClr val="C00000"/>
                </a:solidFill>
              </a:rPr>
              <a:t>Naše setkání zahajujeme veselými </a:t>
            </a:r>
            <a:r>
              <a:rPr lang="cs-CZ" sz="4000" b="1" i="1" dirty="0" smtClean="0">
                <a:solidFill>
                  <a:srgbClr val="C00000"/>
                </a:solidFill>
              </a:rPr>
              <a:t>písněmi</a:t>
            </a:r>
            <a:r>
              <a:rPr lang="cs-CZ" sz="4000" dirty="0" smtClean="0">
                <a:solidFill>
                  <a:srgbClr val="C00000"/>
                </a:solidFill>
              </a:rPr>
              <a:t>.</a:t>
            </a:r>
          </a:p>
          <a:p>
            <a:pPr algn="l"/>
            <a:r>
              <a:rPr lang="cs-CZ" sz="4000" dirty="0" smtClean="0">
                <a:solidFill>
                  <a:srgbClr val="002060"/>
                </a:solidFill>
              </a:rPr>
              <a:t>    </a:t>
            </a:r>
            <a:r>
              <a:rPr lang="cs-CZ" dirty="0" smtClean="0">
                <a:solidFill>
                  <a:srgbClr val="002060"/>
                </a:solidFill>
              </a:rPr>
              <a:t>7. pád, číslo množné, rod ženský</a:t>
            </a:r>
          </a:p>
          <a:p>
            <a:pPr algn="l"/>
            <a:endParaRPr lang="cs-CZ" dirty="0">
              <a:solidFill>
                <a:schemeClr val="accent3">
                  <a:lumMod val="50000"/>
                </a:schemeClr>
              </a:solidFill>
            </a:endParaRPr>
          </a:p>
          <a:p>
            <a:pPr algn="l"/>
            <a:r>
              <a:rPr lang="cs-CZ" sz="4000" dirty="0" smtClean="0">
                <a:solidFill>
                  <a:srgbClr val="C00000"/>
                </a:solidFill>
              </a:rPr>
              <a:t>Těmto </a:t>
            </a:r>
            <a:r>
              <a:rPr lang="cs-CZ" sz="4000" b="1" i="1" dirty="0" smtClean="0">
                <a:solidFill>
                  <a:srgbClr val="C00000"/>
                </a:solidFill>
              </a:rPr>
              <a:t>písním</a:t>
            </a:r>
            <a:r>
              <a:rPr lang="cs-CZ" sz="4000" dirty="0" smtClean="0">
                <a:solidFill>
                  <a:srgbClr val="C00000"/>
                </a:solidFill>
              </a:rPr>
              <a:t> jsem změnil noty.</a:t>
            </a:r>
          </a:p>
          <a:p>
            <a:pPr algn="l"/>
            <a:r>
              <a:rPr lang="cs-CZ" sz="4000" dirty="0">
                <a:solidFill>
                  <a:srgbClr val="C00000"/>
                </a:solidFill>
              </a:rPr>
              <a:t> </a:t>
            </a:r>
            <a:r>
              <a:rPr lang="cs-CZ" sz="4000" dirty="0" smtClean="0">
                <a:solidFill>
                  <a:srgbClr val="C00000"/>
                </a:solidFill>
              </a:rPr>
              <a:t>   </a:t>
            </a:r>
            <a:r>
              <a:rPr lang="cs-CZ" dirty="0" smtClean="0">
                <a:solidFill>
                  <a:srgbClr val="002060"/>
                </a:solidFill>
              </a:rPr>
              <a:t>3. pád, číslo množné, rod ženský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88641"/>
            <a:ext cx="7772400" cy="1584175"/>
          </a:xfrm>
          <a:ln w="28575">
            <a:solidFill>
              <a:srgbClr val="FFFF00"/>
            </a:solidFill>
            <a:prstDash val="lgDashDot"/>
          </a:ln>
        </p:spPr>
        <p:txBody>
          <a:bodyPr/>
          <a:lstStyle/>
          <a:p>
            <a:r>
              <a:rPr lang="cs-CZ" dirty="0" smtClean="0"/>
              <a:t>Místo obrázků doplň slova a urči u nich pád, číslo a rod.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43566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FF"/>
          </a:solidFill>
        </p:spPr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PODSTATNÁ   JMÉNA – rod ženský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r>
              <a:rPr lang="cs-CZ" sz="4000" dirty="0" smtClean="0"/>
              <a:t>Pes si s                                 hravě poradí.</a:t>
            </a:r>
          </a:p>
          <a:p>
            <a:pPr marL="0" indent="0">
              <a:buNone/>
            </a:pPr>
            <a:endParaRPr lang="cs-CZ" sz="4000" dirty="0"/>
          </a:p>
          <a:p>
            <a:pPr marL="0" indent="0">
              <a:buNone/>
            </a:pPr>
            <a:r>
              <a:rPr lang="cs-CZ" sz="4000" dirty="0" smtClean="0"/>
              <a:t>Kostra obratlovců                      se skládá</a:t>
            </a:r>
          </a:p>
          <a:p>
            <a:pPr marL="0" indent="0">
              <a:buNone/>
            </a:pPr>
            <a:r>
              <a:rPr lang="cs-CZ" sz="4000" dirty="0"/>
              <a:t>z</a:t>
            </a:r>
            <a:r>
              <a:rPr lang="cs-CZ" sz="4000" dirty="0" smtClean="0"/>
              <a:t>                                                      .</a:t>
            </a:r>
            <a:endParaRPr lang="cs-CZ" sz="4000" dirty="0"/>
          </a:p>
        </p:txBody>
      </p:sp>
      <p:pic>
        <p:nvPicPr>
          <p:cNvPr id="4100" name="Picture 4" descr="C:\Users\ntb1\AppData\Local\Microsoft\Windows\Temporary Internet Files\Content.IE5\AM1I8PN9\MC9002954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4861" y="1119128"/>
            <a:ext cx="2030994" cy="1824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ntb1\AppData\Local\Microsoft\Windows\Temporary Internet Files\Content.IE5\C6SO6783\MC90043459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1194" y="2204864"/>
            <a:ext cx="1955800" cy="1041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ntb1\AppData\Local\Microsoft\Windows\Temporary Internet Files\Content.IE5\V9E6J6O7\MC90041270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789040"/>
            <a:ext cx="2470332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ntb1\AppData\Local\Microsoft\Windows\Temporary Internet Files\Content.IE5\2KHPF9ZR\MC90033560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2745" y="4437112"/>
            <a:ext cx="2904232" cy="1816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49844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1988840"/>
            <a:ext cx="8784976" cy="4752528"/>
          </a:xfrm>
        </p:spPr>
        <p:txBody>
          <a:bodyPr>
            <a:normAutofit/>
          </a:bodyPr>
          <a:lstStyle/>
          <a:p>
            <a:pPr algn="l"/>
            <a:endParaRPr lang="cs-CZ" sz="4000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algn="l"/>
            <a:r>
              <a:rPr lang="cs-CZ" sz="4000" dirty="0" smtClean="0">
                <a:solidFill>
                  <a:schemeClr val="accent2">
                    <a:lumMod val="50000"/>
                  </a:schemeClr>
                </a:solidFill>
              </a:rPr>
              <a:t>Pes si s </a:t>
            </a:r>
            <a:r>
              <a:rPr lang="cs-CZ" sz="4000" b="1" i="1" dirty="0" smtClean="0">
                <a:solidFill>
                  <a:schemeClr val="accent2">
                    <a:lumMod val="50000"/>
                  </a:schemeClr>
                </a:solidFill>
              </a:rPr>
              <a:t>kostmi</a:t>
            </a:r>
            <a:r>
              <a:rPr lang="cs-CZ" sz="4000" dirty="0" smtClean="0">
                <a:solidFill>
                  <a:schemeClr val="accent2">
                    <a:lumMod val="50000"/>
                  </a:schemeClr>
                </a:solidFill>
              </a:rPr>
              <a:t> hravě poradí.</a:t>
            </a:r>
          </a:p>
          <a:p>
            <a:pPr algn="l"/>
            <a:r>
              <a:rPr lang="cs-CZ" dirty="0" smtClean="0">
                <a:solidFill>
                  <a:srgbClr val="04820A"/>
                </a:solidFill>
              </a:rPr>
              <a:t>7. pád, číslo množné, rod ženský</a:t>
            </a:r>
          </a:p>
          <a:p>
            <a:pPr algn="l"/>
            <a:endParaRPr lang="cs-CZ" dirty="0">
              <a:solidFill>
                <a:schemeClr val="accent2">
                  <a:lumMod val="50000"/>
                </a:schemeClr>
              </a:solidFill>
            </a:endParaRPr>
          </a:p>
          <a:p>
            <a:pPr algn="l"/>
            <a:r>
              <a:rPr lang="cs-CZ" sz="4000" dirty="0" smtClean="0">
                <a:solidFill>
                  <a:schemeClr val="accent2">
                    <a:lumMod val="50000"/>
                  </a:schemeClr>
                </a:solidFill>
              </a:rPr>
              <a:t>Kostra obratlovců se skládá z </a:t>
            </a:r>
            <a:r>
              <a:rPr lang="cs-CZ" sz="4000" b="1" i="1" dirty="0" smtClean="0">
                <a:solidFill>
                  <a:schemeClr val="accent2">
                    <a:lumMod val="50000"/>
                  </a:schemeClr>
                </a:solidFill>
              </a:rPr>
              <a:t>kostí</a:t>
            </a:r>
            <a:r>
              <a:rPr lang="cs-CZ" sz="40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  <a:p>
            <a:pPr algn="l"/>
            <a:r>
              <a:rPr lang="cs-CZ" dirty="0" smtClean="0">
                <a:solidFill>
                  <a:srgbClr val="04820A"/>
                </a:solidFill>
              </a:rPr>
              <a:t>2. pád, číslo množné, rod ženský</a:t>
            </a:r>
            <a:endParaRPr lang="cs-CZ" dirty="0">
              <a:solidFill>
                <a:srgbClr val="04820A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88640"/>
            <a:ext cx="7772400" cy="1728192"/>
          </a:xfrm>
          <a:ln w="28575">
            <a:solidFill>
              <a:srgbClr val="FFFF00"/>
            </a:solidFill>
            <a:prstDash val="lgDashDot"/>
          </a:ln>
        </p:spPr>
        <p:txBody>
          <a:bodyPr/>
          <a:lstStyle/>
          <a:p>
            <a:r>
              <a:rPr lang="cs-CZ" dirty="0" smtClean="0"/>
              <a:t>Místo obrázků doplň slova a urči u nich pád, číslo a rod.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6051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Obdélník 3"/>
          <p:cNvSpPr>
            <a:spLocks noChangeArrowheads="1"/>
          </p:cNvSpPr>
          <p:nvPr/>
        </p:nvSpPr>
        <p:spPr bwMode="auto">
          <a:xfrm>
            <a:off x="468313" y="549275"/>
            <a:ext cx="1595437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b="1"/>
              <a:t>Použité zdroje:</a:t>
            </a:r>
          </a:p>
        </p:txBody>
      </p:sp>
      <p:sp>
        <p:nvSpPr>
          <p:cNvPr id="5124" name="Obdélník 5"/>
          <p:cNvSpPr>
            <a:spLocks noChangeArrowheads="1"/>
          </p:cNvSpPr>
          <p:nvPr/>
        </p:nvSpPr>
        <p:spPr bwMode="auto">
          <a:xfrm>
            <a:off x="468313" y="3141663"/>
            <a:ext cx="8496300" cy="2862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i="1"/>
              <a:t>Citace klipartových obrázků:</a:t>
            </a:r>
          </a:p>
          <a:p>
            <a:r>
              <a:rPr lang="cs-CZ"/>
              <a:t>[cit. 2012-12-04]. Dostupný pod licencí Microsoft Office 2010 (viz http://explore.live.com/microsoft-servi ... cz&amp;CTT=114) na WWW: &lt;http://office.microsoft.com/cs-cz/images/&gt;.[/quote]</a:t>
            </a:r>
          </a:p>
          <a:p>
            <a:endParaRPr lang="cs-CZ"/>
          </a:p>
          <a:p>
            <a:endParaRPr lang="cs-CZ"/>
          </a:p>
          <a:p>
            <a:endParaRPr lang="cs-CZ"/>
          </a:p>
          <a:p>
            <a:r>
              <a:rPr lang="cs-CZ"/>
              <a:t>Materiály jsou určeny pro bezplatné používání pro potřeby</a:t>
            </a:r>
          </a:p>
          <a:p>
            <a:r>
              <a:rPr lang="cs-CZ"/>
              <a:t>výuky na všech typech škol. Jakékoliv další využití podléhá</a:t>
            </a:r>
          </a:p>
          <a:p>
            <a:r>
              <a:rPr lang="cs-CZ"/>
              <a:t>Autorskému zákonu.</a:t>
            </a:r>
          </a:p>
        </p:txBody>
      </p:sp>
    </p:spTree>
    <p:extLst>
      <p:ext uri="{BB962C8B-B14F-4D97-AF65-F5344CB8AC3E}">
        <p14:creationId xmlns:p14="http://schemas.microsoft.com/office/powerpoint/2010/main" val="2838142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93</TotalTime>
  <Words>455</Words>
  <Application>Microsoft Office PowerPoint</Application>
  <PresentationFormat>Předvádění na obrazovce (4:3)</PresentationFormat>
  <Paragraphs>98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Administrativní</vt:lpstr>
      <vt:lpstr>Prezentace aplikace PowerPoint</vt:lpstr>
      <vt:lpstr>Prezentace aplikace PowerPoint</vt:lpstr>
      <vt:lpstr>PODSTATNÁ   JMÉNA – rod ženský</vt:lpstr>
      <vt:lpstr>Místo obrázků doplň slova a urči u nich pád, číslo a rod.</vt:lpstr>
      <vt:lpstr>PODSTATNÁ   JMÉNA – rod ženský</vt:lpstr>
      <vt:lpstr>Místo obrázků doplň slova a urči u nich pád, číslo a rod.</vt:lpstr>
      <vt:lpstr>PODSTATNÁ   JMÉNA – rod ženský</vt:lpstr>
      <vt:lpstr>Místo obrázků doplň slova a urči u nich pád, číslo a rod.</vt:lpstr>
      <vt:lpstr>PODSTATNÁ   JMÉNA – rod ženský</vt:lpstr>
      <vt:lpstr>Místo obrázků doplň slova a urči u nich pád, číslo a rod.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ntb1</dc:creator>
  <cp:lastModifiedBy>ntb1</cp:lastModifiedBy>
  <cp:revision>13</cp:revision>
  <dcterms:created xsi:type="dcterms:W3CDTF">2013-01-20T17:21:10Z</dcterms:created>
  <dcterms:modified xsi:type="dcterms:W3CDTF">2013-04-11T12:06:37Z</dcterms:modified>
</cp:coreProperties>
</file>