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04E3"/>
    <a:srgbClr val="15E105"/>
    <a:srgbClr val="32EECA"/>
    <a:srgbClr val="7C0E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937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266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621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751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166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931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877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3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682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296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043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3151C-FB2C-4AD5-B1EA-8861F3A25064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A232C-98BD-44A3-8A9D-FBD76B3BC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60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VY_32_INOVACE_126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Předmět:	  </a:t>
            </a:r>
            <a:r>
              <a:rPr lang="cs-CZ" b="1" dirty="0" smtClean="0"/>
              <a:t>Český jazyk</a:t>
            </a:r>
          </a:p>
          <a:p>
            <a:r>
              <a:rPr lang="cs-CZ" b="1" dirty="0" smtClean="0"/>
              <a:t>      </a:t>
            </a:r>
            <a:r>
              <a:rPr lang="cs-CZ" b="1" dirty="0"/>
              <a:t>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Mgr. Renata Odvárková</a:t>
            </a:r>
            <a:r>
              <a:rPr lang="cs-CZ" b="1" dirty="0"/>
              <a:t>	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413225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597443"/>
              </p:ext>
            </p:extLst>
          </p:nvPr>
        </p:nvGraphicFramePr>
        <p:xfrm>
          <a:off x="250825" y="260350"/>
          <a:ext cx="8498132" cy="6279835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VY_32_INOVACE_126_ rodmuzsky1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- Podstatná jména – rod mužský1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seznamuje se vzory rodu mužského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4.2.2013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18.2.2013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žák určuje mluvnické kategorie u podstatných jmen,  seznamuje se se vzory rodu  mužského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mluvnické kategorie podstatných jmen, vzory rodu mužského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určování, vyhledávání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11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862 kB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896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PODSTATNÁ   JMÉNA – rod mužský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300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sz="4300" dirty="0"/>
              <a:t> </a:t>
            </a:r>
            <a:r>
              <a:rPr lang="cs-CZ" sz="4300" dirty="0" smtClean="0"/>
              <a:t>                                   , co mi to říkáte?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Přemýšlím, jak nad sousedním</a:t>
            </a:r>
          </a:p>
          <a:p>
            <a:pPr marL="0" indent="0">
              <a:buNone/>
            </a:pPr>
            <a:r>
              <a:rPr lang="cs-CZ" sz="4000" dirty="0" smtClean="0"/>
              <a:t>vyhrát.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1032" name="Picture 8" descr="C:\Users\ntb1\AppData\Local\Microsoft\Windows\Temporary Internet Files\Content.IE5\S7687CZ2\MP9002849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1944216" cy="242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tb1\AppData\Local\Microsoft\Windows\Temporary Internet Files\Content.IE5\DE4CGPLA\MP9002021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6544"/>
            <a:ext cx="21884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tb1\AppData\Local\Microsoft\Windows\Temporary Internet Files\Content.IE5\AM1I8PN9\MP90031683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01008"/>
            <a:ext cx="215064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239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656184"/>
          </a:xfrm>
          <a:ln w="57150">
            <a:solidFill>
              <a:schemeClr val="accent6">
                <a:lumMod val="75000"/>
              </a:schemeClr>
            </a:solidFill>
            <a:prstDash val="sysDot"/>
          </a:ln>
        </p:spPr>
        <p:txBody>
          <a:bodyPr/>
          <a:lstStyle/>
          <a:p>
            <a:r>
              <a:rPr lang="cs-CZ" dirty="0" smtClean="0"/>
              <a:t>Místo obrázků dopl</a:t>
            </a:r>
            <a:r>
              <a:rPr lang="cs-CZ" dirty="0"/>
              <a:t>ň</a:t>
            </a:r>
            <a:r>
              <a:rPr lang="cs-CZ" dirty="0" smtClean="0"/>
              <a:t> slova a urči u nich pád, číslo, rod a životnost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988840"/>
            <a:ext cx="8280920" cy="4032448"/>
          </a:xfrm>
        </p:spPr>
        <p:txBody>
          <a:bodyPr>
            <a:normAutofit/>
          </a:bodyPr>
          <a:lstStyle/>
          <a:p>
            <a:pPr algn="l"/>
            <a:r>
              <a:rPr lang="cs-CZ" sz="4000" b="1" i="1" dirty="0" smtClean="0">
                <a:solidFill>
                  <a:srgbClr val="7C0E77"/>
                </a:solidFill>
              </a:rPr>
              <a:t>Pane, </a:t>
            </a:r>
            <a:r>
              <a:rPr lang="cs-CZ" sz="4000" dirty="0" smtClean="0">
                <a:solidFill>
                  <a:srgbClr val="7C0E77"/>
                </a:solidFill>
              </a:rPr>
              <a:t>co mi to říkáte?</a:t>
            </a:r>
          </a:p>
          <a:p>
            <a:pPr algn="l"/>
            <a:r>
              <a:rPr lang="cs-CZ" dirty="0" smtClean="0">
                <a:solidFill>
                  <a:srgbClr val="00B0F0"/>
                </a:solidFill>
              </a:rPr>
              <a:t>5. pád, číslo jednotné, rod mužský, životný</a:t>
            </a:r>
          </a:p>
          <a:p>
            <a:pPr marL="514350" indent="-514350" algn="l">
              <a:buAutoNum type="arabicPeriod"/>
            </a:pPr>
            <a:endParaRPr lang="cs-CZ" dirty="0">
              <a:solidFill>
                <a:srgbClr val="00B0F0"/>
              </a:solidFill>
            </a:endParaRPr>
          </a:p>
          <a:p>
            <a:pPr algn="l"/>
            <a:r>
              <a:rPr lang="cs-CZ" sz="4000" dirty="0" smtClean="0">
                <a:solidFill>
                  <a:srgbClr val="7C0E77"/>
                </a:solidFill>
              </a:rPr>
              <a:t>Přemýšlím, jak nad sousedním </a:t>
            </a:r>
            <a:r>
              <a:rPr lang="cs-CZ" sz="4000" b="1" i="1" dirty="0" smtClean="0">
                <a:solidFill>
                  <a:srgbClr val="7C0E77"/>
                </a:solidFill>
              </a:rPr>
              <a:t>pánem </a:t>
            </a:r>
            <a:r>
              <a:rPr lang="cs-CZ" sz="4000" dirty="0" smtClean="0">
                <a:solidFill>
                  <a:srgbClr val="7C0E77"/>
                </a:solidFill>
              </a:rPr>
              <a:t>vyhrát.</a:t>
            </a:r>
          </a:p>
          <a:p>
            <a:pPr algn="l"/>
            <a:r>
              <a:rPr lang="cs-CZ" dirty="0" smtClean="0">
                <a:solidFill>
                  <a:srgbClr val="00B0F0"/>
                </a:solidFill>
              </a:rPr>
              <a:t>7. pád, číslo jednotné, rod mužský, životný</a:t>
            </a:r>
          </a:p>
          <a:p>
            <a:pPr marL="514350" indent="-514350" algn="l">
              <a:buAutoNum type="arabicPeriod"/>
            </a:pPr>
            <a:endParaRPr lang="cs-CZ" dirty="0">
              <a:solidFill>
                <a:srgbClr val="00B0F0"/>
              </a:solidFill>
            </a:endParaRPr>
          </a:p>
          <a:p>
            <a:pPr marL="514350" indent="-514350" algn="l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3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PODSTATNÁ   JMÉNA – rod mužský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Ve škole si vyprávíme pověsti o 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Anetka postavila                    z písku.</a:t>
            </a:r>
            <a:endParaRPr lang="cs-CZ" sz="4000" dirty="0"/>
          </a:p>
        </p:txBody>
      </p:sp>
      <p:pic>
        <p:nvPicPr>
          <p:cNvPr id="2051" name="Picture 3" descr="C:\Users\ntb1\AppData\Local\Microsoft\Windows\Temporary Internet Files\Content.IE5\S7687CZ2\MP9004386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61456"/>
            <a:ext cx="1656184" cy="21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tb1\AppData\Local\Microsoft\Windows\Temporary Internet Files\Content.IE5\DE4CGPLA\MP900438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361190"/>
            <a:ext cx="2400881" cy="159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tb1\AppData\Local\Microsoft\Windows\Temporary Internet Files\Content.IE5\K0O7W0UI\MP9002275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28192"/>
            <a:ext cx="2116832" cy="162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tb1\AppData\Local\Microsoft\Windows\Temporary Internet Files\Content.IE5\DE4CGPLA\MP9001490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28800"/>
            <a:ext cx="1626864" cy="232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tb1\AppData\Local\Microsoft\Windows\Temporary Internet Files\Content.IE5\K0O7W0UI\MP9004021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136" y="4653136"/>
            <a:ext cx="2085688" cy="202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3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872208"/>
          </a:xfrm>
          <a:ln w="57150">
            <a:solidFill>
              <a:schemeClr val="accent6">
                <a:lumMod val="75000"/>
              </a:schemeClr>
            </a:solidFill>
            <a:prstDash val="sysDot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 a životnost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060848"/>
            <a:ext cx="8496944" cy="4320480"/>
          </a:xfrm>
        </p:spPr>
        <p:txBody>
          <a:bodyPr>
            <a:normAutofit/>
          </a:bodyPr>
          <a:lstStyle/>
          <a:p>
            <a:pPr algn="l"/>
            <a:endParaRPr lang="cs-CZ" sz="4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l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Ve škole si vyprávíme pověsti o </a:t>
            </a:r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hradech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DE04E3"/>
                </a:solidFill>
              </a:rPr>
              <a:t>6. pád, číslo množné, rod mužský, neživotný</a:t>
            </a:r>
          </a:p>
          <a:p>
            <a:pPr algn="l"/>
            <a:endParaRPr lang="cs-CZ" dirty="0"/>
          </a:p>
          <a:p>
            <a:pPr algn="l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Anetka postavila </a:t>
            </a:r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hrad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z písku.</a:t>
            </a:r>
          </a:p>
          <a:p>
            <a:pPr algn="l"/>
            <a:r>
              <a:rPr lang="cs-CZ" dirty="0" smtClean="0">
                <a:solidFill>
                  <a:srgbClr val="DE04E3"/>
                </a:solidFill>
              </a:rPr>
              <a:t>4. pád, číslo jednotné, rod mužský, neživotný</a:t>
            </a:r>
          </a:p>
          <a:p>
            <a:pPr algn="l"/>
            <a:endParaRPr lang="cs-CZ" dirty="0">
              <a:solidFill>
                <a:srgbClr val="DE04E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231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PODSTATNÁ   JMÉNA - rod mužský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5200" dirty="0" smtClean="0"/>
              <a:t>U holiče sedí několik mladých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    </a:t>
            </a:r>
            <a:r>
              <a:rPr lang="cs-CZ" sz="5200" dirty="0" smtClean="0"/>
              <a:t>hrají basketbal.</a:t>
            </a:r>
            <a:endParaRPr lang="cs-CZ" sz="52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3078" name="Picture 6" descr="C:\Users\ntb1\AppData\Local\Microsoft\Windows\Temporary Internet Files\Content.IE5\V9E6J6O7\MC900440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4814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tb1\AppData\Local\Microsoft\Windows\Temporary Internet Files\Content.IE5\2KHPF9ZR\MC9004405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143" y="219725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tb1\AppData\Local\Microsoft\Windows\Temporary Internet Files\Content.IE5\DE4CGPLA\MC9004405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364" y="3276941"/>
            <a:ext cx="1790476" cy="1739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tb1\AppData\Local\Microsoft\Windows\Temporary Internet Files\Content.IE5\K0O7W0UI\MC9004412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1805073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ntb1\AppData\Local\Microsoft\Windows\Temporary Internet Files\Content.IE5\AM1I8PN9\MC90044127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33800"/>
            <a:ext cx="1728192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07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728191"/>
          </a:xfrm>
          <a:ln w="57150">
            <a:solidFill>
              <a:schemeClr val="accent6">
                <a:lumMod val="75000"/>
              </a:schemeClr>
            </a:solidFill>
            <a:prstDash val="sysDot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 a životnost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204864"/>
            <a:ext cx="8712968" cy="4176464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C00000"/>
                </a:solidFill>
              </a:rPr>
              <a:t>U holiče sedí několik mladých </a:t>
            </a:r>
            <a:r>
              <a:rPr lang="cs-CZ" sz="4000" b="1" i="1" dirty="0" smtClean="0">
                <a:solidFill>
                  <a:srgbClr val="C00000"/>
                </a:solidFill>
              </a:rPr>
              <a:t>mužů</a:t>
            </a:r>
            <a:r>
              <a:rPr lang="cs-CZ" sz="4000" dirty="0" smtClean="0">
                <a:solidFill>
                  <a:srgbClr val="C00000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0070C0"/>
                </a:solidFill>
              </a:rPr>
              <a:t>2. pád, číslo množné, rod mužský, životný</a:t>
            </a:r>
          </a:p>
          <a:p>
            <a:pPr algn="l"/>
            <a:endParaRPr lang="cs-CZ" dirty="0" smtClean="0"/>
          </a:p>
          <a:p>
            <a:pPr algn="l"/>
            <a:r>
              <a:rPr lang="cs-CZ" sz="4000" b="1" i="1" dirty="0" smtClean="0">
                <a:solidFill>
                  <a:srgbClr val="C00000"/>
                </a:solidFill>
              </a:rPr>
              <a:t>Muži</a:t>
            </a:r>
            <a:r>
              <a:rPr lang="cs-CZ" sz="4000" dirty="0" smtClean="0">
                <a:solidFill>
                  <a:srgbClr val="C00000"/>
                </a:solidFill>
              </a:rPr>
              <a:t> hrají basketbal.</a:t>
            </a:r>
          </a:p>
          <a:p>
            <a:pPr algn="l"/>
            <a:r>
              <a:rPr lang="cs-CZ" dirty="0" smtClean="0">
                <a:solidFill>
                  <a:srgbClr val="0070C0"/>
                </a:solidFill>
              </a:rPr>
              <a:t>1. pád, číslo množné, rod mužský, životný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90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PODSTATNÁ   JMÉNA – rod mužský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Dříve lidé psávali na psacím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Těžké                               se uplatňují ve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                  stavebnictví. </a:t>
            </a:r>
            <a:endParaRPr lang="cs-CZ" sz="4000" dirty="0"/>
          </a:p>
        </p:txBody>
      </p:sp>
      <p:pic>
        <p:nvPicPr>
          <p:cNvPr id="4100" name="Picture 4" descr="C:\Users\ntb1\AppData\Local\Microsoft\Windows\Temporary Internet Files\Content.IE5\C6SO6783\MC900360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88840"/>
            <a:ext cx="232462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tb1\AppData\Local\Microsoft\Windows\Temporary Internet Files\Content.IE5\KWNFT1KY\MC9002903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542" y="3674258"/>
            <a:ext cx="2243671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ntb1\AppData\Local\Microsoft\Windows\Temporary Internet Files\Content.IE5\K0O7W0UI\MC9002381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74258"/>
            <a:ext cx="2808312" cy="207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ntb1\AppData\Local\Microsoft\Windows\Temporary Internet Files\Content.IE5\C6SO6783\MC9002905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378" y="5495453"/>
            <a:ext cx="2018923" cy="136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62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872208"/>
          </a:xfrm>
          <a:ln w="57150">
            <a:solidFill>
              <a:schemeClr val="accent6">
                <a:lumMod val="75000"/>
              </a:schemeClr>
            </a:solidFill>
            <a:prstDash val="sysDot"/>
          </a:ln>
        </p:spPr>
        <p:txBody>
          <a:bodyPr/>
          <a:lstStyle/>
          <a:p>
            <a:r>
              <a:rPr lang="cs-CZ" dirty="0" smtClean="0"/>
              <a:t>Místo obrázků doplň slova a urči u nich pád, číslo, rod a životnost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916832"/>
            <a:ext cx="8568952" cy="4608512"/>
          </a:xfrm>
        </p:spPr>
        <p:txBody>
          <a:bodyPr>
            <a:normAutofit/>
          </a:bodyPr>
          <a:lstStyle/>
          <a:p>
            <a:pPr algn="l"/>
            <a:endParaRPr lang="cs-CZ" sz="4000" dirty="0" smtClean="0"/>
          </a:p>
          <a:p>
            <a:pPr algn="l"/>
            <a:r>
              <a:rPr lang="cs-CZ" sz="4000" dirty="0" smtClean="0">
                <a:solidFill>
                  <a:srgbClr val="15E105"/>
                </a:solidFill>
              </a:rPr>
              <a:t>Dříve lidé psávali na psacím </a:t>
            </a:r>
            <a:r>
              <a:rPr lang="cs-CZ" sz="4000" b="1" i="1" dirty="0" smtClean="0">
                <a:solidFill>
                  <a:srgbClr val="15E105"/>
                </a:solidFill>
              </a:rPr>
              <a:t>stroji</a:t>
            </a:r>
            <a:r>
              <a:rPr lang="cs-CZ" sz="4000" dirty="0" smtClean="0">
                <a:solidFill>
                  <a:srgbClr val="15E105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DE04E3"/>
                </a:solidFill>
              </a:rPr>
              <a:t>6. pád, číslo jednotné, rod mužský, neživotný</a:t>
            </a:r>
            <a:endParaRPr lang="cs-CZ" dirty="0">
              <a:solidFill>
                <a:srgbClr val="DE04E3"/>
              </a:solidFill>
            </a:endParaRPr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>
                <a:solidFill>
                  <a:srgbClr val="15E105"/>
                </a:solidFill>
              </a:rPr>
              <a:t>Těžké </a:t>
            </a:r>
            <a:r>
              <a:rPr lang="cs-CZ" sz="4000" b="1" i="1" dirty="0" smtClean="0">
                <a:solidFill>
                  <a:srgbClr val="15E105"/>
                </a:solidFill>
              </a:rPr>
              <a:t>stroje</a:t>
            </a:r>
            <a:r>
              <a:rPr lang="cs-CZ" sz="4000" dirty="0" smtClean="0">
                <a:solidFill>
                  <a:srgbClr val="15E105"/>
                </a:solidFill>
              </a:rPr>
              <a:t> se uplatňují ve stavebnictví.</a:t>
            </a:r>
          </a:p>
          <a:p>
            <a:pPr algn="l"/>
            <a:r>
              <a:rPr lang="cs-CZ" dirty="0" smtClean="0">
                <a:solidFill>
                  <a:srgbClr val="DE04E3"/>
                </a:solidFill>
              </a:rPr>
              <a:t>1. pád, číslo množné, rod mužský, neživotný</a:t>
            </a:r>
          </a:p>
          <a:p>
            <a:pPr algn="l"/>
            <a:endParaRPr lang="cs-CZ" sz="4000" dirty="0"/>
          </a:p>
          <a:p>
            <a:pPr algn="l"/>
            <a:endParaRPr lang="cs-CZ" sz="4000" dirty="0" smtClean="0"/>
          </a:p>
          <a:p>
            <a:pPr algn="l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2097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681440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85</TotalTime>
  <Words>465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PODSTATNÁ   JMÉNA – rod mužský</vt:lpstr>
      <vt:lpstr>Místo obrázků doplň slova a urči u nich pád, číslo, rod a životnost</vt:lpstr>
      <vt:lpstr>PODSTATNÁ   JMÉNA – rod mužský</vt:lpstr>
      <vt:lpstr>Místo obrázků doplň slova a urči u nich pád, číslo, rod a životnost</vt:lpstr>
      <vt:lpstr>PODSTATNÁ   JMÉNA - rod mužský</vt:lpstr>
      <vt:lpstr>Místo obrázků doplň slova a urči u nich pád, číslo, rod a životnost</vt:lpstr>
      <vt:lpstr>PODSTATNÁ   JMÉNA – rod mužský</vt:lpstr>
      <vt:lpstr>Místo obrázků doplň slova a urči u nich pád, číslo, rod a životnost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14</cp:revision>
  <dcterms:created xsi:type="dcterms:W3CDTF">2013-01-20T19:23:59Z</dcterms:created>
  <dcterms:modified xsi:type="dcterms:W3CDTF">2013-04-11T12:08:06Z</dcterms:modified>
</cp:coreProperties>
</file>