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  <a:srgbClr val="008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D1044-E83C-4792-9A9B-7B04BD2F799E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F5C9-BBA3-41E8-B3A4-8DD66B494D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4948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D1044-E83C-4792-9A9B-7B04BD2F799E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F5C9-BBA3-41E8-B3A4-8DD66B494D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8891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D1044-E83C-4792-9A9B-7B04BD2F799E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F5C9-BBA3-41E8-B3A4-8DD66B494D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0775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D1044-E83C-4792-9A9B-7B04BD2F799E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F5C9-BBA3-41E8-B3A4-8DD66B494D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8255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D1044-E83C-4792-9A9B-7B04BD2F799E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F5C9-BBA3-41E8-B3A4-8DD66B494D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2760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D1044-E83C-4792-9A9B-7B04BD2F799E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F5C9-BBA3-41E8-B3A4-8DD66B494D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2645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D1044-E83C-4792-9A9B-7B04BD2F799E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F5C9-BBA3-41E8-B3A4-8DD66B494D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6578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D1044-E83C-4792-9A9B-7B04BD2F799E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F5C9-BBA3-41E8-B3A4-8DD66B494D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7422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D1044-E83C-4792-9A9B-7B04BD2F799E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F5C9-BBA3-41E8-B3A4-8DD66B494D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3480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D1044-E83C-4792-9A9B-7B04BD2F799E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F5C9-BBA3-41E8-B3A4-8DD66B494D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8056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D1044-E83C-4792-9A9B-7B04BD2F799E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F5C9-BBA3-41E8-B3A4-8DD66B494D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96787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2D1044-E83C-4792-9A9B-7B04BD2F799E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DEF5C9-BBA3-41E8-B3A4-8DD66B494D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63904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Obdélník 3"/>
          <p:cNvSpPr>
            <a:spLocks noChangeArrowheads="1"/>
          </p:cNvSpPr>
          <p:nvPr/>
        </p:nvSpPr>
        <p:spPr bwMode="auto">
          <a:xfrm>
            <a:off x="468313" y="476250"/>
            <a:ext cx="4572000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 dirty="0"/>
              <a:t>Projekt:</a:t>
            </a:r>
            <a:r>
              <a:rPr lang="cs-CZ" dirty="0"/>
              <a:t> Moderní škola 2010</a:t>
            </a:r>
          </a:p>
          <a:p>
            <a:endParaRPr lang="cs-CZ" dirty="0"/>
          </a:p>
          <a:p>
            <a:r>
              <a:rPr lang="cs-CZ" b="1" dirty="0"/>
              <a:t>registrační číslo</a:t>
            </a:r>
            <a:r>
              <a:rPr lang="cs-CZ" dirty="0"/>
              <a:t>: CZ.1.07/1.4.00/21.1091</a:t>
            </a:r>
          </a:p>
          <a:p>
            <a:endParaRPr lang="cs-CZ" dirty="0"/>
          </a:p>
          <a:p>
            <a:r>
              <a:rPr lang="cs-CZ" b="1" dirty="0"/>
              <a:t>Číslo DUM</a:t>
            </a:r>
            <a:r>
              <a:rPr lang="cs-CZ" dirty="0"/>
              <a:t>: </a:t>
            </a:r>
            <a:r>
              <a:rPr lang="cs-CZ" i="1" dirty="0" smtClean="0"/>
              <a:t>VY_32_INOVACE_128</a:t>
            </a:r>
            <a:endParaRPr lang="cs-CZ" i="1" dirty="0"/>
          </a:p>
        </p:txBody>
      </p:sp>
      <p:sp>
        <p:nvSpPr>
          <p:cNvPr id="2051" name="Obdélník 4"/>
          <p:cNvSpPr>
            <a:spLocks noChangeArrowheads="1"/>
          </p:cNvSpPr>
          <p:nvPr/>
        </p:nvSpPr>
        <p:spPr bwMode="auto">
          <a:xfrm>
            <a:off x="479425" y="2420938"/>
            <a:ext cx="45720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 dirty="0"/>
              <a:t>Předmět:	    </a:t>
            </a:r>
            <a:r>
              <a:rPr lang="cs-CZ" b="1" dirty="0" smtClean="0"/>
              <a:t>Český jazyk</a:t>
            </a:r>
          </a:p>
          <a:p>
            <a:r>
              <a:rPr lang="cs-CZ" b="1" dirty="0" smtClean="0"/>
              <a:t>      </a:t>
            </a:r>
            <a:r>
              <a:rPr lang="cs-CZ" b="1" dirty="0"/>
              <a:t>		</a:t>
            </a:r>
          </a:p>
          <a:p>
            <a:r>
              <a:rPr lang="cs-CZ" b="1" dirty="0"/>
              <a:t>Autor</a:t>
            </a:r>
            <a:r>
              <a:rPr lang="cs-CZ" b="1" dirty="0" smtClean="0"/>
              <a:t>:   Mgr. Renata Odvárková</a:t>
            </a:r>
            <a:r>
              <a:rPr lang="cs-CZ" dirty="0"/>
              <a:t>	           		</a:t>
            </a: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25" y="4438650"/>
            <a:ext cx="7931150" cy="173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Obdélník 5"/>
          <p:cNvSpPr>
            <a:spLocks noChangeArrowheads="1"/>
          </p:cNvSpPr>
          <p:nvPr/>
        </p:nvSpPr>
        <p:spPr bwMode="auto">
          <a:xfrm>
            <a:off x="0" y="6278563"/>
            <a:ext cx="91440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1400"/>
              <a:t>Tento výukový materiál vznikl v rámci Operačního programu Vzdělávání pro konkurenceschopnost.</a:t>
            </a:r>
          </a:p>
        </p:txBody>
      </p:sp>
    </p:spTree>
    <p:extLst>
      <p:ext uri="{BB962C8B-B14F-4D97-AF65-F5344CB8AC3E}">
        <p14:creationId xmlns:p14="http://schemas.microsoft.com/office/powerpoint/2010/main" val="1229195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443082"/>
              </p:ext>
            </p:extLst>
          </p:nvPr>
        </p:nvGraphicFramePr>
        <p:xfrm>
          <a:off x="250825" y="260350"/>
          <a:ext cx="8498132" cy="6245863"/>
        </p:xfrm>
        <a:graphic>
          <a:graphicData uri="http://schemas.openxmlformats.org/drawingml/2006/table">
            <a:tbl>
              <a:tblPr/>
              <a:tblGrid>
                <a:gridCol w="4105275"/>
                <a:gridCol w="71682"/>
                <a:gridCol w="431800"/>
                <a:gridCol w="73025"/>
                <a:gridCol w="3816350"/>
              </a:tblGrid>
              <a:tr h="4889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VY_32_INOVACE_128_ rodmuzsky3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130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ČJ - Podstatná jména  - rod mužský 3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5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Program seznamuje se vzory rodu mužského.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20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Renata Odvárková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vzniku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4.2.2013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Jazyk: český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odpilotování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12.3.2013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17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výstup: žák určuje mluvnické kategorie u podstatných jmen, poznává další vzory rodu mužského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potřeby: 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55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 vzory podstatných jmen, rod mužský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923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 PPT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05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interaktivity: vyhledává, určuje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95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 4.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vzdělávání: Základní, první stupeň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skupina: 10 –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 let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9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Celková velikost: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5037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C3300"/>
          </a:solidFill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Přiřaď slova ke správnému vzoru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686800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                </a:t>
            </a:r>
            <a:r>
              <a:rPr lang="cs-CZ" sz="3600" dirty="0" smtClean="0">
                <a:solidFill>
                  <a:srgbClr val="002060"/>
                </a:solidFill>
              </a:rPr>
              <a:t>MUŽ   </a:t>
            </a:r>
            <a:r>
              <a:rPr lang="cs-CZ" dirty="0" smtClean="0">
                <a:solidFill>
                  <a:srgbClr val="002060"/>
                </a:solidFill>
              </a:rPr>
              <a:t>                          </a:t>
            </a:r>
            <a:r>
              <a:rPr lang="cs-CZ" sz="3600" dirty="0" smtClean="0">
                <a:solidFill>
                  <a:srgbClr val="7030A0"/>
                </a:solidFill>
              </a:rPr>
              <a:t>SOUDCE</a:t>
            </a:r>
            <a:endParaRPr lang="cs-CZ" sz="3600" dirty="0">
              <a:solidFill>
                <a:srgbClr val="7030A0"/>
              </a:solidFill>
            </a:endParaRPr>
          </a:p>
        </p:txBody>
      </p:sp>
      <p:pic>
        <p:nvPicPr>
          <p:cNvPr id="1037" name="Picture 13" descr="C:\Users\ntb1\AppData\Local\Microsoft\Windows\Temporary Internet Files\Content.IE5\2KHPF9ZR\MM90039571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48880"/>
            <a:ext cx="3240360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5373216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C3300"/>
                </a:solidFill>
              </a:rPr>
              <a:t>1. chlapec</a:t>
            </a:r>
            <a:endParaRPr lang="cs-CZ" sz="3200" dirty="0">
              <a:solidFill>
                <a:srgbClr val="CC33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5984669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C3300"/>
                </a:solidFill>
              </a:rPr>
              <a:t>2. běžec</a:t>
            </a:r>
            <a:endParaRPr lang="cs-CZ" sz="3200" dirty="0">
              <a:solidFill>
                <a:srgbClr val="CC33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39952" y="5094343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C3300"/>
                </a:solidFill>
              </a:rPr>
              <a:t>3. zástupce</a:t>
            </a:r>
            <a:endParaRPr lang="cs-CZ" sz="3200" dirty="0">
              <a:solidFill>
                <a:srgbClr val="CC33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64055" y="5742548"/>
            <a:ext cx="20740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C3300"/>
                </a:solidFill>
              </a:rPr>
              <a:t>4. myslivec</a:t>
            </a:r>
            <a:endParaRPr lang="cs-CZ" sz="3200" dirty="0">
              <a:solidFill>
                <a:srgbClr val="CC33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96136" y="5576921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C3300"/>
                </a:solidFill>
              </a:rPr>
              <a:t>5. řidič</a:t>
            </a:r>
            <a:endParaRPr lang="cs-CZ" sz="3200" dirty="0">
              <a:solidFill>
                <a:srgbClr val="CC33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84297" y="4306743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C3300"/>
                </a:solidFill>
              </a:rPr>
              <a:t>6. poslanec</a:t>
            </a:r>
            <a:endParaRPr lang="cs-CZ" sz="3200" dirty="0">
              <a:solidFill>
                <a:srgbClr val="CC33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64288" y="5742548"/>
            <a:ext cx="1979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C3300"/>
                </a:solidFill>
              </a:rPr>
              <a:t>7. výrobce</a:t>
            </a:r>
            <a:endParaRPr lang="cs-CZ" sz="3200" dirty="0">
              <a:solidFill>
                <a:srgbClr val="CC33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38962" y="4788441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C3300"/>
                </a:solidFill>
              </a:rPr>
              <a:t>8. zachránce</a:t>
            </a:r>
            <a:endParaRPr lang="cs-CZ" sz="3200" dirty="0">
              <a:solidFill>
                <a:srgbClr val="CC33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943708" y="4992146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C3300"/>
                </a:solidFill>
              </a:rPr>
              <a:t>9. poradce</a:t>
            </a:r>
            <a:endParaRPr lang="cs-CZ" sz="3200" dirty="0">
              <a:solidFill>
                <a:srgbClr val="CC33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08004" y="6061613"/>
            <a:ext cx="27145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C3300"/>
                </a:solidFill>
              </a:rPr>
              <a:t>10. obránce</a:t>
            </a:r>
            <a:endParaRPr lang="cs-CZ" sz="3200" dirty="0">
              <a:solidFill>
                <a:srgbClr val="CC3300"/>
              </a:solidFill>
            </a:endParaRPr>
          </a:p>
        </p:txBody>
      </p:sp>
      <p:pic>
        <p:nvPicPr>
          <p:cNvPr id="1028" name="Picture 4" descr="C:\Users\ntb1\AppData\Local\Microsoft\Windows\Temporary Internet Files\Content.IE5\C6SO6783\MC9003609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132856"/>
            <a:ext cx="2520280" cy="2173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0132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2.96296E-6 C 0.00364 -0.00787 0.00676 -0.00787 0.01353 -0.01018 C 0.0177 -0.01528 0.02187 -0.01782 0.02725 -0.02014 C 0.03489 -0.03079 0.04357 -0.04028 0.05156 -0.05046 C 0.05763 -0.0581 0.06232 -0.0669 0.06805 -0.07477 C 0.07083 -0.07824 0.0743 -0.08009 0.07708 -0.08287 C 0.08072 -0.08611 0.08333 -0.09097 0.08628 -0.09491 C 0.08784 -0.09699 0.09062 -0.09722 0.09235 -0.09907 C 0.10555 -0.11273 0.12013 -0.13148 0.13003 -0.14954 C 0.13333 -0.16227 0.12916 -0.14861 0.13784 -0.16366 C 0.14617 -0.1787 0.1552 -0.19745 0.16215 -0.21412 C 0.171 -0.23611 0.17378 -0.26088 0.18159 -0.28287 C 0.18263 -0.28981 0.18541 -0.29606 0.18628 -0.30301 C 0.18992 -0.33032 0.19097 -0.35833 0.19392 -0.38588 C 0.19288 -0.43241 0.19235 -0.4787 0.19097 -0.52523 C 0.18992 -0.55949 0.15433 -0.56157 0.13628 -0.56574 C 0.12308 -0.57176 0.09166 -0.5743 0.07708 -0.57569 C 0.04409 -0.59097 0.00798 -0.57477 -0.0198 -0.55162 C -0.02917 -0.54375 -0.03923 -0.53773 -0.04706 -0.52731 C -0.05244 -0.52014 -0.05087 -0.51944 -0.05452 -0.51111 C -0.05574 -0.50833 -0.06147 -0.49745 -0.06372 -0.49305 C -0.07015 -0.48079 -0.07136 -0.4669 -0.07726 -0.45463 C -0.07831 -0.44444 -0.08004 -0.43611 -0.08178 -0.42639 C -0.08126 -0.4081 -0.08421 -0.38866 -0.07883 -0.37176 C -0.07327 -0.3544 -0.06164 -0.34398 -0.04844 -0.33935 C -0.03855 -0.33125 -0.02657 -0.32778 -0.01511 -0.32523 C 0.00642 -0.31134 0.03419 -0.32037 0.05607 -0.32129 C 0.071 -0.32546 0.08124 -0.33842 0.09374 -0.34954 C 0.09531 -0.35231 0.09652 -0.35509 0.09826 -0.35764 C 0.10069 -0.36134 0.10607 -0.36782 0.10607 -0.36782 C 0.10781 -0.37917 0.11145 -0.38866 0.11353 -0.4 C 0.11232 -0.42847 0.1144 -0.46065 0.09235 -0.47477 C 0.08663 -0.48287 0.07968 -0.48565 0.07256 -0.49097 C 0.04826 -0.50949 0.02517 -0.51319 -0.00331 -0.51528 C -0.02188 -0.51435 -0.03994 -0.51667 -0.05765 -0.50903 C -0.06459 -0.50602 -0.07067 -0.50301 -0.07726 -0.49907 C -0.08022 -0.49722 -0.08647 -0.49491 -0.08647 -0.49491 C -0.08803 -0.49282 -0.08924 -0.49051 -0.09098 -0.48889 C -0.09237 -0.48773 -0.09428 -0.48819 -0.09549 -0.4868 C -0.09688 -0.48518 -0.09723 -0.48264 -0.09844 -0.48079 C -0.10157 -0.47569 -0.10487 -0.47222 -0.10765 -0.46667 C -0.11077 -0.45278 -0.1066 -0.46875 -0.11216 -0.45463 C -0.11476 -0.44815 -0.11563 -0.4412 -0.11824 -0.43449 C -0.11962 -0.425 -0.12136 -0.41551 -0.12275 -0.40602 C -0.12223 -0.39583 -0.12292 -0.38565 -0.12119 -0.37569 C -0.11772 -0.35602 -0.09914 -0.35579 -0.08785 -0.35162 C -0.08473 -0.35046 -0.08195 -0.34838 -0.07883 -0.34745 C -0.07674 -0.34676 -0.07483 -0.34629 -0.07275 -0.3456 C -0.04497 -0.34676 -0.02987 -0.34676 -0.00626 -0.35764 C -0.00522 -0.35972 -0.00435 -0.36204 -0.00331 -0.36366 C -0.00192 -0.36551 0.00017 -0.36597 0.00138 -0.36782 C 0.00242 -0.36944 0.00294 -0.37384 0.00294 -0.37384 " pathEditMode="relative" ptsTypes="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44444E-6 C -0.0191 0.00648 -0.01615 0.0037 -0.04705 0.00208 C -0.05695 -0.00255 -0.06701 -0.00787 -0.07726 -0.01018 C -0.07882 -0.01157 -0.08021 -0.01296 -0.08195 -0.01412 C -0.08351 -0.01505 -0.08507 -0.01505 -0.08646 -0.0162 C -0.09931 -0.02593 -0.08663 -0.01944 -0.09705 -0.02431 C -0.10955 -0.03681 -0.12066 -0.05 -0.13195 -0.06458 C -0.13854 -0.07315 -0.13924 -0.0838 -0.14705 -0.09097 C -0.14965 -0.10093 -0.1474 -0.09421 -0.15313 -0.10509 C -0.15521 -0.10903 -0.1592 -0.11713 -0.1592 -0.11713 C -0.16285 -0.13356 -0.16858 -0.14884 -0.17136 -0.16574 C -0.17188 -0.16898 -0.17222 -0.17245 -0.17274 -0.17569 C -0.17361 -0.18102 -0.17587 -0.1919 -0.17587 -0.1919 C -0.17448 -0.24005 -0.17969 -0.25162 -0.16059 -0.28287 C -0.15556 -0.2912 -0.15191 -0.29977 -0.14392 -0.30301 C -0.13924 -0.30972 -0.1224 -0.3169 -0.11528 -0.31921 C -0.10556 -0.32778 -0.09167 -0.32963 -0.08038 -0.33125 C -0.06406 -0.33889 -0.04497 -0.33472 -0.02882 -0.32731 C -0.02639 -0.32384 -0.02257 -0.32153 -0.02136 -0.31713 C -0.01927 -0.30926 -0.02101 -0.3125 -0.01667 -0.30718 C -0.01511 -0.30046 -0.01389 -0.29352 -0.01215 -0.28681 C -0.01267 -0.2706 -0.01285 -0.25463 -0.01372 -0.23843 C -0.01476 -0.22083 -0.03438 -0.21991 -0.04392 -0.21829 C -0.05608 -0.21898 -0.06823 -0.21898 -0.08038 -0.22014 C -0.08681 -0.22083 -0.09375 -0.22963 -0.1 -0.23241 C -0.10451 -0.23819 -0.11146 -0.24074 -0.11372 -0.24653 " pathEditMode="relative" ptsTypes="fffffffffffffffffffffffffA">
                                      <p:cBhvr>
                                        <p:cTn id="1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385 -0.06759 C 0.04045 -0.06527 0.04705 -0.06342 0.05364 -0.06157 C 0.08576 -0.06273 0.11649 -0.06111 0.14757 -0.06967 C 0.15816 -0.07893 0.14479 -0.06828 0.15972 -0.07569 C 0.16145 -0.07662 0.16267 -0.0787 0.16423 -0.07963 C 0.16718 -0.08148 0.17031 -0.0824 0.17326 -0.08379 C 0.17673 -0.08541 0.17882 -0.09027 0.18229 -0.09189 C 0.18923 -0.0949 0.20208 -0.10393 0.20208 -0.1037 C 0.20694 -0.11088 0.21441 -0.11481 0.22031 -0.12014 C 0.23125 -0.12986 0.24722 -0.14537 0.25503 -0.15856 C 0.25729 -0.16226 0.25989 -0.16597 0.26111 -0.1706 C 0.26215 -0.17476 0.26232 -0.17939 0.26423 -0.18287 C 0.27725 -0.20555 0.25885 -0.17222 0.27326 -0.20301 C 0.275 -0.20671 0.2776 -0.20949 0.27934 -0.21296 C 0.28246 -0.22939 0.28854 -0.2449 0.29149 -0.26157 C 0.2934 -0.27245 0.29496 -0.28356 0.29757 -0.29398 C 0.29809 -0.29791 0.29895 -0.30185 0.29895 -0.30601 C 0.29895 -0.32014 0.29878 -0.33426 0.29757 -0.34838 C 0.29618 -0.36458 0.28784 -0.37569 0.28229 -0.38889 C 0.2776 -0.39976 0.27135 -0.4074 0.26267 -0.41296 C 0.25816 -0.41921 0.2493 -0.425 0.24305 -0.42731 C 0.2368 -0.43264 0.22899 -0.4368 0.2217 -0.43935 C 0.21198 -0.44768 0.20086 -0.44722 0.18993 -0.45139 C 0.16336 -0.46134 0.13732 -0.47407 0.10972 -0.47777 C 0.09618 -0.48194 0.08246 -0.4831 0.06875 -0.48588 C 0.06163 -0.48518 0.05451 -0.48541 0.04757 -0.48379 C 0.04531 -0.48333 0.04357 -0.48055 0.04149 -0.47963 C 0.03611 -0.47708 0.02482 -0.47361 0.02482 -0.47338 C 0.02014 -0.46782 0.01458 -0.46481 0.00972 -0.45949 C 0.00642 -0.45578 0.00052 -0.44745 0.00052 -0.44722 C -0.00122 -0.44097 -0.00434 -0.43518 -0.00695 -0.42916 C -0.00886 -0.425 -0.01302 -0.41713 -0.01302 -0.41689 C -0.01441 -0.40694 -0.01615 -0.39699 -0.01771 -0.3868 C -0.01684 -0.35949 -0.01858 -0.32546 -0.00243 -0.30393 C -0.00139 -0.30115 -0.0007 -0.29838 0.00052 -0.29583 C 0.00173 -0.29351 0.00399 -0.29236 0.00503 -0.28981 C 0.00607 -0.2875 0.00538 -0.28402 0.00659 -0.28171 C 0.00764 -0.27963 0.00972 -0.27939 0.01111 -0.27777 C 0.01857 -0.26898 0.02309 -0.25949 0.03229 -0.25347 C 0.03906 -0.24907 0.04323 -0.24583 0.05052 -0.24328 C 0.05364 -0.24213 0.05972 -0.23935 0.05972 -0.23912 C 0.06684 -0.24004 0.07395 -0.24004 0.0809 -0.24143 C 0.08889 -0.24305 0.09323 -0.25208 0.10052 -0.25555 C 0.10816 -0.26504 0.09791 -0.2537 0.10972 -0.26157 C 0.11198 -0.26296 0.11354 -0.26574 0.11562 -0.26759 C 0.11857 -0.27037 0.12482 -0.27569 0.12482 -0.27546 C 0.13368 -0.29375 0.11996 -0.26736 0.13385 -0.28773 C 0.1368 -0.29213 0.14149 -0.30185 0.14149 -0.30162 C 0.14323 -0.31088 0.14583 -0.31921 0.14757 -0.32824 C 0.14479 -0.3706 0.14444 -0.40625 0.11718 -0.43333 C 0.11041 -0.44699 0.09861 -0.45555 0.08698 -0.45949 C 0.07864 -0.46689 0.06961 -0.47014 0.05972 -0.47176 C 0.0493 -0.48055 0.0368 -0.48148 0.02482 -0.48379 C 0.00086 -0.4949 -0.02865 -0.49027 -0.05243 -0.47777 C -0.0573 -0.47129 -0.0625 -0.46736 -0.06771 -0.46157 C -0.07205 -0.45671 -0.07518 -0.44953 -0.0783 -0.44328 C -0.08039 -0.43449 -0.08212 -0.42569 -0.08438 -0.41713 C -0.08386 -0.40439 -0.0842 -0.39143 -0.08282 -0.3787 C -0.08143 -0.36527 -0.05973 -0.35856 -0.05243 -0.35648 C -0.04792 -0.35532 -0.04341 -0.35509 -0.03889 -0.35439 C -0.03125 -0.35648 -0.02379 -0.35856 -0.01615 -0.36064 C -0.01476 -0.36111 -0.01424 -0.36365 -0.01302 -0.36458 C -0.01111 -0.36574 -0.00903 -0.36597 -0.00695 -0.36666 C -0.00157 -0.37384 0.00086 -0.3743 0.00816 -0.37662 C 0.00972 -0.37801 0.01111 -0.37963 0.01267 -0.38078 C 0.01406 -0.38171 0.0158 -0.38171 0.01718 -0.38287 C 0.02152 -0.38634 0.02586 -0.39213 0.02934 -0.39699 C 0.03159 -0.40601 0.02916 -0.40902 0.03698 -0.40902 " pathEditMode="relative" rAng="0" ptsTypes="fffffffffffffffffffffffffffffffffffffffffffffffffffffffffffffffffffA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344" y="-21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59259E-6 C 0.02813 -0.00579 0.05642 -0.01065 0.08472 -0.01621 C 0.09219 -0.01945 0.10069 -0.0206 0.10747 -0.02616 C 0.11337 -0.03102 0.11597 -0.0375 0.12257 -0.04028 C 0.12691 -0.04422 0.13767 -0.05347 0.13924 -0.05648 C 0.1434 -0.06459 0.1408 -0.06111 0.14688 -0.06667 C 0.15052 -0.07361 0.14983 -0.07107 0.15139 -0.07871 C 0.15243 -0.08403 0.15451 -0.09491 0.15451 -0.09468 C 0.15764 -0.14375 0.15694 -0.12408 0.15451 -0.2081 C 0.15417 -0.21898 0.15139 -0.22871 0.14844 -0.23843 C 0.14635 -0.2456 0.14635 -0.25371 0.14392 -0.26065 C 0.14115 -0.26898 0.13177 -0.28403 0.12569 -0.28889 C 0.11962 -0.29375 0.09879 -0.30093 0.09236 -0.30301 C 0.0901 -0.30371 0.08837 -0.30602 0.08629 -0.30695 C 0.05486 -0.3206 0.02222 -0.33033 -0.0092 -0.34329 C -0.03507 -0.34121 -0.02483 -0.34468 -0.04097 -0.33727 C -0.05121 -0.33264 -0.03871 -0.3382 -0.05469 -0.33125 C -0.05625 -0.33056 -0.0592 -0.32917 -0.0592 -0.32894 C -0.06319 -0.32385 -0.06597 -0.31806 -0.06979 -0.31297 C -0.07135 -0.30695 -0.07274 -0.30093 -0.07431 -0.29491 C -0.07378 -0.27477 -0.07274 -0.2544 -0.07274 -0.23426 " pathEditMode="relative" rAng="0" ptsTypes="ffffffffffffffffffffA">
                                      <p:cBhvr>
                                        <p:cTn id="18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67" y="-172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802 0.00857 C 0.04809 0.00625 0.05434 0.00139 0.06371 -0.0037 C 0.07829 -0.01157 0.10052 -0.01828 0.11232 -0.03402 C 0.11875 -0.04259 0.12586 -0.05138 0.1335 -0.0581 C 0.13698 -0.07199 0.13229 -0.0574 0.13958 -0.06828 C 0.14288 -0.07338 0.14566 -0.07916 0.14861 -0.08449 C 0.15208 -0.09051 0.15677 -0.09513 0.16076 -0.10069 C 0.16545 -0.1074 0.17291 -0.12291 0.17291 -0.12268 C 0.17656 -0.13888 0.1868 -0.16319 0.19704 -0.17338 C 0.2 -0.18495 0.20329 -0.19606 0.20625 -0.20763 C 0.20729 -0.21736 0.20833 -0.22662 0.21076 -0.23588 C 0.21267 -0.26018 0.21388 -0.28703 0.2184 -0.31064 C 0.2177 -0.35601 0.22187 -0.42546 0.2092 -0.4743 C 0.20816 -0.48842 0.20763 -0.50648 0.20173 -0.51875 C 0.20034 -0.52801 0.19895 -0.54051 0.19566 -0.54907 C 0.18993 -0.56435 0.17274 -0.58541 0.16076 -0.58958 C 0.15277 -0.59676 0.14461 -0.60254 0.13645 -0.60972 C 0.13246 -0.61319 0.11597 -0.61851 0.11232 -0.6199 C 0.09479 -0.62592 0.07743 -0.62916 0.0592 -0.63194 C 0.04444 -0.6375 0.03055 -0.63958 0.01527 -0.64213 C 0.00503 -0.64629 -0.00591 -0.64629 -0.0165 -0.64814 C -0.04723 -0.65347 -0.07414 -0.65694 -0.10591 -0.6581 C -0.13559 -0.65717 -0.16389 -0.65972 -0.19237 -0.65 C -0.20122 -0.64097 -0.21164 -0.63495 -0.22257 -0.63194 C -0.23386 -0.62152 -0.21945 -0.63379 -0.23316 -0.62592 C -0.25105 -0.61574 -0.22518 -0.62662 -0.24237 -0.6199 C -0.2566 -0.60486 -0.23941 -0.62106 -0.25591 -0.6118 C -0.2573 -0.61111 -0.25782 -0.60879 -0.25903 -0.60763 C -0.26407 -0.60324 -0.27032 -0.59907 -0.2757 -0.5956 C -0.27969 -0.58981 -0.28473 -0.58634 -0.28924 -0.58148 C -0.29723 -0.57291 -0.28716 -0.58217 -0.29532 -0.57129 C -0.30487 -0.55856 -0.3158 -0.54745 -0.3257 -0.53495 C -0.32726 -0.52546 -0.33195 -0.51713 -0.33629 -0.50879 C -0.3382 -0.49768 -0.34132 -0.48726 -0.34375 -0.47638 C -0.34254 -0.45439 -0.33976 -0.4118 -0.3165 -0.4118 " pathEditMode="relative" rAng="0" ptsTypes="ffffffffffffffffffffffffffffffffffA">
                                      <p:cBhvr>
                                        <p:cTn id="22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96" y="-33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1 0.05972 C 0.00903 0.06736 0.00434 0.07986 -0.00312 0.08588 C -0.00469 0.08703 -0.01059 0.08889 -0.01215 0.08981 C -0.02587 0.09768 -0.03663 0.10208 -0.05156 0.10416 C -0.06233 0.10856 -0.0849 0.11018 -0.0849 0.11041 C -0.10208 0.10949 -0.11927 0.10949 -0.13646 0.1081 C -0.1441 0.1074 -0.15156 0.10463 -0.1592 0.10416 C -0.19931 0.10208 -0.20799 0.11458 -0.19705 0.1 " pathEditMode="relative" rAng="0" ptsTypes="fffffffA">
                                      <p:cBhvr>
                                        <p:cTn id="26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163" y="27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81481E-6 C 0.02674 -0.00069 0.05365 -0.00092 0.08038 -0.00208 C 0.09462 -0.00277 0.10174 -0.01898 0.11215 -0.02824 C 0.11493 -0.03078 0.1184 -0.03194 0.12136 -0.03426 C 0.12327 -0.04213 0.1283 -0.05162 0.13195 -0.05856 C 0.13594 -0.07477 0.14254 -0.09027 0.14549 -0.10694 C 0.14722 -0.11643 0.14844 -0.12592 0.15 -0.13541 C 0.15399 -0.20764 0.15295 -0.27592 0.15156 -0.34953 C 0.15122 -0.36666 0.14948 -0.38727 0.14254 -0.40208 C 0.14097 -0.4125 0.13941 -0.42338 0.1349 -0.43217 C 0.13316 -0.43889 0.12726 -0.45046 0.12726 -0.45046 C 0.12448 -0.4625 0.11667 -0.47129 0.11059 -0.48078 C 0.08438 -0.52176 0.04097 -0.53935 0.00156 -0.54537 C -0.00781 -0.54861 -0.01285 -0.5493 -0.02274 -0.54745 C -0.03125 -0.54352 -0.0368 -0.53565 -0.04392 -0.52916 C -0.04861 -0.50902 -0.04913 -0.48078 -0.03177 -0.47268 C -0.02621 -0.47338 -0.02048 -0.47315 -0.0151 -0.47477 C -0.01111 -0.47592 -0.00816 -0.4824 -0.00451 -0.48472 " pathEditMode="relative" ptsTypes="fffffffffffffffffA">
                                      <p:cBhvr>
                                        <p:cTn id="30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11022E-16 C -0.01875 0.01111 0.00538 -0.00417 -0.01389 0.0125 C -0.02066 0.01852 -0.02934 0.01991 -0.03663 0.02477 C -0.08993 0.02315 -0.14306 0.02407 -0.19653 0.02037 C -0.20451 0.01991 -0.21476 -0.0081 -0.21476 -0.00741 C -0.22135 -0.04537 -0.22378 -0.05579 -0.22378 -0.09676 " pathEditMode="relative" rAng="0" ptsTypes="fffffA">
                                      <p:cBhvr>
                                        <p:cTn id="34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920" y="-3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11111E-6 C 0.00121 -0.01111 0.00173 -0.02431 0.00677 -0.03264 C 0.01007 -0.04745 0.00555 -0.0294 0.01232 -0.04769 C 0.01319 -0.04977 0.01302 -0.05208 0.01371 -0.05417 C 0.01892 -0.06736 0.02882 -0.08056 0.03732 -0.08889 C 0.03906 -0.09051 0.04114 -0.0912 0.04288 -0.09306 C 0.04878 -0.09954 0.0526 -0.1088 0.05955 -0.11273 C 0.06406 -0.11921 0.06736 -0.12315 0.07343 -0.12546 C 0.08437 -0.13658 0.09531 -0.14861 0.10816 -0.1537 C 0.11041 -0.15602 0.11267 -0.15857 0.1151 -0.16019 C 0.11684 -0.16134 0.11909 -0.16042 0.12066 -0.16227 C 0.12205 -0.16366 0.12205 -0.16736 0.12343 -0.16898 C 0.12639 -0.17176 0.13003 -0.1713 0.13316 -0.17315 C 0.13975 -0.18009 0.14705 -0.18495 0.15399 -0.19051 C 0.15555 -0.19167 0.15677 -0.19375 0.15816 -0.19468 C 0.16093 -0.19653 0.16649 -0.19908 0.16649 -0.19884 C 0.17326 -0.20903 0.16441 -0.19745 0.17465 -0.20556 C 0.17777 -0.2081 0.18021 -0.21204 0.18316 -0.21435 C 0.19375 -0.22222 0.20503 -0.2287 0.21632 -0.23357 C 0.21909 -0.23472 0.22343 -0.23773 0.22604 -0.23796 C 0.23871 -0.23866 0.25104 -0.23796 0.26371 -0.23796 " pathEditMode="relative" rAng="0" ptsTypes="ffffffffffffffffffffA">
                                      <p:cBhvr>
                                        <p:cTn id="38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177" y="-119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96 0.0912 C -0.0099 0.08495 -0.01632 0.07847 -0.02431 0.075 C -0.0283 0.06968 -0.03334 0.06157 -0.03785 0.05671 C -0.04445 0.04954 -0.0408 0.05648 -0.04705 0.04676 C -0.06268 0.02292 -0.07761 -0.00093 -0.09393 -0.02407 C -0.09723 -0.03657 -0.10434 -0.04815 -0.11059 -0.05833 C -0.1132 -0.07176 -0.11007 -0.06181 -0.11667 -0.07245 C -0.1198 -0.07778 -0.1257 -0.08866 -0.1257 -0.08843 C -0.1283 -0.10185 -0.13368 -0.11551 -0.14098 -0.125 C -0.14323 -0.13472 -0.14862 -0.14167 -0.15157 -0.15139 C -0.15695 -0.16898 -0.16112 -0.18773 -0.16511 -0.20579 C -0.16684 -0.21389 -0.16754 -0.22222 -0.16962 -0.23009 C -0.17118 -0.23611 -0.17431 -0.24838 -0.17431 -0.24815 C -0.17778 -0.31759 -0.17726 -0.30116 -0.17726 -0.41991 C -0.17726 -0.46574 -0.17709 -0.51157 -0.1757 -0.55741 C -0.17553 -0.56458 -0.16893 -0.56852 -0.16511 -0.57361 C -0.154 -0.58843 -0.13473 -0.59468 -0.11962 -0.59769 C -0.10226 -0.60995 -0.08125 -0.6088 -0.06216 -0.61181 C -0.06059 -0.6125 -0.05921 -0.61366 -0.05764 -0.61389 C -0.04862 -0.61574 -0.03924 -0.61528 -0.03039 -0.61806 C -0.01164 -0.62384 0.00659 -0.62824 0.02569 -0.63009 C 0.0427 -0.63588 0.05989 -0.63912 0.07725 -0.64213 C 0.10833 -0.65648 0.13142 -0.64051 0.15902 -0.63218 C 0.17517 -0.62106 0.15191 -0.63588 0.17569 -0.62616 C 0.17899 -0.62477 0.18177 -0.62153 0.18489 -0.61991 C 0.18836 -0.61806 0.19201 -0.61736 0.19548 -0.61597 C 0.21319 -0.60162 0.23316 -0.59398 0.25156 -0.58171 C 0.2559 -0.57894 0.25937 -0.57431 0.26371 -0.57153 C 0.27517 -0.56389 0.25885 -0.57917 0.27725 -0.56343 C 0.29097 -0.55162 0.27934 -0.55787 0.28941 -0.55324 C 0.29739 -0.54282 0.3052 -0.53264 0.31371 -0.52292 C 0.321 -0.51458 0.33055 -0.50718 0.33628 -0.49676 C 0.33767 -0.49421 0.33784 -0.49097 0.33941 -0.48866 C 0.34114 -0.48611 0.34375 -0.48519 0.34548 -0.48264 C 0.3493 -0.47685 0.3526 -0.47037 0.35607 -0.46435 L 0.35607 -0.46412 C 0.36302 -0.44884 0.37083 -0.43426 0.37882 -0.41991 C 0.38159 -0.41505 0.38472 -0.41042 0.38784 -0.40579 C 0.38923 -0.4037 0.39114 -0.40208 0.39236 -0.39977 C 0.39861 -0.38866 0.39861 -0.37546 0.40607 -0.36551 C 0.41197 -0.34514 0.40538 -0.36597 0.41666 -0.33912 C 0.4177 -0.33657 0.42552 -0.31435 0.42882 -0.3088 C 0.43055 -0.30579 0.43333 -0.30394 0.43489 -0.30069 C 0.44843 -0.27176 0.45295 -0.23912 0.45607 -0.20579 C 0.45555 -0.19028 0.4559 -0.17477 0.45451 -0.15949 C 0.45382 -0.15139 0.44357 -0.15185 0.43784 -0.14931 C 0.43402 -0.14769 0.42968 -0.14815 0.42569 -0.14722 C 0.4059 -0.14259 0.38836 -0.13912 0.36822 -0.13727 C 0.32361 -0.125 0.27656 -0.12824 0.23177 -0.13912 C 0.22031 -0.14931 0.21805 -0.15162 0.21371 -0.16944 C 0.21024 -0.18333 0.21059 -0.17731 0.21059 -0.18565 L 0.21371 -0.19769 L 0.21666 -0.18565 " pathEditMode="relative" rAng="0" ptsTypes="ffffffffffffffffffffffffffffffffffFfffffffffffffffAAA">
                                      <p:cBhvr>
                                        <p:cTn id="42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201" y="-37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6408712"/>
          </a:xfrm>
        </p:spPr>
        <p:txBody>
          <a:bodyPr>
            <a:normAutofit fontScale="90000"/>
          </a:bodyPr>
          <a:lstStyle/>
          <a:p>
            <a:pPr algn="l"/>
            <a:r>
              <a:rPr lang="cs-CZ" u="sng" dirty="0" smtClean="0">
                <a:solidFill>
                  <a:srgbClr val="FF0000"/>
                </a:solidFill>
              </a:rPr>
              <a:t>Vytvoř 5. pád, čísla jednotného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poslanec –</a:t>
            </a:r>
            <a:br>
              <a:rPr lang="cs-CZ" dirty="0" smtClean="0"/>
            </a:br>
            <a:r>
              <a:rPr lang="cs-CZ" dirty="0" smtClean="0"/>
              <a:t> zástupce –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chlapec –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výrobce –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obránce –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řidič –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myslivec –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8726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5. pád, řešení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Pane poslanče</a:t>
            </a:r>
          </a:p>
          <a:p>
            <a:pPr marL="0" indent="0">
              <a:buNone/>
            </a:pPr>
            <a:r>
              <a:rPr lang="cs-CZ" dirty="0" smtClean="0"/>
              <a:t>Pane zástupce</a:t>
            </a:r>
          </a:p>
          <a:p>
            <a:pPr marL="0" indent="0">
              <a:buNone/>
            </a:pPr>
            <a:r>
              <a:rPr lang="cs-CZ" dirty="0" smtClean="0"/>
              <a:t>Chlapče</a:t>
            </a:r>
          </a:p>
          <a:p>
            <a:pPr marL="0" indent="0">
              <a:buNone/>
            </a:pPr>
            <a:r>
              <a:rPr lang="cs-CZ" dirty="0" smtClean="0"/>
              <a:t>Pane výrobce</a:t>
            </a:r>
          </a:p>
          <a:p>
            <a:pPr marL="0" indent="0">
              <a:buNone/>
            </a:pPr>
            <a:r>
              <a:rPr lang="cs-CZ" dirty="0" smtClean="0"/>
              <a:t>Pane obránce</a:t>
            </a:r>
          </a:p>
          <a:p>
            <a:pPr marL="0" indent="0">
              <a:buNone/>
            </a:pPr>
            <a:r>
              <a:rPr lang="cs-CZ" dirty="0" smtClean="0"/>
              <a:t>Pane řidiči</a:t>
            </a:r>
          </a:p>
          <a:p>
            <a:pPr marL="0" indent="0">
              <a:buNone/>
            </a:pPr>
            <a:r>
              <a:rPr lang="cs-CZ" dirty="0" smtClean="0"/>
              <a:t>Pane myslivče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9463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CC3300"/>
          </a:solidFill>
        </p:spPr>
        <p:txBody>
          <a:bodyPr/>
          <a:lstStyle/>
          <a:p>
            <a:r>
              <a:rPr lang="cs-CZ" dirty="0" smtClean="0"/>
              <a:t>Doplň tabulku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2736529"/>
              </p:ext>
            </p:extLst>
          </p:nvPr>
        </p:nvGraphicFramePr>
        <p:xfrm>
          <a:off x="457200" y="1600200"/>
          <a:ext cx="8229600" cy="3975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74868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PODSTATNÉ</a:t>
                      </a:r>
                    </a:p>
                    <a:p>
                      <a:pPr algn="ctr"/>
                      <a:r>
                        <a:rPr lang="cs-CZ" sz="2000" dirty="0" smtClean="0"/>
                        <a:t>JMÉNO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PÁD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ČÍSLO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ROD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VZOR</a:t>
                      </a:r>
                      <a:endParaRPr lang="cs-CZ" sz="2000" dirty="0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starosto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chlapče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(pane) zástupce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myslivče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4802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CC3300"/>
          </a:solidFill>
        </p:spPr>
        <p:txBody>
          <a:bodyPr/>
          <a:lstStyle/>
          <a:p>
            <a:r>
              <a:rPr lang="cs-CZ" dirty="0" smtClean="0"/>
              <a:t>ŘEŠENÍ  TABULKY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Starosto  5.pád   </a:t>
            </a:r>
            <a:r>
              <a:rPr lang="cs-CZ" dirty="0" err="1" smtClean="0"/>
              <a:t>č.jednotné</a:t>
            </a:r>
            <a:r>
              <a:rPr lang="cs-CZ" dirty="0" smtClean="0"/>
              <a:t>   </a:t>
            </a:r>
            <a:r>
              <a:rPr lang="cs-CZ" dirty="0" err="1" smtClean="0"/>
              <a:t>r.mužský</a:t>
            </a:r>
            <a:r>
              <a:rPr lang="cs-CZ" dirty="0" smtClean="0"/>
              <a:t>   předseda	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Chlapče  5.pád   </a:t>
            </a:r>
            <a:r>
              <a:rPr lang="cs-CZ" dirty="0" err="1" smtClean="0"/>
              <a:t>č.jednotné</a:t>
            </a:r>
            <a:r>
              <a:rPr lang="cs-CZ" dirty="0" smtClean="0"/>
              <a:t>   </a:t>
            </a:r>
            <a:r>
              <a:rPr lang="cs-CZ" dirty="0" err="1" smtClean="0"/>
              <a:t>r.mužský</a:t>
            </a:r>
            <a:r>
              <a:rPr lang="cs-CZ" dirty="0" smtClean="0"/>
              <a:t>   muž</a:t>
            </a:r>
          </a:p>
          <a:p>
            <a:pPr marL="0" indent="0">
              <a:buNone/>
            </a:pPr>
            <a:r>
              <a:rPr lang="cs-CZ" dirty="0" smtClean="0"/>
              <a:t>(Pane</a:t>
            </a:r>
            <a:r>
              <a:rPr lang="cs-CZ" dirty="0"/>
              <a:t>)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zástupce 5.pád  </a:t>
            </a:r>
            <a:r>
              <a:rPr lang="cs-CZ" dirty="0" err="1" smtClean="0"/>
              <a:t>č.jednotné</a:t>
            </a:r>
            <a:r>
              <a:rPr lang="cs-CZ" dirty="0" smtClean="0"/>
              <a:t>   </a:t>
            </a:r>
            <a:r>
              <a:rPr lang="cs-CZ" dirty="0" err="1" smtClean="0"/>
              <a:t>r.mužský</a:t>
            </a:r>
            <a:r>
              <a:rPr lang="cs-CZ" dirty="0" smtClean="0"/>
              <a:t>   soudce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Myslivče  5.pád  </a:t>
            </a:r>
            <a:r>
              <a:rPr lang="cs-CZ" dirty="0" err="1" smtClean="0"/>
              <a:t>č.jednotné</a:t>
            </a:r>
            <a:r>
              <a:rPr lang="cs-CZ" dirty="0" smtClean="0"/>
              <a:t>   </a:t>
            </a:r>
            <a:r>
              <a:rPr lang="cs-CZ" dirty="0" err="1" smtClean="0"/>
              <a:t>r.mužský</a:t>
            </a:r>
            <a:r>
              <a:rPr lang="cs-CZ" dirty="0" smtClean="0"/>
              <a:t>   muž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0282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3"/>
          <p:cNvSpPr>
            <a:spLocks noChangeArrowheads="1"/>
          </p:cNvSpPr>
          <p:nvPr/>
        </p:nvSpPr>
        <p:spPr bwMode="auto">
          <a:xfrm>
            <a:off x="468313" y="549275"/>
            <a:ext cx="15954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Použité zdroje:</a:t>
            </a:r>
          </a:p>
        </p:txBody>
      </p:sp>
      <p:sp>
        <p:nvSpPr>
          <p:cNvPr id="5124" name="Obdélník 5"/>
          <p:cNvSpPr>
            <a:spLocks noChangeArrowheads="1"/>
          </p:cNvSpPr>
          <p:nvPr/>
        </p:nvSpPr>
        <p:spPr bwMode="auto">
          <a:xfrm>
            <a:off x="468313" y="3141663"/>
            <a:ext cx="8496300" cy="286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i="1"/>
              <a:t>Citace klipartových obrázků:</a:t>
            </a:r>
          </a:p>
          <a:p>
            <a:r>
              <a:rPr lang="cs-CZ"/>
              <a:t>[cit. 2012-12-04]. Dostupný pod licencí Microsoft Office 2010 (viz http://explore.live.com/microsoft-servi ... cz&amp;CTT=114) na WWW: &lt;http://office.microsoft.com/cs-cz/images/&gt;.[/quote]</a:t>
            </a:r>
          </a:p>
          <a:p>
            <a:endParaRPr lang="cs-CZ"/>
          </a:p>
          <a:p>
            <a:endParaRPr lang="cs-CZ"/>
          </a:p>
          <a:p>
            <a:endParaRPr lang="cs-CZ"/>
          </a:p>
          <a:p>
            <a:r>
              <a:rPr lang="cs-CZ"/>
              <a:t>Materiály jsou určeny pro bezplatné používání pro potřeby</a:t>
            </a:r>
          </a:p>
          <a:p>
            <a:r>
              <a:rPr lang="cs-CZ"/>
              <a:t>výuky na všech typech škol. Jakékoliv další využití podléhá</a:t>
            </a:r>
          </a:p>
          <a:p>
            <a:r>
              <a:rPr lang="cs-CZ"/>
              <a:t>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3449382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120</TotalTime>
  <Words>276</Words>
  <Application>Microsoft Office PowerPoint</Application>
  <PresentationFormat>Předvádění na obrazovce (4:3)</PresentationFormat>
  <Paragraphs>90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Přiřaď slova ke správnému vzoru</vt:lpstr>
      <vt:lpstr>Vytvoř 5. pád, čísla jednotného  poslanec –  zástupce –   chlapec –   výrobce –   obránce –   řidič –   myslivec –     </vt:lpstr>
      <vt:lpstr>5. pád, řešení</vt:lpstr>
      <vt:lpstr>Doplň tabulku</vt:lpstr>
      <vt:lpstr>ŘEŠENÍ  TABULKY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ntb1</dc:creator>
  <cp:lastModifiedBy>ntb1</cp:lastModifiedBy>
  <cp:revision>16</cp:revision>
  <dcterms:created xsi:type="dcterms:W3CDTF">2013-01-21T20:09:55Z</dcterms:created>
  <dcterms:modified xsi:type="dcterms:W3CDTF">2013-04-11T12:11:00Z</dcterms:modified>
</cp:coreProperties>
</file>