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28EC5-3C0D-4C6F-99EA-802706490C27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A9667-ADFD-48D2-BF37-4475856BA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74740-9E63-4659-AF73-25DF3617478F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7C2DE-3DDC-4053-9AFE-472F0A12A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17E8D-06CC-4E98-9591-77162E8367C7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6488E-E2CD-4144-A0C4-AAF643CCF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8A756-789D-400E-BA67-BDAEBEF55933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15554-8DE0-4054-849D-2E4823C80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7C9FC-38DE-465E-868A-FAB5EDB2145F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2B48C-1931-4002-82E3-887AB228A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B5D6A-793D-4C1C-AD17-B5F53C86B732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F8EC8-D3AF-465A-B03E-9B06D022A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21AF3-72B0-46E9-B67E-11E87345243E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10EE3-9752-40F3-82FB-D92B76386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81CE7-9DF2-4D44-B24C-A33B0523D40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7ACD3-8812-41E9-A80C-325174E01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C8A46-22DA-47C8-8E21-68097EC77955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AE690-5473-404E-944A-2C59A3136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5EA65-8F3D-49B0-9EFE-E0E55EBEBEB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B580A-0F8F-47A6-A179-B4F270F2C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5FC18-D4C9-42C0-ABF6-52BB45B24365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6454D-3CEF-4588-AF75-5BD0DC370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C954B9-3226-49CA-8CC0-DB805DA3F712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7C36D4-B4FF-4D40-BC72-C25FE77F3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Projekt:</a:t>
            </a:r>
            <a:r>
              <a:rPr lang="cs-CZ">
                <a:latin typeface="Calibri" pitchFamily="34" charset="0"/>
              </a:rPr>
              <a:t> Moderní škola 2010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registrační číslo</a:t>
            </a:r>
            <a:r>
              <a:rPr lang="cs-CZ">
                <a:latin typeface="Calibri" pitchFamily="34" charset="0"/>
              </a:rPr>
              <a:t>: CZ.1.07/1.4.00/21.1091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Číslo DUM</a:t>
            </a:r>
            <a:r>
              <a:rPr lang="cs-CZ">
                <a:latin typeface="Calibri" pitchFamily="34" charset="0"/>
              </a:rPr>
              <a:t>: </a:t>
            </a:r>
            <a:r>
              <a:rPr lang="cs-CZ" i="1">
                <a:latin typeface="Calibri" pitchFamily="34" charset="0"/>
              </a:rPr>
              <a:t>VY_32_INOVACE_129</a:t>
            </a:r>
          </a:p>
        </p:txBody>
      </p:sp>
      <p:sp>
        <p:nvSpPr>
          <p:cNvPr id="13314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Předmět:	   Český jazyk</a:t>
            </a:r>
          </a:p>
          <a:p>
            <a:r>
              <a:rPr lang="cs-CZ" b="1">
                <a:latin typeface="Calibri" pitchFamily="34" charset="0"/>
              </a:rPr>
              <a:t>       		</a:t>
            </a:r>
          </a:p>
          <a:p>
            <a:r>
              <a:rPr lang="cs-CZ" b="1">
                <a:latin typeface="Calibri" pitchFamily="34" charset="0"/>
              </a:rPr>
              <a:t>Autor:   Mgr. Renata Odvárková	</a:t>
            </a:r>
            <a:r>
              <a:rPr lang="cs-CZ">
                <a:latin typeface="Calibri" pitchFamily="34" charset="0"/>
              </a:rPr>
              <a:t>	           		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Tento výukový materiál vznikl v rámci Operačního programu Vzdělávání pro konkurenceschopnost.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60350"/>
          <a:ext cx="8497888" cy="6245225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VY_32_INOVACE_129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_ slovesa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- Slovesa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 pracuje s mluvnickými kategoriemi sloves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5.2.2013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5.3.2013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poznává slovesa, pracuje s mluvnickými kategoriemi sloves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infinitiv,  přítomný čas,  slovesné kategorie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vymýšlí, řadí, třídí,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11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1 267 kB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  <a:ln w="28575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kdo dělá?</a:t>
            </a:r>
            <a:endParaRPr lang="cs-CZ" dirty="0"/>
          </a:p>
        </p:txBody>
      </p:sp>
      <p:pic>
        <p:nvPicPr>
          <p:cNvPr id="15362" name="Picture 2" descr="C:\Users\ntb1\AppData\Local\Microsoft\Windows\Temporary Internet Files\Content.IE5\V9E6J6O7\MP90042304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0" y="1484313"/>
            <a:ext cx="5291138" cy="266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C:\Users\ntb1\AppData\Local\Microsoft\Windows\Temporary Internet Files\Content.IE5\KWNFT1KY\MP90040512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4638" y="1484313"/>
            <a:ext cx="3436937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C:\Users\ntb1\AppData\Local\Microsoft\Windows\Temporary Internet Files\Content.IE5\S7687CZ2\MP90042369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750" y="4221163"/>
            <a:ext cx="4787900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kdo dělá?</a:t>
            </a:r>
            <a:endParaRPr lang="cs-CZ" dirty="0"/>
          </a:p>
        </p:txBody>
      </p:sp>
      <p:pic>
        <p:nvPicPr>
          <p:cNvPr id="16386" name="Picture 3" descr="C:\Users\ntb1\AppData\Local\Microsoft\Windows\Temporary Internet Files\Content.IE5\V9E6J6O7\MC9004465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773238"/>
            <a:ext cx="23034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C:\Users\ntb1\AppData\Local\Microsoft\Windows\Temporary Internet Files\Content.IE5\2KHPF9ZR\MC9004465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2349500"/>
            <a:ext cx="2189163" cy="231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10" descr="C:\Users\ntb1\AppData\Local\Microsoft\Windows\Temporary Internet Files\Content.IE5\DE4CGPLA\MC9004465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2027238"/>
            <a:ext cx="2159000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1" descr="C:\Users\ntb1\AppData\Local\Microsoft\Windows\Temporary Internet Files\Content.IE5\KWNFT1KY\MC90044649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30338" y="4508500"/>
            <a:ext cx="227806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3" descr="C:\Users\ntb1\AppData\Local\Microsoft\Windows\Temporary Internet Files\Content.IE5\C6SO6783\MC9004465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40388" y="4706938"/>
            <a:ext cx="21717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66"/>
                </a:solidFill>
              </a:rPr>
              <a:t>Slovesa v infinitivu (neurčitku) patří do boxu. Najdi je.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17410" name="Zástupný symbol pro obsah 3"/>
          <p:cNvSpPr>
            <a:spLocks noGrp="1"/>
          </p:cNvSpPr>
          <p:nvPr>
            <p:ph sz="half" idx="1"/>
          </p:nvPr>
        </p:nvSpPr>
        <p:spPr>
          <a:xfrm>
            <a:off x="250825" y="1600200"/>
            <a:ext cx="4681538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3600" smtClean="0"/>
          </a:p>
          <a:p>
            <a:pPr marL="0" indent="0">
              <a:buFont typeface="Arial" charset="0"/>
              <a:buNone/>
            </a:pPr>
            <a:r>
              <a:rPr lang="cs-CZ" sz="3600" smtClean="0"/>
              <a:t>Běhat, závodí, sportuje, uklízet, bobovati, chodí, šel bych, nakupuji, bruslíme, hrajeme si, klusat, byste běhali, volati, radit</a:t>
            </a:r>
          </a:p>
        </p:txBody>
      </p:sp>
      <p:pic>
        <p:nvPicPr>
          <p:cNvPr id="17411" name="Picture 2" descr="C:\Users\ntb1\AppData\Local\Microsoft\Windows\Temporary Internet Files\Content.IE5\DE4CGPLA\MC90001830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915025" y="1557338"/>
            <a:ext cx="2689225" cy="4967287"/>
          </a:xfrm>
        </p:spPr>
      </p:pic>
      <p:cxnSp>
        <p:nvCxnSpPr>
          <p:cNvPr id="7" name="Zakřivená spojnice 6"/>
          <p:cNvCxnSpPr/>
          <p:nvPr/>
        </p:nvCxnSpPr>
        <p:spPr>
          <a:xfrm>
            <a:off x="1116013" y="2708275"/>
            <a:ext cx="6480175" cy="136842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flipV="1">
            <a:off x="2268538" y="2133600"/>
            <a:ext cx="6551612" cy="35877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nice 10"/>
          <p:cNvCxnSpPr/>
          <p:nvPr/>
        </p:nvCxnSpPr>
        <p:spPr>
          <a:xfrm rot="16200000" flipH="1">
            <a:off x="2627312" y="3644901"/>
            <a:ext cx="3744913" cy="1439862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Zakřivená spojnice 17"/>
          <p:cNvCxnSpPr/>
          <p:nvPr/>
        </p:nvCxnSpPr>
        <p:spPr>
          <a:xfrm>
            <a:off x="755650" y="3284538"/>
            <a:ext cx="7200900" cy="792162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>
            <a:off x="2268538" y="3284538"/>
            <a:ext cx="5040312" cy="39687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Zakřivená spojnice 21"/>
          <p:cNvCxnSpPr/>
          <p:nvPr/>
        </p:nvCxnSpPr>
        <p:spPr>
          <a:xfrm rot="16200000" flipH="1">
            <a:off x="2807494" y="4472782"/>
            <a:ext cx="3168650" cy="792162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Zakřivená spojnice 23"/>
          <p:cNvCxnSpPr/>
          <p:nvPr/>
        </p:nvCxnSpPr>
        <p:spPr>
          <a:xfrm rot="5400000">
            <a:off x="-324644" y="4509294"/>
            <a:ext cx="2376488" cy="1079500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Zakřivená spojnice 25"/>
          <p:cNvCxnSpPr/>
          <p:nvPr/>
        </p:nvCxnSpPr>
        <p:spPr>
          <a:xfrm rot="5400000">
            <a:off x="575469" y="4472781"/>
            <a:ext cx="2592388" cy="136842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nice 27"/>
          <p:cNvCxnSpPr/>
          <p:nvPr/>
        </p:nvCxnSpPr>
        <p:spPr>
          <a:xfrm>
            <a:off x="755650" y="4365625"/>
            <a:ext cx="5545138" cy="2087563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 rot="10800000" flipV="1">
            <a:off x="971550" y="4365625"/>
            <a:ext cx="2160588" cy="1655763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6" name="Zakřivená spojnice 4095"/>
          <p:cNvCxnSpPr/>
          <p:nvPr/>
        </p:nvCxnSpPr>
        <p:spPr>
          <a:xfrm flipV="1">
            <a:off x="755650" y="4365625"/>
            <a:ext cx="7200900" cy="503238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9" name="Zakřivená spojnice 4098"/>
          <p:cNvCxnSpPr/>
          <p:nvPr/>
        </p:nvCxnSpPr>
        <p:spPr>
          <a:xfrm rot="16200000" flipH="1">
            <a:off x="2051050" y="5373688"/>
            <a:ext cx="1873250" cy="863600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1" name="Zakřivená spojnice 4100"/>
          <p:cNvCxnSpPr/>
          <p:nvPr/>
        </p:nvCxnSpPr>
        <p:spPr>
          <a:xfrm flipV="1">
            <a:off x="755650" y="5049838"/>
            <a:ext cx="7056438" cy="35877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3" name="Zakřivená spojnice 4102"/>
          <p:cNvCxnSpPr/>
          <p:nvPr/>
        </p:nvCxnSpPr>
        <p:spPr>
          <a:xfrm>
            <a:off x="1871663" y="5408613"/>
            <a:ext cx="5940425" cy="396875"/>
          </a:xfrm>
          <a:prstGeom prst="curved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solidFill>
                  <a:srgbClr val="00B050"/>
                </a:solidFill>
              </a:rPr>
              <a:t>Slovesa v čase přítomném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708400" y="333375"/>
            <a:ext cx="5724525" cy="58531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u="sng" dirty="0" smtClean="0"/>
              <a:t>Doplň: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Chod-, nos-, voz-</a:t>
            </a:r>
            <a:r>
              <a:rPr lang="cs-CZ" sz="3600" dirty="0" err="1" smtClean="0"/>
              <a:t>me</a:t>
            </a:r>
            <a:r>
              <a:rPr lang="cs-CZ" sz="3600" dirty="0" smtClean="0"/>
              <a:t>, plav-</a:t>
            </a:r>
            <a:r>
              <a:rPr lang="cs-CZ" sz="3600" dirty="0" err="1" smtClean="0"/>
              <a:t>te</a:t>
            </a:r>
            <a:r>
              <a:rPr lang="cs-CZ" sz="3600" dirty="0" smtClean="0"/>
              <a:t>, vis-, rozlož-, lov-</a:t>
            </a:r>
            <a:r>
              <a:rPr lang="cs-CZ" sz="3600" dirty="0" err="1" smtClean="0"/>
              <a:t>me</a:t>
            </a:r>
            <a:r>
              <a:rPr lang="cs-CZ" sz="3600" dirty="0" smtClean="0"/>
              <a:t>, slav-,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err="1"/>
              <a:t>d</a:t>
            </a:r>
            <a:r>
              <a:rPr lang="cs-CZ" sz="3600" dirty="0" err="1" smtClean="0"/>
              <a:t>ohlíž-me</a:t>
            </a:r>
            <a:r>
              <a:rPr lang="cs-CZ" sz="3600" dirty="0" smtClean="0"/>
              <a:t>, </a:t>
            </a:r>
            <a:r>
              <a:rPr lang="cs-CZ" sz="3600" dirty="0" err="1" smtClean="0"/>
              <a:t>nev</a:t>
            </a:r>
            <a:r>
              <a:rPr lang="cs-CZ" sz="3600" dirty="0" smtClean="0"/>
              <a:t>-, </a:t>
            </a:r>
            <a:r>
              <a:rPr lang="cs-CZ" sz="3600" dirty="0" err="1" smtClean="0"/>
              <a:t>pál-me</a:t>
            </a:r>
            <a:r>
              <a:rPr lang="cs-CZ" sz="3600" dirty="0" smtClean="0"/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/>
              <a:t>o</a:t>
            </a:r>
            <a:r>
              <a:rPr lang="cs-CZ" sz="3600" dirty="0" smtClean="0"/>
              <a:t>slav-</a:t>
            </a:r>
            <a:r>
              <a:rPr lang="cs-CZ" sz="3600" dirty="0" err="1" smtClean="0"/>
              <a:t>te</a:t>
            </a:r>
            <a:r>
              <a:rPr lang="cs-CZ" sz="3600" dirty="0" smtClean="0"/>
              <a:t>, ulov-, </a:t>
            </a:r>
            <a:r>
              <a:rPr lang="cs-CZ" sz="3600" dirty="0" err="1" smtClean="0"/>
              <a:t>předpov-me</a:t>
            </a:r>
            <a:r>
              <a:rPr lang="cs-CZ" sz="3600" dirty="0" smtClean="0"/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/>
              <a:t>p</a:t>
            </a:r>
            <a:r>
              <a:rPr lang="cs-CZ" sz="3600" dirty="0" smtClean="0"/>
              <a:t>oraz-</a:t>
            </a:r>
            <a:r>
              <a:rPr lang="cs-CZ" sz="3600" dirty="0" err="1" smtClean="0"/>
              <a:t>te</a:t>
            </a:r>
            <a:r>
              <a:rPr lang="cs-CZ" sz="3600" dirty="0" smtClean="0"/>
              <a:t>, oslov-, odhal-</a:t>
            </a:r>
            <a:r>
              <a:rPr lang="cs-CZ" sz="3600" dirty="0" err="1" smtClean="0"/>
              <a:t>me</a:t>
            </a:r>
            <a:r>
              <a:rPr lang="cs-CZ" sz="3600" dirty="0" smtClean="0"/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err="1"/>
              <a:t>v</a:t>
            </a:r>
            <a:r>
              <a:rPr lang="cs-CZ" sz="3600" dirty="0" err="1" smtClean="0"/>
              <a:t>ypov</a:t>
            </a:r>
            <a:r>
              <a:rPr lang="cs-CZ" sz="3600" dirty="0" smtClean="0"/>
              <a:t>-, porad-</a:t>
            </a:r>
            <a:r>
              <a:rPr lang="cs-CZ" sz="3600" dirty="0" err="1" smtClean="0"/>
              <a:t>te</a:t>
            </a:r>
            <a:r>
              <a:rPr lang="cs-CZ" sz="3600" dirty="0" smtClean="0"/>
              <a:t>, nakaz-,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/>
              <a:t>v</a:t>
            </a:r>
            <a:r>
              <a:rPr lang="cs-CZ" sz="3600" dirty="0" smtClean="0"/>
              <a:t>ystraš-</a:t>
            </a:r>
            <a:r>
              <a:rPr lang="cs-CZ" sz="3600" dirty="0" err="1" smtClean="0"/>
              <a:t>me</a:t>
            </a:r>
            <a:r>
              <a:rPr lang="cs-CZ" sz="3600" dirty="0" smtClean="0"/>
              <a:t>, doprav-</a:t>
            </a:r>
            <a:r>
              <a:rPr lang="cs-CZ" sz="3600" dirty="0" err="1" smtClean="0"/>
              <a:t>te</a:t>
            </a:r>
            <a:r>
              <a:rPr lang="cs-CZ" sz="3600" dirty="0" smtClean="0"/>
              <a:t>, bol-,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err="1"/>
              <a:t>z</a:t>
            </a:r>
            <a:r>
              <a:rPr lang="cs-CZ" sz="3600" dirty="0" err="1" smtClean="0"/>
              <a:t>apál</a:t>
            </a:r>
            <a:r>
              <a:rPr lang="cs-CZ" sz="3600" dirty="0" smtClean="0"/>
              <a:t>-, </a:t>
            </a:r>
            <a:r>
              <a:rPr lang="cs-CZ" sz="3600" dirty="0" err="1" smtClean="0"/>
              <a:t>ohlás-te</a:t>
            </a:r>
            <a:r>
              <a:rPr lang="cs-CZ" sz="3600" dirty="0" smtClean="0"/>
              <a:t>.     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9388" y="1773238"/>
            <a:ext cx="3313112" cy="4352925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3600" smtClean="0">
              <a:solidFill>
                <a:srgbClr val="FF0000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cs-CZ" sz="3600" smtClean="0">
                <a:solidFill>
                  <a:srgbClr val="FF0000"/>
                </a:solidFill>
              </a:rPr>
              <a:t>U sloves </a:t>
            </a:r>
          </a:p>
          <a:p>
            <a:pPr>
              <a:lnSpc>
                <a:spcPct val="90000"/>
              </a:lnSpc>
            </a:pPr>
            <a:r>
              <a:rPr lang="cs-CZ" sz="3600" smtClean="0">
                <a:solidFill>
                  <a:srgbClr val="FF0000"/>
                </a:solidFill>
              </a:rPr>
              <a:t>V</a:t>
            </a:r>
            <a:r>
              <a:rPr lang="cs-CZ" sz="360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3600" smtClean="0">
                <a:solidFill>
                  <a:srgbClr val="FF0000"/>
                </a:solidFill>
              </a:rPr>
              <a:t>oznamovacím způsobu, </a:t>
            </a:r>
            <a:r>
              <a:rPr lang="cs-CZ" sz="3600" b="1" smtClean="0">
                <a:solidFill>
                  <a:srgbClr val="C00000"/>
                </a:solidFill>
              </a:rPr>
              <a:t>času  přítomném píšeme vždy  </a:t>
            </a:r>
          </a:p>
          <a:p>
            <a:pPr>
              <a:lnSpc>
                <a:spcPct val="90000"/>
              </a:lnSpc>
            </a:pPr>
            <a:r>
              <a:rPr lang="cs-CZ" sz="4400" b="1" smtClean="0">
                <a:solidFill>
                  <a:srgbClr val="C00000"/>
                </a:solidFill>
              </a:rPr>
              <a:t>-í/-íme/-íte.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3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66"/>
                </a:solidFill>
              </a:rPr>
              <a:t>Urči mluvnické kategorie u sloves (osobu, číslo, způsob, čas)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19458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300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(Žena) běhala -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Skáčeš –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Nakupuji –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Bude bobovat –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Závodili –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Dojdeme –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Uklidila –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Bruslíme -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356100" y="1600200"/>
            <a:ext cx="44640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3.os.č.j.zp.oznam.čas min.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2.os.č.j.zp.oznam.čas přít.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1.os.č.j.zp.oznam.čas přít.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3.os.č.j.zp.oznam.čas bud.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3.os.č.mn.zp.oznam.čas min.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1.os.č.mn.zp.oznam.čas bud.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3.os.č.j.zp.oznam.čas min.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1.os.č.mn.zp.oznam.čas přít.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Použité zdroje:</a:t>
            </a:r>
          </a:p>
        </p:txBody>
      </p:sp>
      <p:sp>
        <p:nvSpPr>
          <p:cNvPr id="20482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Citace klipartových obrázků:</a:t>
            </a:r>
          </a:p>
          <a:p>
            <a:r>
              <a:rPr lang="cs-CZ">
                <a:latin typeface="Calibri" pitchFamily="34" charset="0"/>
              </a:rPr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Materiály jsou určeny pro bezplatné používání pro potřeby</a:t>
            </a:r>
          </a:p>
          <a:p>
            <a:r>
              <a:rPr lang="cs-CZ">
                <a:latin typeface="Calibri" pitchFamily="34" charset="0"/>
              </a:rPr>
              <a:t>výuky na všech typech škol. Jakékoliv další využití podléhá</a:t>
            </a:r>
          </a:p>
          <a:p>
            <a:r>
              <a:rPr lang="cs-CZ">
                <a:latin typeface="Calibri" pitchFamily="34" charset="0"/>
              </a:rPr>
              <a:t>Autorskému zákonu.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254</Words>
  <Application>Microsoft Office PowerPoint</Application>
  <PresentationFormat>On-screen Show (4:3)</PresentationFormat>
  <Paragraphs>85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systému Office</vt:lpstr>
      <vt:lpstr>Snímek 1</vt:lpstr>
      <vt:lpstr>Snímek 2</vt:lpstr>
      <vt:lpstr>Co kdo dělá?</vt:lpstr>
      <vt:lpstr>Co kdo dělá?</vt:lpstr>
      <vt:lpstr>Slovesa v infinitivu (neurčitku) patří do boxu. Najdi je.</vt:lpstr>
      <vt:lpstr>Slovesa v čase přítomném</vt:lpstr>
      <vt:lpstr>Urči mluvnické kategorie u sloves (osobu, číslo, způsob, čas)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DUM</cp:lastModifiedBy>
  <cp:revision>17</cp:revision>
  <dcterms:created xsi:type="dcterms:W3CDTF">2013-03-11T17:30:32Z</dcterms:created>
  <dcterms:modified xsi:type="dcterms:W3CDTF">2013-04-25T19:11:10Z</dcterms:modified>
</cp:coreProperties>
</file>