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CC00"/>
    <a:srgbClr val="FF3300"/>
    <a:srgbClr val="FF0000"/>
    <a:srgbClr val="003300"/>
    <a:srgbClr val="CC0066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CDD863-455A-4561-8D9B-2113F3488C39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7CF37F-70A7-4ADF-8A21-72F1E86698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544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7CF37F-70A7-4ADF-8A21-72F1E86698E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8842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AA1B-6814-40B4-BE09-7DDDE3BA14D8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8E465-5E5E-49DF-86A3-EED39F3EF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952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AA1B-6814-40B4-BE09-7DDDE3BA14D8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8E465-5E5E-49DF-86A3-EED39F3EF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931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AA1B-6814-40B4-BE09-7DDDE3BA14D8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8E465-5E5E-49DF-86A3-EED39F3EF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095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AA1B-6814-40B4-BE09-7DDDE3BA14D8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8E465-5E5E-49DF-86A3-EED39F3EF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875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AA1B-6814-40B4-BE09-7DDDE3BA14D8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8E465-5E5E-49DF-86A3-EED39F3EF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019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AA1B-6814-40B4-BE09-7DDDE3BA14D8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8E465-5E5E-49DF-86A3-EED39F3EF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4098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AA1B-6814-40B4-BE09-7DDDE3BA14D8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8E465-5E5E-49DF-86A3-EED39F3EF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263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AA1B-6814-40B4-BE09-7DDDE3BA14D8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8E465-5E5E-49DF-86A3-EED39F3EF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31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AA1B-6814-40B4-BE09-7DDDE3BA14D8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8E465-5E5E-49DF-86A3-EED39F3EF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016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AA1B-6814-40B4-BE09-7DDDE3BA14D8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8E465-5E5E-49DF-86A3-EED39F3EF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18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AA1B-6814-40B4-BE09-7DDDE3BA14D8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8E465-5E5E-49DF-86A3-EED39F3EF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022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F4AA1B-6814-40B4-BE09-7DDDE3BA14D8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48E465-5E5E-49DF-86A3-EED39F3EF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879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3"/>
          <p:cNvSpPr>
            <a:spLocks noChangeArrowheads="1"/>
          </p:cNvSpPr>
          <p:nvPr/>
        </p:nvSpPr>
        <p:spPr bwMode="auto">
          <a:xfrm>
            <a:off x="468313" y="476250"/>
            <a:ext cx="457200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Projekt:</a:t>
            </a:r>
            <a:r>
              <a:rPr lang="cs-CZ" dirty="0"/>
              <a:t> Moderní škola 2010</a:t>
            </a:r>
          </a:p>
          <a:p>
            <a:endParaRPr lang="cs-CZ" dirty="0"/>
          </a:p>
          <a:p>
            <a:r>
              <a:rPr lang="cs-CZ" b="1" dirty="0"/>
              <a:t>registrační číslo</a:t>
            </a:r>
            <a:r>
              <a:rPr lang="cs-CZ" dirty="0"/>
              <a:t>: CZ.1.07/1.4.00/21.1091</a:t>
            </a:r>
          </a:p>
          <a:p>
            <a:endParaRPr lang="cs-CZ" dirty="0"/>
          </a:p>
          <a:p>
            <a:r>
              <a:rPr lang="cs-CZ" b="1" dirty="0"/>
              <a:t>Číslo DUM</a:t>
            </a:r>
            <a:r>
              <a:rPr lang="cs-CZ" dirty="0"/>
              <a:t>: </a:t>
            </a:r>
            <a:r>
              <a:rPr lang="cs-CZ" i="1" dirty="0" smtClean="0"/>
              <a:t>VY_32_INOVACE_130</a:t>
            </a:r>
            <a:endParaRPr lang="cs-CZ" i="1" dirty="0"/>
          </a:p>
        </p:txBody>
      </p:sp>
      <p:sp>
        <p:nvSpPr>
          <p:cNvPr id="2051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Předmět:	   </a:t>
            </a:r>
            <a:r>
              <a:rPr lang="cs-CZ" b="1" dirty="0" smtClean="0"/>
              <a:t>Český jazyk</a:t>
            </a:r>
          </a:p>
          <a:p>
            <a:r>
              <a:rPr lang="cs-CZ" b="1" dirty="0" smtClean="0"/>
              <a:t>       </a:t>
            </a:r>
            <a:r>
              <a:rPr lang="cs-CZ" b="1" dirty="0"/>
              <a:t>		</a:t>
            </a:r>
          </a:p>
          <a:p>
            <a:r>
              <a:rPr lang="cs-CZ" b="1" dirty="0"/>
              <a:t>Autor</a:t>
            </a:r>
            <a:r>
              <a:rPr lang="cs-CZ" b="1" dirty="0" smtClean="0"/>
              <a:t>:   Mgr. Renata Odvárková</a:t>
            </a:r>
            <a:r>
              <a:rPr lang="cs-CZ" b="1" dirty="0"/>
              <a:t>	</a:t>
            </a:r>
            <a:r>
              <a:rPr lang="cs-CZ" dirty="0"/>
              <a:t>	           		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25" y="4438650"/>
            <a:ext cx="793115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1400"/>
              <a:t>Tento výukový materiál vznikl v rámci Operačního programu Vzdělávání pro konkurenceschopnost.</a:t>
            </a:r>
          </a:p>
        </p:txBody>
      </p:sp>
    </p:spTree>
    <p:extLst>
      <p:ext uri="{BB962C8B-B14F-4D97-AF65-F5344CB8AC3E}">
        <p14:creationId xmlns:p14="http://schemas.microsoft.com/office/powerpoint/2010/main" val="3709594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8213654"/>
              </p:ext>
            </p:extLst>
          </p:nvPr>
        </p:nvGraphicFramePr>
        <p:xfrm>
          <a:off x="250825" y="260350"/>
          <a:ext cx="8498132" cy="6278645"/>
        </p:xfrm>
        <a:graphic>
          <a:graphicData uri="http://schemas.openxmlformats.org/drawingml/2006/table">
            <a:tbl>
              <a:tblPr/>
              <a:tblGrid>
                <a:gridCol w="4105275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VY_32_INOVACE_130_ 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slovesnyzpusob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ČJ – Slovesný způsob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Program seznamuje se slovesnými způsoby, procvičuje slovesný způsob rozkazovací a podmiňovací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662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Renata Odvárková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6.2.2013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18.3.2013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seznamuje se se slovesným způsobem rozkazovacím a podmiňovacím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potřeby: 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způsob rozkazovací, způsob podmiňovací, způsob oznamovací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interaktivity: třídí, řadí, určuje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4.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Základní, první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10 – 11 let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velikost: 673 kB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8486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SLOVESNÝ ZPŮSOB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</a:rPr>
              <a:t>Oznamovací:</a:t>
            </a:r>
            <a:r>
              <a:rPr lang="cs-CZ" dirty="0" smtClean="0"/>
              <a:t> určujeme čas minulý, přítomný, budoucí</a:t>
            </a:r>
          </a:p>
          <a:p>
            <a:r>
              <a:rPr lang="cs-CZ" u="sng" dirty="0" smtClean="0">
                <a:solidFill>
                  <a:srgbClr val="C00000"/>
                </a:solidFill>
              </a:rPr>
              <a:t>Rozkazovací:</a:t>
            </a:r>
            <a:r>
              <a:rPr lang="cs-CZ" dirty="0" smtClean="0"/>
              <a:t> DĚLAT -  </a:t>
            </a:r>
            <a:r>
              <a:rPr lang="cs-CZ" dirty="0" smtClean="0">
                <a:solidFill>
                  <a:srgbClr val="0000FF"/>
                </a:solidFill>
              </a:rPr>
              <a:t>2.os.č.j.          Dělej!</a:t>
            </a:r>
          </a:p>
          <a:p>
            <a:pPr lvl="8">
              <a:buFontTx/>
              <a:buChar char="-"/>
            </a:pPr>
            <a:r>
              <a:rPr lang="cs-CZ" sz="3200" dirty="0" smtClean="0">
                <a:solidFill>
                  <a:srgbClr val="CC0066"/>
                </a:solidFill>
              </a:rPr>
              <a:t>1.os.č.mn.     Dělejme!</a:t>
            </a:r>
          </a:p>
          <a:p>
            <a:pPr lvl="8">
              <a:buFontTx/>
              <a:buChar char="-"/>
            </a:pPr>
            <a:r>
              <a:rPr lang="cs-CZ" sz="3200" dirty="0" smtClean="0">
                <a:solidFill>
                  <a:srgbClr val="00CC00"/>
                </a:solidFill>
              </a:rPr>
              <a:t>2.os.č.mn.     Dělejte!</a:t>
            </a:r>
          </a:p>
          <a:p>
            <a:r>
              <a:rPr lang="cs-CZ" u="sng" dirty="0" smtClean="0">
                <a:solidFill>
                  <a:srgbClr val="C00000"/>
                </a:solidFill>
              </a:rPr>
              <a:t>Podmiňovací: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sloveso + tvar slovesa </a:t>
            </a:r>
            <a:r>
              <a:rPr lang="cs-CZ" b="1" dirty="0" smtClean="0">
                <a:solidFill>
                  <a:srgbClr val="FFC000"/>
                </a:solidFill>
              </a:rPr>
              <a:t>BÝT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(</a:t>
            </a:r>
            <a:r>
              <a:rPr lang="cs-CZ" i="1" dirty="0" smtClean="0">
                <a:solidFill>
                  <a:srgbClr val="FFC000"/>
                </a:solidFill>
              </a:rPr>
              <a:t>bych, bys, by, bychom, byste, by</a:t>
            </a:r>
            <a:r>
              <a:rPr lang="cs-CZ" dirty="0" smtClean="0"/>
              <a:t>)</a:t>
            </a:r>
            <a:endParaRPr lang="cs-CZ" u="sng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8867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SLOVESNÝ ZPŮSOB PODMIŇOVACÍ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9780101"/>
              </p:ext>
            </p:extLst>
          </p:nvPr>
        </p:nvGraphicFramePr>
        <p:xfrm>
          <a:off x="457200" y="1600200"/>
          <a:ext cx="8229600" cy="424283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10544"/>
                <a:gridCol w="3096344"/>
                <a:gridCol w="3322712"/>
              </a:tblGrid>
              <a:tr h="67667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OSOBA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 JEDNOTNÉ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 MNOŽNÉ</a:t>
                      </a:r>
                      <a:endParaRPr lang="cs-CZ" sz="2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003300"/>
                          </a:solidFill>
                        </a:rPr>
                        <a:t>četl</a:t>
                      </a:r>
                      <a:r>
                        <a:rPr lang="cs-CZ" sz="3600" baseline="0" dirty="0" smtClean="0">
                          <a:solidFill>
                            <a:srgbClr val="003300"/>
                          </a:solidFill>
                        </a:rPr>
                        <a:t> bych</a:t>
                      </a:r>
                    </a:p>
                    <a:p>
                      <a:r>
                        <a:rPr lang="cs-CZ" sz="3600" baseline="0" dirty="0" smtClean="0">
                          <a:solidFill>
                            <a:srgbClr val="FF3300"/>
                          </a:solidFill>
                        </a:rPr>
                        <a:t>těšil bych se</a:t>
                      </a:r>
                      <a:endParaRPr lang="cs-CZ" sz="3600" dirty="0">
                        <a:solidFill>
                          <a:srgbClr val="FF33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003300"/>
                          </a:solidFill>
                        </a:rPr>
                        <a:t>četli bychom</a:t>
                      </a:r>
                    </a:p>
                    <a:p>
                      <a:r>
                        <a:rPr lang="cs-CZ" sz="3600" dirty="0" smtClean="0">
                          <a:solidFill>
                            <a:srgbClr val="FF3300"/>
                          </a:solidFill>
                        </a:rPr>
                        <a:t>těšili bychom se</a:t>
                      </a:r>
                      <a:endParaRPr lang="cs-CZ" sz="3600" dirty="0">
                        <a:solidFill>
                          <a:srgbClr val="FF3300"/>
                        </a:solidFill>
                      </a:endParaRPr>
                    </a:p>
                  </a:txBody>
                  <a:tcPr/>
                </a:tc>
              </a:tr>
              <a:tr h="1152128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003300"/>
                          </a:solidFill>
                        </a:rPr>
                        <a:t>četl bys</a:t>
                      </a:r>
                    </a:p>
                    <a:p>
                      <a:r>
                        <a:rPr lang="cs-CZ" sz="3600" dirty="0" smtClean="0">
                          <a:solidFill>
                            <a:srgbClr val="FF3300"/>
                          </a:solidFill>
                        </a:rPr>
                        <a:t>těšil by 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003300"/>
                          </a:solidFill>
                        </a:rPr>
                        <a:t>četli byste</a:t>
                      </a:r>
                    </a:p>
                    <a:p>
                      <a:r>
                        <a:rPr lang="cs-CZ" sz="3600" dirty="0" smtClean="0">
                          <a:solidFill>
                            <a:srgbClr val="FF3300"/>
                          </a:solidFill>
                        </a:rPr>
                        <a:t>těšili byste se</a:t>
                      </a:r>
                      <a:endParaRPr lang="cs-CZ" sz="3600" dirty="0">
                        <a:solidFill>
                          <a:srgbClr val="FF3300"/>
                        </a:solidFill>
                      </a:endParaRPr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003300"/>
                          </a:solidFill>
                        </a:rPr>
                        <a:t>četl by</a:t>
                      </a:r>
                    </a:p>
                    <a:p>
                      <a:r>
                        <a:rPr lang="cs-CZ" sz="3600" dirty="0" smtClean="0">
                          <a:solidFill>
                            <a:srgbClr val="FF3300"/>
                          </a:solidFill>
                        </a:rPr>
                        <a:t>těšil by se</a:t>
                      </a:r>
                      <a:endParaRPr lang="cs-CZ" sz="3600" dirty="0">
                        <a:solidFill>
                          <a:srgbClr val="FF33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003300"/>
                          </a:solidFill>
                        </a:rPr>
                        <a:t>četli by</a:t>
                      </a:r>
                    </a:p>
                    <a:p>
                      <a:r>
                        <a:rPr lang="cs-CZ" sz="3600" dirty="0" smtClean="0">
                          <a:solidFill>
                            <a:srgbClr val="FF3300"/>
                          </a:solidFill>
                        </a:rPr>
                        <a:t>těšili by se</a:t>
                      </a:r>
                      <a:endParaRPr lang="cs-CZ" sz="3600" dirty="0">
                        <a:solidFill>
                          <a:srgbClr val="FF33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656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Zařaď slovesa do správné nádoby</a:t>
            </a:r>
            <a:endParaRPr lang="cs-CZ" sz="4000" dirty="0"/>
          </a:p>
        </p:txBody>
      </p:sp>
      <p:pic>
        <p:nvPicPr>
          <p:cNvPr id="1026" name="Picture 2" descr="C:\Users\ntb1\AppData\Local\Microsoft\Windows\Temporary Internet Files\Content.IE5\V9E6J6O7\MC900221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838" y="3088124"/>
            <a:ext cx="1924812" cy="1362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tb1\AppData\Local\Microsoft\Windows\Temporary Internet Files\Content.IE5\2KHPF9ZR\MC9002210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311" y="3953677"/>
            <a:ext cx="1212494" cy="184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tb1\AppData\Local\Microsoft\Windows\Temporary Internet Files\Content.IE5\KWNFT1KY\MC9002210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767" y="2847711"/>
            <a:ext cx="1865376" cy="1695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298767" y="3695360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5799153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rozkazovací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16216" y="487767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podmiňovací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4351693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2800" dirty="0" smtClean="0">
                <a:solidFill>
                  <a:srgbClr val="C00000"/>
                </a:solidFill>
              </a:rPr>
              <a:t>oznamovací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64364" y="1412776"/>
            <a:ext cx="12101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plav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1935996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osili bychom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16216" y="126876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udu hrát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270892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choďte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141277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m</a:t>
            </a:r>
            <a:r>
              <a:rPr lang="cs-CZ" sz="2800" dirty="0" smtClean="0"/>
              <a:t>ěli byste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35996" y="3356992"/>
            <a:ext cx="23402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prosím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256490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slavila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3953677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vítil bych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64055" y="5240680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mál by ses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80112" y="576390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yli bychom četli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2235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5.92593E-6 C -0.00156 0.01552 -0.00312 0.03149 -0.00608 0.04653 C -0.00555 0.07408 -0.00555 0.10186 -0.00451 0.12941 C -0.00434 0.13612 -0.00156 0.14515 -5.55556E-7 0.15163 C 0.00104 0.15556 0.00313 0.16366 0.00313 0.16366 C 0.00521 0.18566 0.00955 0.20579 0.01528 0.2264 C 0.02014 0.24399 0.0224 0.2632 0.02726 0.28079 C 0.03333 0.30255 0.02743 0.27732 0.03333 0.29491 C 0.03663 0.30464 0.03663 0.31575 0.04254 0.32316 C 0.04306 0.32524 0.04323 0.32755 0.04392 0.32941 C 0.04566 0.33357 0.05 0.34144 0.05 0.34144 L 0.07274 0.36366 " pathEditMode="relative" ptsTypes="ffffffffff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7037E-7 C 0.00694 0.00648 0.01597 0.0125 0.02413 0.01621 C 0.0283 0.01806 0.03229 0.0176 0.03628 0.02037 C 0.04045 0.02338 0.04392 0.02824 0.04844 0.03033 C 0.05139 0.03172 0.05746 0.03449 0.05746 0.03449 C 0.06233 0.04051 0.06771 0.04236 0.07413 0.04445 C 0.07865 0.04838 0.07951 0.04977 0.0849 0.05255 C 0.08785 0.05417 0.09132 0.0544 0.09392 0.05672 C 0.10226 0.06412 0.10469 0.06459 0.11354 0.06875 C 0.12153 0.07662 0.12413 0.07385 0.13177 0.07894 C 0.13993 0.08449 0.14705 0.09005 0.15608 0.09306 C 0.16545 0.10139 0.17569 0.11042 0.18628 0.11528 C 0.19062 0.12061 0.19496 0.11991 0.2 0.12338 C 0.20625 0.12755 0.21354 0.13079 0.21962 0.13542 C 0.22274 0.13773 0.22535 0.1419 0.22882 0.14352 C 0.23038 0.14422 0.23194 0.14468 0.23333 0.14561 C 0.23854 0.14908 0.23993 0.15324 0.24549 0.15556 C 0.25087 0.1632 0.25677 0.17014 0.26215 0.17778 C 0.26424 0.18056 0.26823 0.18403 0.26823 0.18797 " pathEditMode="relative" ptsTypes="ffffffffff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68 0.09097 C -0.06753 0.08958 -0.096 0.08796 -0.12621 0.08287 C -0.13559 0.07847 -0.12656 0.08217 -0.14288 0.07893 C -0.16059 0.07546 -0.17812 0.07153 -0.19583 0.06875 C -0.20885 0.06435 -0.19479 0.06875 -0.21701 0.06481 C -0.23888 0.06111 -0.26041 0.05416 -0.28229 0.05046 C -0.29392 0.0456 -0.30538 0.04444 -0.31701 0.04051 C -0.34201 0.03171 -0.36736 0.0206 -0.39288 0.0162 C -0.40069 0.0125 -0.40902 0.01088 -0.41701 0.0081 C -0.45086 -0.00371 -0.48333 -0.01158 -0.51857 -0.01412 C -0.54913 -0.01296 -0.55902 -0.01713 -0.58072 -0.0081 C -0.58628 -0.00301 -0.5927 0.00139 -0.59895 0.00416 C -0.60052 0.00625 -0.60173 0.00856 -0.60347 0.01018 C -0.60486 0.01134 -0.60677 0.01088 -0.60798 0.01227 C -0.60937 0.01389 -0.60972 0.01666 -0.61093 0.01829 C -0.61406 0.02245 -0.61927 0.02708 -0.62309 0.03032 C -0.62482 0.03704 -0.62916 0.04653 -0.63229 0.05254 C -0.64288 0.09629 -0.65364 0.13935 -0.6625 0.18379 C -0.66545 0.22268 -0.6625 0.30092 -0.6625 0.30116 " pathEditMode="relative" rAng="0" ptsTypes="ffffffffffffffffff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441" y="5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48148E-6 C 0.00938 -0.0125 0.02899 -0.01343 0.04097 -0.0162 C 0.06076 -0.02083 0.04149 -0.0169 0.07726 -0.02037 C 0.09358 -0.02199 0.10955 -0.02639 0.12587 -0.02824 C 0.17188 -0.02755 0.21771 -0.02755 0.26372 -0.02639 C 0.28455 -0.02593 0.30642 -0.01736 0.32726 -0.01412 C 0.34063 -0.00857 0.35469 -0.00509 0.36823 1.48148E-6 C 0.37274 0.00162 0.3776 0.00417 0.38177 0.00602 C 0.38333 0.00671 0.38646 0.0081 0.38646 0.0081 C 0.39115 0.01435 0.39497 0.01505 0.4 0.02014 C 0.4066 0.02685 0.41215 0.03472 0.41823 0.04236 C 0.42257 0.05926 0.41649 0.03866 0.42274 0.05255 C 0.42361 0.0544 0.42361 0.05671 0.42431 0.05856 C 0.42639 0.06435 0.43004 0.06805 0.43333 0.07268 C 0.43385 0.07477 0.4349 0.07662 0.4349 0.0787 C 0.4349 0.09421 0.43472 0.10972 0.43333 0.12523 C 0.43229 0.13796 0.41476 0.14028 0.40764 0.14329 C 0.4066 0.14467 0.40451 0.14745 0.40451 0.14745 " pathEditMode="relative" ptsTypes="fffffffffffffffff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7037E-7 C 0.00174 0.01482 0.00555 0.02732 0.01059 0.04051 C 0.01337 0.05695 0.01632 0.07338 0.02118 0.08889 C 0.02239 0.09722 0.02361 0.10509 0.02569 0.1132 C 0.02517 0.13403 0.025 0.15509 0.02413 0.17593 C 0.02396 0.18079 0.02187 0.19213 0.01962 0.19607 C 0.01528 0.20394 0.00121 0.2257 -0.00469 0.23033 C -0.00695 0.23218 -0.00972 0.23287 -0.01215 0.23449 " pathEditMode="relative" ptsTypes="fffffff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7.03704E-6 C -0.01024 -0.01413 -0.03472 -0.01343 -0.04844 -0.01828 C -0.0934 -0.0345 -0.14219 -0.02547 -0.18785 -0.02639 C -0.20208 -0.02917 -0.21615 -0.03241 -0.23038 -0.03427 C -0.25208 -0.0419 -0.275 -0.04306 -0.29705 -0.04653 C -0.32066 -0.05047 -0.34444 -0.05718 -0.36823 -0.05857 C -0.38837 -0.05973 -0.40868 -0.05996 -0.42882 -0.06065 C -0.44132 -0.06274 -0.45486 -0.06112 -0.46667 -0.06667 C -0.50434 -0.06528 -0.52205 -0.06737 -0.55295 -0.05464 C -0.55851 -0.04723 -0.56302 -0.04908 -0.56823 -0.03843 C -0.57639 -0.02177 -0.57726 -0.00533 -0.57726 0.01411 " pathEditMode="relative" ptsTypes="ffffffffff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0.05694 C -0.00469 0.04652 -0.01528 0.04583 -0.02396 0.04259 C -0.03524 0.03842 -0.04879 0.02939 -0.06042 0.02847 C -0.06754 0.02777 -0.07448 0.02731 -0.0816 0.02662 C -0.08715 0.02615 -0.09271 0.025 -0.09827 0.02453 C -0.10677 0.02361 -0.11545 0.02314 -0.12396 0.02245 C -0.13768 0.0199 -0.15122 0.01643 -0.16493 0.01435 C -0.19271 0.00301 -0.2224 -0.00093 -0.25139 -0.00579 C -0.26181 -0.00949 -0.2724 -0.01042 -0.28316 -0.01181 C -0.29861 -0.01713 -0.31233 -0.01598 -0.32865 -0.01598 " pathEditMode="relative" rAng="0" ptsTypes="fffffffffA"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41" y="-3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1111E-6 C 0.00782 0.01042 0.01979 0.01575 0.03021 0.02014 C 0.0382 0.02732 0.04236 0.02662 0.05295 0.02825 C 0.0658 0.03264 0.0783 0.03727 0.09098 0.04237 C 0.11164 0.04167 0.13229 0.04213 0.15295 0.04051 C 0.16719 0.03936 0.18889 0.02848 0.20157 0.02014 C 0.20903 0.01528 0.2132 0.00533 0.22118 0.00209 C 0.22674 -0.00532 0.23091 -0.01296 0.23629 -0.02013 " pathEditMode="relative" ptsTypes="fffffffA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7.40741E-7 C 0.00156 0.01436 0.00278 0.02639 0.01077 0.03635 C 0.01181 0.03982 0.0125 0.04329 0.01372 0.04653 C 0.01458 0.04862 0.01597 0.05024 0.01667 0.05255 C 0.01754 0.0551 0.01719 0.05811 0.01823 0.06065 C 0.02014 0.06551 0.02483 0.07037 0.02743 0.07477 C 0.0316 0.08172 0.0309 0.08588 0.03646 0.09098 C 0.04531 0.10903 0.05781 0.11065 0.07274 0.11505 C 0.09271 0.12084 0.1059 0.12362 0.12743 0.12524 C 0.16545 0.13102 0.17552 0.12848 0.22882 0.12732 C 0.24497 0.12454 0.26129 0.12338 0.27743 0.1213 C 0.28889 0.11737 0.3007 0.11737 0.31215 0.1132 C 0.33143 0.10625 0.3507 0.09885 0.36979 0.09098 C 0.37083 0.08959 0.37153 0.08774 0.37274 0.08681 C 0.37552 0.08496 0.38195 0.08287 0.38195 0.08287 C 0.38715 0.07547 0.39757 0.06343 0.40469 0.06065 C 0.40833 0.05556 0.41007 0.05278 0.41511 0.05047 C 0.43351 0.0257 0.45104 0.00139 0.46667 -0.02638 C 0.47205 -0.03611 0.48247 -0.06064 0.48924 -0.06666 C 0.49254 -0.075 0.49427 -0.07963 0.5 -0.08495 C 0.50313 -0.09722 0.49931 -0.08564 0.50452 -0.0949 C 0.50903 -0.10254 0.51268 -0.11111 0.51667 -0.11921 C 0.51997 -0.12592 0.52465 -0.1324 0.52743 -0.13935 " pathEditMode="relative" ptsTypes="ffffffffffffffffffffffA">
                                      <p:cBhvr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22222E-6 C 0.00902 -0.00787 0.01076 -0.02291 0.01666 -0.03425 C 0.01788 -0.04166 0.01979 -0.04907 0.02118 -0.05648 C 0.02256 -0.06412 0.02256 -0.07384 0.02569 -0.08078 C 0.02673 -0.08333 0.03038 -0.08657 0.03177 -0.08888 C 0.03298 -0.09074 0.0335 -0.09305 0.03472 -0.0949 C 0.03715 -0.09861 0.03975 -0.10162 0.04236 -0.10509 C 0.04739 -0.1118 0.04878 -0.10717 0.0559 -0.11319 C 0.06163 -0.11805 0.06788 -0.12152 0.07413 -0.12523 C 0.08107 -0.12939 0.08663 -0.13611 0.09392 -0.13935 C 0.1118 -0.15648 0.1302 -0.17268 0.14531 -0.19398 C 0.14722 -0.20138 0.15069 -0.20694 0.15295 -0.21412 C 0.15503 -0.2206 0.15572 -0.22754 0.15746 -0.23425 C 0.16024 -0.25648 0.16006 -0.24861 0.15746 -0.28287 C 0.15677 -0.29143 0.15104 -0.29745 0.14687 -0.303 C 0.13368 -0.3206 0.11163 -0.32523 0.09392 -0.32939 C 0.07239 -0.32824 0.05572 -0.32939 0.03628 -0.32129 C 0.03246 -0.31597 0.02829 -0.31203 0.02413 -0.30717 " pathEditMode="relative" ptsTypes="fffffffffffffffffA">
                                      <p:cBhvr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00FF00"/>
          </a:solidFill>
          <a:ln>
            <a:solidFill>
              <a:srgbClr val="00CC00"/>
            </a:solidFill>
          </a:ln>
        </p:spPr>
        <p:txBody>
          <a:bodyPr/>
          <a:lstStyle/>
          <a:p>
            <a:r>
              <a:rPr lang="cs-CZ" dirty="0" smtClean="0"/>
              <a:t>Obrázek nahraď slovesem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Vrbové větvičky                                         vajíčky.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Chlapci                             koš vajíček.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Velikonoce                                          děvčata vajíčka.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ntb1\AppData\Local\Microsoft\Windows\Temporary Internet Files\Content.IE5\KWNFT1KY\MC900346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96752"/>
            <a:ext cx="1656184" cy="1623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tb1\AppData\Local\Microsoft\Windows\Temporary Internet Files\Content.IE5\C6SO6783\MC9003537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303140"/>
            <a:ext cx="1800200" cy="2171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tb1\AppData\Local\Microsoft\Windows\Temporary Internet Files\Content.IE5\2KHPF9ZR\MP9004227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477575"/>
            <a:ext cx="331236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6797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00FF00"/>
          </a:solidFill>
        </p:spPr>
        <p:txBody>
          <a:bodyPr/>
          <a:lstStyle/>
          <a:p>
            <a:r>
              <a:rPr lang="cs-CZ" dirty="0" smtClean="0"/>
              <a:t>Obrázek nahraď slovesem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Na jaře                                                 mláďata.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Vajíčka                                        barevným papírem.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Velikonoce                                            ukřižování a zmrtvýchvstání                                                Ježíše</a:t>
            </a:r>
          </a:p>
          <a:p>
            <a:pPr marL="0" indent="0">
              <a:buNone/>
            </a:pPr>
            <a:r>
              <a:rPr lang="cs-CZ" dirty="0" smtClean="0"/>
              <a:t>Krista.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8" name="Picture 6" descr="C:\Users\ntb1\AppData\Local\Microsoft\Windows\Temporary Internet Files\Content.IE5\DE4CGPLA\MP9004230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196752"/>
            <a:ext cx="170435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ntb1\AppData\Local\Microsoft\Windows\Temporary Internet Files\Content.IE5\DE4CGPLA\MP9004392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8710" y="1234658"/>
            <a:ext cx="1493912" cy="1872208"/>
          </a:xfrm>
          <a:prstGeom prst="rect">
            <a:avLst/>
          </a:prstGeom>
          <a:noFill/>
          <a:ln>
            <a:solidFill>
              <a:srgbClr val="00CC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ntb1\AppData\Local\Microsoft\Windows\Temporary Internet Files\Content.IE5\C6SO6783\MP90039960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284984"/>
            <a:ext cx="3497057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ntb1\AppData\Local\Microsoft\Windows\Temporary Internet Files\Content.IE5\DE4CGPLA\MP90038489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2258" y="5085184"/>
            <a:ext cx="3618336" cy="1595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9780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3"/>
          <p:cNvSpPr>
            <a:spLocks noChangeArrowheads="1"/>
          </p:cNvSpPr>
          <p:nvPr/>
        </p:nvSpPr>
        <p:spPr bwMode="auto">
          <a:xfrm>
            <a:off x="468313" y="549275"/>
            <a:ext cx="15954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Použité zdroje:</a:t>
            </a:r>
          </a:p>
        </p:txBody>
      </p:sp>
      <p:sp>
        <p:nvSpPr>
          <p:cNvPr id="5124" name="Obdélník 5"/>
          <p:cNvSpPr>
            <a:spLocks noChangeArrowheads="1"/>
          </p:cNvSpPr>
          <p:nvPr/>
        </p:nvSpPr>
        <p:spPr bwMode="auto">
          <a:xfrm>
            <a:off x="468313" y="3141663"/>
            <a:ext cx="8496300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i="1"/>
              <a:t>Citace klipartových obrázků:</a:t>
            </a:r>
          </a:p>
          <a:p>
            <a:r>
              <a:rPr lang="cs-CZ"/>
              <a:t>[cit. 2012-12-04]. Dostupný pod licencí Microsoft Office 2010 (viz http://explore.live.com/microsoft-servi ... cz&amp;CTT=114) na WWW: &lt;http://office.microsoft.com/cs-cz/images/&gt;.[/quote]</a:t>
            </a:r>
          </a:p>
          <a:p>
            <a:endParaRPr lang="cs-CZ"/>
          </a:p>
          <a:p>
            <a:endParaRPr lang="cs-CZ"/>
          </a:p>
          <a:p>
            <a:endParaRPr lang="cs-CZ"/>
          </a:p>
          <a:p>
            <a:r>
              <a:rPr lang="cs-CZ"/>
              <a:t>Materiály jsou určeny pro bezplatné používání pro potřeby</a:t>
            </a:r>
          </a:p>
          <a:p>
            <a:r>
              <a:rPr lang="cs-CZ"/>
              <a:t>výuky na všech typech škol. Jakékoliv další využití podléhá</a:t>
            </a:r>
          </a:p>
          <a:p>
            <a:r>
              <a:rPr lang="cs-CZ"/>
              <a:t>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990607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135</TotalTime>
  <Words>348</Words>
  <Application>Microsoft Office PowerPoint</Application>
  <PresentationFormat>Předvádění na obrazovce (4:3)</PresentationFormat>
  <Paragraphs>108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SLOVESNÝ ZPŮSOB</vt:lpstr>
      <vt:lpstr>SLOVESNÝ ZPŮSOB PODMIŇOVACÍ</vt:lpstr>
      <vt:lpstr>Zařaď slovesa do správné nádoby</vt:lpstr>
      <vt:lpstr>Obrázek nahraď slovesem</vt:lpstr>
      <vt:lpstr>Obrázek nahraď slovesem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ntb1</dc:creator>
  <cp:lastModifiedBy>ntb1</cp:lastModifiedBy>
  <cp:revision>17</cp:revision>
  <dcterms:created xsi:type="dcterms:W3CDTF">2013-03-11T19:25:27Z</dcterms:created>
  <dcterms:modified xsi:type="dcterms:W3CDTF">2013-04-11T12:13:25Z</dcterms:modified>
</cp:coreProperties>
</file>