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86" r:id="rId2"/>
    <p:sldId id="285" r:id="rId3"/>
    <p:sldId id="284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7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30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6" autoAdjust="0"/>
    <p:restoredTop sz="94660"/>
  </p:normalViewPr>
  <p:slideViewPr>
    <p:cSldViewPr>
      <p:cViewPr varScale="1">
        <p:scale>
          <a:sx n="69" d="100"/>
          <a:sy n="69" d="100"/>
        </p:scale>
        <p:origin x="-142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9F59D2-7142-414B-8E3E-107B860ABB6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C8D5-8915-49EE-9CE3-78F2FE7CBE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CC8D5-8915-49EE-9CE3-78F2FE7CBEEE}" type="slidenum">
              <a:rPr lang="cs-CZ" smtClean="0"/>
              <a:t>30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6F1DE6-AA4F-47ED-B6AD-2620E9D0F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ECC7D8-DD98-4E3A-A8F2-193C15DE1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6E1BCF-73B5-4FEE-9717-FE622D908A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E1BF5-B817-4BD8-8641-71DE8E33B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C307D-B882-4B89-8761-C3C2590C2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608674-6106-4F02-A741-6A06740CF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1B0651-0E3F-421D-905D-30BC666DB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822CCF-354A-4207-8E6B-7CA59C537D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8D411-EAEC-4580-BFD0-8206DAAE6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AF524A-CD31-457B-A462-39AD0F456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746FE9-B86A-452F-B5F3-F966F790E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8A09FDA8-4777-4A69-BFE4-7500AD6B2F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image" Target="../media/image3.jpeg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6.xml"/><Relationship Id="rId2" Type="http://schemas.openxmlformats.org/officeDocument/2006/relationships/notesSlide" Target="../notesSlides/notesSlide4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28" Type="http://schemas.openxmlformats.org/officeDocument/2006/relationships/slide" Target="slide29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5.png"/><Relationship Id="rId5" Type="http://schemas.openxmlformats.org/officeDocument/2006/relationships/slide" Target="slide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png"/><Relationship Id="rId5" Type="http://schemas.openxmlformats.org/officeDocument/2006/relationships/slide" Target="slide4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png"/><Relationship Id="rId5" Type="http://schemas.openxmlformats.org/officeDocument/2006/relationships/slide" Target="slide4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5.png"/><Relationship Id="rId5" Type="http://schemas.openxmlformats.org/officeDocument/2006/relationships/slide" Target="slide4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57720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25.4.2013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Název: 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VY_32_INOVACE_2A_F6_09_Délka, hmotnost, objem, hustota - kvíz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délka, hmotnost, objem, hustota - opakování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6.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kvíz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785794"/>
            <a:ext cx="260840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31550" cmpd="sng">
                  <a:solidFill>
                    <a:schemeClr val="accent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Anotace</a:t>
            </a:r>
          </a:p>
        </p:txBody>
      </p:sp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714375" y="2428875"/>
            <a:ext cx="807243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Materiál slouží k zopakování poznatků o délce, hmotnosti, objemu a hustoty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C:\Users\Katka\AppData\Local\Microsoft\Windows\Temporary Internet Files\Content.IE5\0KLFGWH4\MC900441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63" y="776288"/>
            <a:ext cx="3454400" cy="300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143240" y="4500570"/>
            <a:ext cx="4000528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8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Kvíz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97" name="Group 125"/>
          <p:cNvGraphicFramePr>
            <a:graphicFrameLocks noGrp="1"/>
          </p:cNvGraphicFramePr>
          <p:nvPr/>
        </p:nvGraphicFramePr>
        <p:xfrm>
          <a:off x="468313" y="404813"/>
          <a:ext cx="8424862" cy="5832478"/>
        </p:xfrm>
        <a:graphic>
          <a:graphicData uri="http://schemas.openxmlformats.org/drawingml/2006/table">
            <a:tbl>
              <a:tblPr/>
              <a:tblGrid>
                <a:gridCol w="1684337"/>
                <a:gridCol w="1685925"/>
                <a:gridCol w="1684338"/>
                <a:gridCol w="1685925"/>
                <a:gridCol w="1684337"/>
              </a:tblGrid>
              <a:tr h="973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Times New Roman" pitchFamily="18" charset="0"/>
                        </a:rPr>
                        <a:t>Délka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Times New Roman" pitchFamily="18" charset="0"/>
                        </a:rPr>
                        <a:t>Hmotnost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Times New Roman" pitchFamily="18" charset="0"/>
                        </a:rPr>
                        <a:t>Objem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Times New Roman" pitchFamily="18" charset="0"/>
                        </a:rPr>
                        <a:t>Hustota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Times New Roman" pitchFamily="18" charset="0"/>
                        </a:rPr>
                        <a:t>Co je …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969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3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3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9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3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2" name="Group 51"/>
          <p:cNvGrpSpPr>
            <a:grpSpLocks/>
          </p:cNvGrpSpPr>
          <p:nvPr/>
        </p:nvGrpSpPr>
        <p:grpSpPr bwMode="auto">
          <a:xfrm>
            <a:off x="539750" y="1412875"/>
            <a:ext cx="1584325" cy="863600"/>
            <a:chOff x="340" y="890"/>
            <a:chExt cx="998" cy="544"/>
          </a:xfrm>
        </p:grpSpPr>
        <p:sp>
          <p:nvSpPr>
            <p:cNvPr id="5239" name="AutoShape 49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40" name="Text Box 50">
              <a:hlinkClick r:id="rId4" action="ppaction://hlinksldjump" highlightClick="1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 dirty="0">
                  <a:solidFill>
                    <a:schemeClr val="bg1"/>
                  </a:solidFill>
                </a:rPr>
                <a:t>1 000</a:t>
              </a:r>
            </a:p>
          </p:txBody>
        </p:sp>
      </p:grpSp>
      <p:grpSp>
        <p:nvGrpSpPr>
          <p:cNvPr id="5167" name="Group 52"/>
          <p:cNvGrpSpPr>
            <a:grpSpLocks/>
          </p:cNvGrpSpPr>
          <p:nvPr/>
        </p:nvGrpSpPr>
        <p:grpSpPr bwMode="auto">
          <a:xfrm>
            <a:off x="539750" y="2420938"/>
            <a:ext cx="1584325" cy="863600"/>
            <a:chOff x="340" y="890"/>
            <a:chExt cx="998" cy="544"/>
          </a:xfrm>
        </p:grpSpPr>
        <p:sp>
          <p:nvSpPr>
            <p:cNvPr id="5237" name="AutoShape 53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38" name="Text Box 54">
              <a:hlinkClick r:id="rId5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2 000</a:t>
              </a:r>
            </a:p>
          </p:txBody>
        </p:sp>
      </p:grpSp>
      <p:grpSp>
        <p:nvGrpSpPr>
          <p:cNvPr id="5168" name="Group 55"/>
          <p:cNvGrpSpPr>
            <a:grpSpLocks/>
          </p:cNvGrpSpPr>
          <p:nvPr/>
        </p:nvGrpSpPr>
        <p:grpSpPr bwMode="auto">
          <a:xfrm>
            <a:off x="539750" y="3357563"/>
            <a:ext cx="1584325" cy="863600"/>
            <a:chOff x="340" y="890"/>
            <a:chExt cx="998" cy="544"/>
          </a:xfrm>
        </p:grpSpPr>
        <p:sp>
          <p:nvSpPr>
            <p:cNvPr id="5235" name="AutoShape 56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36" name="Text Box 57">
              <a:hlinkClick r:id="rId6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3 000</a:t>
              </a:r>
            </a:p>
          </p:txBody>
        </p:sp>
      </p:grpSp>
      <p:grpSp>
        <p:nvGrpSpPr>
          <p:cNvPr id="5169" name="Group 58"/>
          <p:cNvGrpSpPr>
            <a:grpSpLocks/>
          </p:cNvGrpSpPr>
          <p:nvPr/>
        </p:nvGrpSpPr>
        <p:grpSpPr bwMode="auto">
          <a:xfrm>
            <a:off x="539750" y="4365625"/>
            <a:ext cx="1584325" cy="863600"/>
            <a:chOff x="340" y="890"/>
            <a:chExt cx="998" cy="544"/>
          </a:xfrm>
        </p:grpSpPr>
        <p:sp>
          <p:nvSpPr>
            <p:cNvPr id="5233" name="AutoShape 59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34" name="Text Box 60">
              <a:hlinkClick r:id="rId7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4 000</a:t>
              </a:r>
            </a:p>
          </p:txBody>
        </p:sp>
      </p:grpSp>
      <p:grpSp>
        <p:nvGrpSpPr>
          <p:cNvPr id="5170" name="Group 61"/>
          <p:cNvGrpSpPr>
            <a:grpSpLocks/>
          </p:cNvGrpSpPr>
          <p:nvPr/>
        </p:nvGrpSpPr>
        <p:grpSpPr bwMode="auto">
          <a:xfrm>
            <a:off x="539750" y="5300663"/>
            <a:ext cx="1584325" cy="863600"/>
            <a:chOff x="340" y="890"/>
            <a:chExt cx="998" cy="544"/>
          </a:xfrm>
        </p:grpSpPr>
        <p:sp>
          <p:nvSpPr>
            <p:cNvPr id="5231" name="AutoShape 62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32" name="Text Box 63">
              <a:hlinkClick r:id="rId8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5 000</a:t>
              </a:r>
            </a:p>
          </p:txBody>
        </p:sp>
      </p:grpSp>
      <p:grpSp>
        <p:nvGrpSpPr>
          <p:cNvPr id="5171" name="Group 64"/>
          <p:cNvGrpSpPr>
            <a:grpSpLocks/>
          </p:cNvGrpSpPr>
          <p:nvPr/>
        </p:nvGrpSpPr>
        <p:grpSpPr bwMode="auto">
          <a:xfrm>
            <a:off x="2195513" y="1412875"/>
            <a:ext cx="1584325" cy="863600"/>
            <a:chOff x="340" y="890"/>
            <a:chExt cx="998" cy="544"/>
          </a:xfrm>
        </p:grpSpPr>
        <p:sp>
          <p:nvSpPr>
            <p:cNvPr id="5229" name="AutoShape 65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30" name="Text Box 66">
              <a:hlinkClick r:id="rId9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1 000</a:t>
              </a:r>
            </a:p>
          </p:txBody>
        </p:sp>
      </p:grpSp>
      <p:grpSp>
        <p:nvGrpSpPr>
          <p:cNvPr id="5172" name="Group 67"/>
          <p:cNvGrpSpPr>
            <a:grpSpLocks/>
          </p:cNvGrpSpPr>
          <p:nvPr/>
        </p:nvGrpSpPr>
        <p:grpSpPr bwMode="auto">
          <a:xfrm>
            <a:off x="2195513" y="2420938"/>
            <a:ext cx="1584325" cy="863600"/>
            <a:chOff x="340" y="890"/>
            <a:chExt cx="998" cy="544"/>
          </a:xfrm>
        </p:grpSpPr>
        <p:sp>
          <p:nvSpPr>
            <p:cNvPr id="5227" name="AutoShape 68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28" name="Text Box 69">
              <a:hlinkClick r:id="rId10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2 000</a:t>
              </a:r>
            </a:p>
          </p:txBody>
        </p:sp>
      </p:grpSp>
      <p:grpSp>
        <p:nvGrpSpPr>
          <p:cNvPr id="5173" name="Group 70"/>
          <p:cNvGrpSpPr>
            <a:grpSpLocks/>
          </p:cNvGrpSpPr>
          <p:nvPr/>
        </p:nvGrpSpPr>
        <p:grpSpPr bwMode="auto">
          <a:xfrm>
            <a:off x="2195513" y="3357563"/>
            <a:ext cx="1584325" cy="863600"/>
            <a:chOff x="340" y="890"/>
            <a:chExt cx="998" cy="544"/>
          </a:xfrm>
        </p:grpSpPr>
        <p:sp>
          <p:nvSpPr>
            <p:cNvPr id="5225" name="AutoShape 71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26" name="Text Box 72">
              <a:hlinkClick r:id="rId11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3 000</a:t>
              </a:r>
            </a:p>
          </p:txBody>
        </p:sp>
      </p:grpSp>
      <p:grpSp>
        <p:nvGrpSpPr>
          <p:cNvPr id="5174" name="Group 73"/>
          <p:cNvGrpSpPr>
            <a:grpSpLocks/>
          </p:cNvGrpSpPr>
          <p:nvPr/>
        </p:nvGrpSpPr>
        <p:grpSpPr bwMode="auto">
          <a:xfrm>
            <a:off x="2195513" y="4365625"/>
            <a:ext cx="1584325" cy="863600"/>
            <a:chOff x="340" y="890"/>
            <a:chExt cx="998" cy="544"/>
          </a:xfrm>
        </p:grpSpPr>
        <p:sp>
          <p:nvSpPr>
            <p:cNvPr id="5223" name="AutoShape 74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24" name="Text Box 75">
              <a:hlinkClick r:id="rId12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4 000</a:t>
              </a:r>
            </a:p>
          </p:txBody>
        </p:sp>
      </p:grpSp>
      <p:grpSp>
        <p:nvGrpSpPr>
          <p:cNvPr id="5175" name="Group 76"/>
          <p:cNvGrpSpPr>
            <a:grpSpLocks/>
          </p:cNvGrpSpPr>
          <p:nvPr/>
        </p:nvGrpSpPr>
        <p:grpSpPr bwMode="auto">
          <a:xfrm>
            <a:off x="2195513" y="5300663"/>
            <a:ext cx="1584325" cy="863600"/>
            <a:chOff x="340" y="890"/>
            <a:chExt cx="998" cy="544"/>
          </a:xfrm>
        </p:grpSpPr>
        <p:sp>
          <p:nvSpPr>
            <p:cNvPr id="5221" name="AutoShape 77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22" name="Text Box 78">
              <a:hlinkClick r:id="rId13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5 000</a:t>
              </a:r>
            </a:p>
          </p:txBody>
        </p:sp>
      </p:grpSp>
      <p:grpSp>
        <p:nvGrpSpPr>
          <p:cNvPr id="5176" name="Group 79"/>
          <p:cNvGrpSpPr>
            <a:grpSpLocks/>
          </p:cNvGrpSpPr>
          <p:nvPr/>
        </p:nvGrpSpPr>
        <p:grpSpPr bwMode="auto">
          <a:xfrm>
            <a:off x="3851275" y="1412875"/>
            <a:ext cx="1584325" cy="863600"/>
            <a:chOff x="340" y="890"/>
            <a:chExt cx="998" cy="544"/>
          </a:xfrm>
        </p:grpSpPr>
        <p:sp>
          <p:nvSpPr>
            <p:cNvPr id="5219" name="AutoShape 80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20" name="Text Box 81">
              <a:hlinkClick r:id="rId14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1 000</a:t>
              </a:r>
            </a:p>
          </p:txBody>
        </p:sp>
      </p:grpSp>
      <p:grpSp>
        <p:nvGrpSpPr>
          <p:cNvPr id="5177" name="Group 82"/>
          <p:cNvGrpSpPr>
            <a:grpSpLocks/>
          </p:cNvGrpSpPr>
          <p:nvPr/>
        </p:nvGrpSpPr>
        <p:grpSpPr bwMode="auto">
          <a:xfrm>
            <a:off x="3851275" y="2420938"/>
            <a:ext cx="1584325" cy="863600"/>
            <a:chOff x="340" y="890"/>
            <a:chExt cx="998" cy="544"/>
          </a:xfrm>
        </p:grpSpPr>
        <p:sp>
          <p:nvSpPr>
            <p:cNvPr id="5217" name="AutoShape 83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8" name="Text Box 84">
              <a:hlinkClick r:id="rId15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2 000</a:t>
              </a:r>
            </a:p>
          </p:txBody>
        </p:sp>
      </p:grpSp>
      <p:grpSp>
        <p:nvGrpSpPr>
          <p:cNvPr id="5178" name="Group 85"/>
          <p:cNvGrpSpPr>
            <a:grpSpLocks/>
          </p:cNvGrpSpPr>
          <p:nvPr/>
        </p:nvGrpSpPr>
        <p:grpSpPr bwMode="auto">
          <a:xfrm>
            <a:off x="3851275" y="3357563"/>
            <a:ext cx="1584325" cy="863600"/>
            <a:chOff x="340" y="890"/>
            <a:chExt cx="998" cy="544"/>
          </a:xfrm>
        </p:grpSpPr>
        <p:sp>
          <p:nvSpPr>
            <p:cNvPr id="5215" name="AutoShape 86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6" name="Text Box 87">
              <a:hlinkClick r:id="rId16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3 000</a:t>
              </a:r>
            </a:p>
          </p:txBody>
        </p:sp>
      </p:grpSp>
      <p:grpSp>
        <p:nvGrpSpPr>
          <p:cNvPr id="5179" name="Group 88"/>
          <p:cNvGrpSpPr>
            <a:grpSpLocks/>
          </p:cNvGrpSpPr>
          <p:nvPr/>
        </p:nvGrpSpPr>
        <p:grpSpPr bwMode="auto">
          <a:xfrm>
            <a:off x="3851275" y="4365625"/>
            <a:ext cx="1584325" cy="863600"/>
            <a:chOff x="340" y="890"/>
            <a:chExt cx="998" cy="544"/>
          </a:xfrm>
        </p:grpSpPr>
        <p:sp>
          <p:nvSpPr>
            <p:cNvPr id="5213" name="AutoShape 89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4" name="Text Box 90">
              <a:hlinkClick r:id="rId17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4 000</a:t>
              </a:r>
            </a:p>
          </p:txBody>
        </p:sp>
      </p:grpSp>
      <p:grpSp>
        <p:nvGrpSpPr>
          <p:cNvPr id="5180" name="Group 91"/>
          <p:cNvGrpSpPr>
            <a:grpSpLocks/>
          </p:cNvGrpSpPr>
          <p:nvPr/>
        </p:nvGrpSpPr>
        <p:grpSpPr bwMode="auto">
          <a:xfrm>
            <a:off x="3851275" y="5300663"/>
            <a:ext cx="1584325" cy="863600"/>
            <a:chOff x="340" y="890"/>
            <a:chExt cx="998" cy="544"/>
          </a:xfrm>
        </p:grpSpPr>
        <p:sp>
          <p:nvSpPr>
            <p:cNvPr id="5211" name="AutoShape 92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2" name="Text Box 93">
              <a:hlinkClick r:id="rId18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5 000</a:t>
              </a:r>
            </a:p>
          </p:txBody>
        </p:sp>
      </p:grpSp>
      <p:grpSp>
        <p:nvGrpSpPr>
          <p:cNvPr id="5181" name="Group 94"/>
          <p:cNvGrpSpPr>
            <a:grpSpLocks/>
          </p:cNvGrpSpPr>
          <p:nvPr/>
        </p:nvGrpSpPr>
        <p:grpSpPr bwMode="auto">
          <a:xfrm>
            <a:off x="5580063" y="1412875"/>
            <a:ext cx="1584325" cy="863600"/>
            <a:chOff x="340" y="890"/>
            <a:chExt cx="998" cy="544"/>
          </a:xfrm>
        </p:grpSpPr>
        <p:sp>
          <p:nvSpPr>
            <p:cNvPr id="5209" name="AutoShape 95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0" name="Text Box 96">
              <a:hlinkClick r:id="rId19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1 000</a:t>
              </a:r>
            </a:p>
          </p:txBody>
        </p:sp>
      </p:grpSp>
      <p:grpSp>
        <p:nvGrpSpPr>
          <p:cNvPr id="5182" name="Group 97"/>
          <p:cNvGrpSpPr>
            <a:grpSpLocks/>
          </p:cNvGrpSpPr>
          <p:nvPr/>
        </p:nvGrpSpPr>
        <p:grpSpPr bwMode="auto">
          <a:xfrm>
            <a:off x="5580063" y="2420938"/>
            <a:ext cx="1584325" cy="863600"/>
            <a:chOff x="340" y="890"/>
            <a:chExt cx="998" cy="544"/>
          </a:xfrm>
        </p:grpSpPr>
        <p:sp>
          <p:nvSpPr>
            <p:cNvPr id="5207" name="AutoShape 98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08" name="Text Box 99">
              <a:hlinkClick r:id="rId20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2 000</a:t>
              </a:r>
            </a:p>
          </p:txBody>
        </p:sp>
      </p:grpSp>
      <p:grpSp>
        <p:nvGrpSpPr>
          <p:cNvPr id="5183" name="Group 100"/>
          <p:cNvGrpSpPr>
            <a:grpSpLocks/>
          </p:cNvGrpSpPr>
          <p:nvPr/>
        </p:nvGrpSpPr>
        <p:grpSpPr bwMode="auto">
          <a:xfrm>
            <a:off x="5580063" y="3357563"/>
            <a:ext cx="1584325" cy="863600"/>
            <a:chOff x="340" y="890"/>
            <a:chExt cx="998" cy="544"/>
          </a:xfrm>
        </p:grpSpPr>
        <p:sp>
          <p:nvSpPr>
            <p:cNvPr id="5205" name="AutoShape 101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06" name="Text Box 102">
              <a:hlinkClick r:id="rId21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3 000</a:t>
              </a:r>
            </a:p>
          </p:txBody>
        </p:sp>
      </p:grpSp>
      <p:grpSp>
        <p:nvGrpSpPr>
          <p:cNvPr id="5184" name="Group 103"/>
          <p:cNvGrpSpPr>
            <a:grpSpLocks/>
          </p:cNvGrpSpPr>
          <p:nvPr/>
        </p:nvGrpSpPr>
        <p:grpSpPr bwMode="auto">
          <a:xfrm>
            <a:off x="5580063" y="4365625"/>
            <a:ext cx="1584325" cy="863600"/>
            <a:chOff x="340" y="890"/>
            <a:chExt cx="998" cy="544"/>
          </a:xfrm>
        </p:grpSpPr>
        <p:sp>
          <p:nvSpPr>
            <p:cNvPr id="5203" name="AutoShape 104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04" name="Text Box 105">
              <a:hlinkClick r:id="rId22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4 000</a:t>
              </a:r>
            </a:p>
          </p:txBody>
        </p:sp>
      </p:grpSp>
      <p:grpSp>
        <p:nvGrpSpPr>
          <p:cNvPr id="5185" name="Group 106"/>
          <p:cNvGrpSpPr>
            <a:grpSpLocks/>
          </p:cNvGrpSpPr>
          <p:nvPr/>
        </p:nvGrpSpPr>
        <p:grpSpPr bwMode="auto">
          <a:xfrm>
            <a:off x="5580063" y="5300663"/>
            <a:ext cx="1584325" cy="863600"/>
            <a:chOff x="340" y="890"/>
            <a:chExt cx="998" cy="544"/>
          </a:xfrm>
        </p:grpSpPr>
        <p:sp>
          <p:nvSpPr>
            <p:cNvPr id="5201" name="AutoShape 107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02" name="Text Box 108">
              <a:hlinkClick r:id="rId23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5 000</a:t>
              </a:r>
            </a:p>
          </p:txBody>
        </p:sp>
      </p:grpSp>
      <p:grpSp>
        <p:nvGrpSpPr>
          <p:cNvPr id="5186" name="Group 109"/>
          <p:cNvGrpSpPr>
            <a:grpSpLocks/>
          </p:cNvGrpSpPr>
          <p:nvPr/>
        </p:nvGrpSpPr>
        <p:grpSpPr bwMode="auto">
          <a:xfrm>
            <a:off x="7235825" y="1412875"/>
            <a:ext cx="1584325" cy="863600"/>
            <a:chOff x="340" y="890"/>
            <a:chExt cx="998" cy="544"/>
          </a:xfrm>
        </p:grpSpPr>
        <p:sp>
          <p:nvSpPr>
            <p:cNvPr id="5199" name="AutoShape 110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00" name="Text Box 111">
              <a:hlinkClick r:id="rId24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1 000</a:t>
              </a:r>
            </a:p>
          </p:txBody>
        </p:sp>
      </p:grpSp>
      <p:grpSp>
        <p:nvGrpSpPr>
          <p:cNvPr id="5187" name="Group 112"/>
          <p:cNvGrpSpPr>
            <a:grpSpLocks/>
          </p:cNvGrpSpPr>
          <p:nvPr/>
        </p:nvGrpSpPr>
        <p:grpSpPr bwMode="auto">
          <a:xfrm>
            <a:off x="7235825" y="2420938"/>
            <a:ext cx="1584325" cy="863600"/>
            <a:chOff x="340" y="890"/>
            <a:chExt cx="998" cy="544"/>
          </a:xfrm>
        </p:grpSpPr>
        <p:sp>
          <p:nvSpPr>
            <p:cNvPr id="5197" name="AutoShape 113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8" name="Text Box 114">
              <a:hlinkClick r:id="rId25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2 000</a:t>
              </a:r>
            </a:p>
          </p:txBody>
        </p:sp>
      </p:grpSp>
      <p:grpSp>
        <p:nvGrpSpPr>
          <p:cNvPr id="5188" name="Group 115"/>
          <p:cNvGrpSpPr>
            <a:grpSpLocks/>
          </p:cNvGrpSpPr>
          <p:nvPr/>
        </p:nvGrpSpPr>
        <p:grpSpPr bwMode="auto">
          <a:xfrm>
            <a:off x="7235825" y="3357563"/>
            <a:ext cx="1584325" cy="863600"/>
            <a:chOff x="340" y="890"/>
            <a:chExt cx="998" cy="544"/>
          </a:xfrm>
        </p:grpSpPr>
        <p:sp>
          <p:nvSpPr>
            <p:cNvPr id="5195" name="AutoShape 116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6" name="Text Box 117">
              <a:hlinkClick r:id="rId26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3 000</a:t>
              </a:r>
            </a:p>
          </p:txBody>
        </p:sp>
      </p:grpSp>
      <p:grpSp>
        <p:nvGrpSpPr>
          <p:cNvPr id="5189" name="Group 118"/>
          <p:cNvGrpSpPr>
            <a:grpSpLocks/>
          </p:cNvGrpSpPr>
          <p:nvPr/>
        </p:nvGrpSpPr>
        <p:grpSpPr bwMode="auto">
          <a:xfrm>
            <a:off x="7235825" y="4365625"/>
            <a:ext cx="1584325" cy="863600"/>
            <a:chOff x="340" y="890"/>
            <a:chExt cx="998" cy="544"/>
          </a:xfrm>
        </p:grpSpPr>
        <p:sp>
          <p:nvSpPr>
            <p:cNvPr id="5193" name="AutoShape 119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4" name="Text Box 120">
              <a:hlinkClick r:id="rId27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4 000</a:t>
              </a:r>
            </a:p>
          </p:txBody>
        </p:sp>
      </p:grpSp>
      <p:grpSp>
        <p:nvGrpSpPr>
          <p:cNvPr id="5190" name="Group 121"/>
          <p:cNvGrpSpPr>
            <a:grpSpLocks/>
          </p:cNvGrpSpPr>
          <p:nvPr/>
        </p:nvGrpSpPr>
        <p:grpSpPr bwMode="auto">
          <a:xfrm>
            <a:off x="7235825" y="5300663"/>
            <a:ext cx="1584325" cy="863600"/>
            <a:chOff x="340" y="890"/>
            <a:chExt cx="998" cy="544"/>
          </a:xfrm>
        </p:grpSpPr>
        <p:sp>
          <p:nvSpPr>
            <p:cNvPr id="5191" name="AutoShape 122">
              <a:hlinkClick r:id="" action="ppaction://noaction" highlightClick="1"/>
            </p:cNvPr>
            <p:cNvSpPr>
              <a:spLocks noChangeArrowheads="1"/>
            </p:cNvSpPr>
            <p:nvPr/>
          </p:nvSpPr>
          <p:spPr bwMode="auto">
            <a:xfrm>
              <a:off x="340" y="890"/>
              <a:ext cx="998" cy="544"/>
            </a:xfrm>
            <a:prstGeom prst="actionButtonBlank">
              <a:avLst/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2" name="Text Box 123">
              <a:hlinkClick r:id="rId28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76" y="981"/>
              <a:ext cx="771" cy="3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chemeClr val="bg1"/>
                  </a:solidFill>
                </a:rPr>
                <a:t>5 000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7" name="Picture 11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7050" y="191611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 Box 4"/>
          <p:cNvSpPr txBox="1">
            <a:spLocks noChangeArrowheads="1"/>
          </p:cNvSpPr>
          <p:nvPr/>
        </p:nvSpPr>
        <p:spPr bwMode="auto">
          <a:xfrm>
            <a:off x="2786063" y="1643063"/>
            <a:ext cx="312737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 se značí délka?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647700" y="4365625"/>
            <a:ext cx="8496300" cy="1439863"/>
            <a:chOff x="204" y="3022"/>
            <a:chExt cx="5352" cy="907"/>
          </a:xfrm>
        </p:grpSpPr>
        <p:sp>
          <p:nvSpPr>
            <p:cNvPr id="6150" name="AutoShape 5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Text Box 6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6149" name="Picture 1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410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0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3"/>
          <p:cNvSpPr txBox="1">
            <a:spLocks noChangeArrowheads="1"/>
          </p:cNvSpPr>
          <p:nvPr/>
        </p:nvSpPr>
        <p:spPr bwMode="auto">
          <a:xfrm>
            <a:off x="2357438" y="1643063"/>
            <a:ext cx="51943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Jaká je základní jednotka délky?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647700" y="3789040"/>
            <a:ext cx="8496300" cy="1439863"/>
            <a:chOff x="204" y="3022"/>
            <a:chExt cx="5352" cy="907"/>
          </a:xfrm>
        </p:grpSpPr>
        <p:sp>
          <p:nvSpPr>
            <p:cNvPr id="7174" name="AutoShape 5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Text Box 6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7172" name="Picture 7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7179" name="Picture 11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71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17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357438" y="1571625"/>
            <a:ext cx="4024312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Uveď dvě měřidla délky.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8198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8196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8199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819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9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320675" y="1643063"/>
            <a:ext cx="88233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V jakých jednotkách bychom vyjádřili délku špendlíku?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9222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9220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9223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92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22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143000" y="1643063"/>
            <a:ext cx="6799263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Kolik centimetrů se vejde do deseti metrů?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0246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0244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0247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02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24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428750" y="1643063"/>
            <a:ext cx="5878513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Jaká je základní jednotka hmotnosti?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1270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1268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1271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12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27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1549400" y="1643063"/>
            <a:ext cx="5951538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Jakým písmenem značíme hmotnost?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2294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2292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2295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229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29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611188" y="1412875"/>
            <a:ext cx="78454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 se jmenuje váha, kde měříme svoji hmotnost?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3318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3316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3319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33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3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428625" y="1143000"/>
            <a:ext cx="82153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FF00"/>
                </a:solidFill>
              </a:rPr>
              <a:t>Uveď dvě věci, které mají hmotnost přibližně jeden kilogram.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4342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4340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4343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43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34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1643063" y="1643063"/>
            <a:ext cx="6923087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Popiš postup, jak zvážíme vodu ve sklenici.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5366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5364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5367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53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36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1582738" y="1500188"/>
            <a:ext cx="59182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Kolik dm</a:t>
            </a:r>
            <a:r>
              <a:rPr lang="cs-CZ" baseline="30000">
                <a:solidFill>
                  <a:srgbClr val="FFFF00"/>
                </a:solidFill>
              </a:rPr>
              <a:t>3</a:t>
            </a:r>
            <a:r>
              <a:rPr lang="cs-CZ">
                <a:solidFill>
                  <a:srgbClr val="FFFF00"/>
                </a:solidFill>
              </a:rPr>
              <a:t> se vejde do jednoho litru?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6390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6388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6391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639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391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WordArt 4"/>
          <p:cNvSpPr>
            <a:spLocks noChangeArrowheads="1" noChangeShapeType="1" noTextEdit="1"/>
          </p:cNvSpPr>
          <p:nvPr/>
        </p:nvSpPr>
        <p:spPr bwMode="auto">
          <a:xfrm>
            <a:off x="2339975" y="1916113"/>
            <a:ext cx="4772025" cy="25892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Bonus</a:t>
            </a:r>
          </a:p>
        </p:txBody>
      </p:sp>
      <p:pic>
        <p:nvPicPr>
          <p:cNvPr id="18437" name="Picture 5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1725" y="28527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6" dur="1" fill="hold"/>
                                        <p:tgtEl>
                                          <p:spTgt spid="184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43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1428750" y="1500188"/>
            <a:ext cx="5897563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Jakou značku používáme pro objem?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8438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39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8436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9463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194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46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1143000" y="1571625"/>
            <a:ext cx="75898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 se jmenuje nádoba, ve které měříme objem?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19462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6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19460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0487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048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48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1785938" y="1571625"/>
            <a:ext cx="51276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Uveď vzorec pro objem kvádru.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0486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87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0484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1511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15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51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285750" y="1500188"/>
            <a:ext cx="88519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 se jmenuje řecké písmeno, kterým značíme hustotu?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1510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511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1508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2535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25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53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2214563" y="1500188"/>
            <a:ext cx="5472112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Jaká je základní jednotka hustoty?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2534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35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2532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3559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35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559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500063" y="1500188"/>
            <a:ext cx="8001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FF00"/>
                </a:solidFill>
              </a:rPr>
              <a:t>Kde najdeme údaje o tom, jakou má jakákoli látka hustotu?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3558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59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3556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4583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45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58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WordArt 2"/>
          <p:cNvSpPr>
            <a:spLocks noChangeArrowheads="1" noChangeShapeType="1" noTextEdit="1"/>
          </p:cNvSpPr>
          <p:nvPr/>
        </p:nvSpPr>
        <p:spPr bwMode="auto">
          <a:xfrm>
            <a:off x="2339975" y="1916113"/>
            <a:ext cx="4772025" cy="25892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Bonus</a:t>
            </a:r>
          </a:p>
        </p:txBody>
      </p:sp>
      <p:pic>
        <p:nvPicPr>
          <p:cNvPr id="25603" name="Picture 3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1725" y="28527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6" dur="1" fill="hold"/>
                                        <p:tgtEl>
                                          <p:spTgt spid="2560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60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1647825" y="1557338"/>
            <a:ext cx="5424488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Uveď vzorec pro výpočet hustoty.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5606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07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5604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6631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66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631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571500" y="1214438"/>
            <a:ext cx="383381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FF00"/>
                </a:solidFill>
              </a:rPr>
              <a:t>Co je těžší?</a:t>
            </a:r>
          </a:p>
          <a:p>
            <a:r>
              <a:rPr lang="cs-CZ" sz="4000">
                <a:solidFill>
                  <a:srgbClr val="FFFF00"/>
                </a:solidFill>
              </a:rPr>
              <a:t>         a) cihla</a:t>
            </a:r>
          </a:p>
          <a:p>
            <a:r>
              <a:rPr lang="cs-CZ" sz="4000">
                <a:solidFill>
                  <a:srgbClr val="FFFF00"/>
                </a:solidFill>
              </a:rPr>
              <a:t>         b) motocykl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6630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631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6628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7655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76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65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1857375" y="1857375"/>
            <a:ext cx="30067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FF00"/>
                </a:solidFill>
              </a:rPr>
              <a:t>Co je vyšší?</a:t>
            </a:r>
          </a:p>
          <a:p>
            <a:r>
              <a:rPr lang="cs-CZ" sz="4000">
                <a:solidFill>
                  <a:srgbClr val="FFFF00"/>
                </a:solidFill>
              </a:rPr>
              <a:t>     a) bytovka</a:t>
            </a:r>
          </a:p>
          <a:p>
            <a:r>
              <a:rPr lang="cs-CZ" sz="4000">
                <a:solidFill>
                  <a:srgbClr val="FFFF00"/>
                </a:solidFill>
              </a:rPr>
              <a:t>     b) bagr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7654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655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7652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8679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286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679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WordArt 2"/>
          <p:cNvSpPr>
            <a:spLocks noChangeArrowheads="1" noChangeShapeType="1" noTextEdit="1"/>
          </p:cNvSpPr>
          <p:nvPr/>
        </p:nvSpPr>
        <p:spPr bwMode="auto">
          <a:xfrm>
            <a:off x="2339975" y="1916113"/>
            <a:ext cx="4772025" cy="25892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Bonus</a:t>
            </a:r>
          </a:p>
        </p:txBody>
      </p:sp>
      <p:pic>
        <p:nvPicPr>
          <p:cNvPr id="29699" name="Picture 3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1725" y="28527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6" dur="1" fill="hold"/>
                                        <p:tgtEl>
                                          <p:spTgt spid="2969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699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2786063" y="1285875"/>
            <a:ext cx="28352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FF00"/>
                </a:solidFill>
              </a:rPr>
              <a:t>Co je hustší?</a:t>
            </a:r>
          </a:p>
          <a:p>
            <a:r>
              <a:rPr lang="cs-CZ" sz="4000">
                <a:solidFill>
                  <a:srgbClr val="FFFF00"/>
                </a:solidFill>
              </a:rPr>
              <a:t>     a) mléko</a:t>
            </a:r>
          </a:p>
          <a:p>
            <a:r>
              <a:rPr lang="cs-CZ" sz="4000">
                <a:solidFill>
                  <a:srgbClr val="FFFF00"/>
                </a:solidFill>
              </a:rPr>
              <a:t>     b) med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29702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703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29700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30727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307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727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47700" y="3933825"/>
            <a:ext cx="8496300" cy="1439863"/>
            <a:chOff x="204" y="3022"/>
            <a:chExt cx="5352" cy="907"/>
          </a:xfrm>
        </p:grpSpPr>
        <p:sp>
          <p:nvSpPr>
            <p:cNvPr id="30726" name="AutoShape 4"/>
            <p:cNvSpPr>
              <a:spLocks noChangeArrowheads="1"/>
            </p:cNvSpPr>
            <p:nvPr/>
          </p:nvSpPr>
          <p:spPr bwMode="auto">
            <a:xfrm>
              <a:off x="204" y="3022"/>
              <a:ext cx="5352" cy="907"/>
            </a:xfrm>
            <a:prstGeom prst="foldedCorner">
              <a:avLst>
                <a:gd name="adj" fmla="val 125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727" name="Text Box 5"/>
            <p:cNvSpPr txBox="1">
              <a:spLocks noChangeArrowheads="1"/>
            </p:cNvSpPr>
            <p:nvPr/>
          </p:nvSpPr>
          <p:spPr bwMode="auto">
            <a:xfrm>
              <a:off x="1383" y="3203"/>
              <a:ext cx="281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4000">
                  <a:solidFill>
                    <a:srgbClr val="FFFF00"/>
                  </a:solidFill>
                </a:rPr>
                <a:t>Konec</a:t>
              </a:r>
            </a:p>
          </p:txBody>
        </p:sp>
      </p:grpSp>
      <p:pic>
        <p:nvPicPr>
          <p:cNvPr id="30723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6021388"/>
            <a:ext cx="1008063" cy="676275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31751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MSj01166130000[1]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604250" y="34290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5" name="Obdélník 9"/>
          <p:cNvSpPr>
            <a:spLocks noChangeArrowheads="1"/>
          </p:cNvSpPr>
          <p:nvPr/>
        </p:nvSpPr>
        <p:spPr bwMode="auto">
          <a:xfrm>
            <a:off x="2286000" y="1571625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Co má větší objem?</a:t>
            </a:r>
          </a:p>
          <a:p>
            <a:r>
              <a:rPr lang="cs-CZ">
                <a:solidFill>
                  <a:srgbClr val="FFFF00"/>
                </a:solidFill>
              </a:rPr>
              <a:t>     a) kostka cukru</a:t>
            </a:r>
          </a:p>
          <a:p>
            <a:r>
              <a:rPr lang="cs-CZ">
                <a:solidFill>
                  <a:srgbClr val="FFFF00"/>
                </a:solidFill>
              </a:rPr>
              <a:t>     b) krabice mléka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">
                                      <p:cBhvr>
                                        <p:cTn id="16" dur="1" fill="hold"/>
                                        <p:tgtEl>
                                          <p:spTgt spid="317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751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www.</a:t>
            </a:r>
            <a:r>
              <a:rPr lang="cs-CZ" smtClean="0"/>
              <a:t>microsoft.office.com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324</TotalTime>
  <Words>378</Words>
  <Application>Microsoft Office PowerPoint</Application>
  <PresentationFormat>Předvádění na obrazovce (4:3)</PresentationFormat>
  <Paragraphs>129</Paragraphs>
  <Slides>30</Slides>
  <Notes>30</Notes>
  <HiddenSlides>0</HiddenSlides>
  <MMClips>25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4" baseType="lpstr">
      <vt:lpstr>Times New Roman</vt:lpstr>
      <vt:lpstr>Arial</vt:lpstr>
      <vt:lpstr>Calibri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Zdroje</vt:lpstr>
    </vt:vector>
  </TitlesOfParts>
  <Company>ZŠ Bor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sborovna</dc:creator>
  <cp:lastModifiedBy>šárka</cp:lastModifiedBy>
  <cp:revision>25</cp:revision>
  <dcterms:created xsi:type="dcterms:W3CDTF">2009-03-04T13:41:12Z</dcterms:created>
  <dcterms:modified xsi:type="dcterms:W3CDTF">2013-04-26T05:24:58Z</dcterms:modified>
</cp:coreProperties>
</file>