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65" r:id="rId2"/>
    <p:sldId id="266" r:id="rId3"/>
    <p:sldId id="258" r:id="rId4"/>
    <p:sldId id="260" r:id="rId5"/>
    <p:sldId id="262" r:id="rId6"/>
    <p:sldId id="259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952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130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657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13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794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179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787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657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34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472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7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87357-7611-4E72-879D-31F4F07FD646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FF032-E34E-4B09-B5E0-3AB5062E9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133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20_ Tětivy kružnice - výpočty</a:t>
            </a:r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20 </a:t>
            </a:r>
          </a:p>
          <a:p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542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Základní tři úlohy pro výpočet délky tětivy , vzdálenosti tětivy od  středu kružnice a poloměru kružnice</a:t>
            </a:r>
            <a:endParaRPr lang="cs-CZ" sz="1600" dirty="0"/>
          </a:p>
          <a:p>
            <a:r>
              <a:rPr lang="cs-CZ" sz="1600" b="1" dirty="0" smtClean="0"/>
              <a:t>Očekávaný výstup:   </a:t>
            </a:r>
            <a:r>
              <a:rPr lang="cs-CZ" sz="1600" dirty="0" smtClean="0"/>
              <a:t>Žák načrtne tětivu kružnice, vyznačí rovnoramenný trojúhelník, ve kterém je tětiva základnou a pomocí Pythagorovy věty vypočte požadovanou stranu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b="1" dirty="0" smtClean="0"/>
              <a:t>Klíčová slova: </a:t>
            </a:r>
            <a:r>
              <a:rPr lang="cs-CZ" sz="1600" dirty="0" smtClean="0"/>
              <a:t>Tětiva kružnice, délka tětivy, vzdálenost tětivy od středu kružnice, Pythagorova věta</a:t>
            </a:r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sešity žáků</a:t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40 minut </a:t>
            </a: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Prezentace obsahuje základní tři úlohy pro výpočty v rovnoramenném trojúhelníku s tětivou kružnice a poloměry kružnice. Žáci se v předchozích hodinách seznámili s pojmy tečna a sečna kružnice i  tětiva kružnice. Nový však je zde požadavek určování  neznámých délek. Jako první objeví žáci existenci rovnoramenného trojúhelníku při náčrtu tětivy jako následek hledání vhodného umístění poloměru v náčrtu. Následuje opakování vlastností rovnoramenného  trojúhelníku a jeho výšky na základnu a posléze užití </a:t>
            </a:r>
            <a:r>
              <a:rPr lang="cs-CZ" sz="1600" dirty="0"/>
              <a:t>P</a:t>
            </a:r>
            <a:r>
              <a:rPr lang="cs-CZ" sz="1600" dirty="0" smtClean="0"/>
              <a:t>ythagorovy věty k  výpočtu přepony a  následně i odvěsny pravoúhlého trojúhelníku. Úlohy jsou řazeny  dle obtížnosti  výpočtu pomocí Pythagorovy věty. Všechny výpočty jsou prováděny jen pomocí tabulek. Je vhodné diskutovat také způsob zaokrouhlování (v poslední úloze zaokrouhlit </a:t>
            </a:r>
            <a:r>
              <a:rPr lang="cs-CZ" sz="1600" dirty="0" smtClean="0"/>
              <a:t>až </a:t>
            </a:r>
            <a:r>
              <a:rPr lang="cs-CZ" sz="1600" dirty="0" smtClean="0"/>
              <a:t>výsledek.)</a:t>
            </a:r>
          </a:p>
        </p:txBody>
      </p:sp>
    </p:spTree>
    <p:extLst>
      <p:ext uri="{BB962C8B-B14F-4D97-AF65-F5344CB8AC3E}">
        <p14:creationId xmlns:p14="http://schemas.microsoft.com/office/powerpoint/2010/main" val="1542181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24944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Tětivy</a:t>
            </a:r>
            <a:r>
              <a:rPr lang="cs-CZ" dirty="0" smtClean="0"/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kružnice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477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1154" y="567935"/>
            <a:ext cx="84093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</a:t>
            </a:r>
            <a:r>
              <a:rPr lang="cs-CZ" sz="2400" dirty="0"/>
              <a:t>V kružnici je tětiva CD délky 14 cm od středu S kružnice vzdálena 3 cm. Jaký je poloměr dané kružnice?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1008737" y="1681804"/>
            <a:ext cx="2834797" cy="2448272"/>
            <a:chOff x="5265595" y="2575938"/>
            <a:chExt cx="2834797" cy="2448272"/>
          </a:xfrm>
        </p:grpSpPr>
        <p:sp>
          <p:nvSpPr>
            <p:cNvPr id="5" name="Ovál 4"/>
            <p:cNvSpPr/>
            <p:nvPr/>
          </p:nvSpPr>
          <p:spPr>
            <a:xfrm>
              <a:off x="5364088" y="2575938"/>
              <a:ext cx="2448272" cy="244827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5" idx="1"/>
              <a:endCxn id="5" idx="7"/>
            </p:cNvCxnSpPr>
            <p:nvPr/>
          </p:nvCxnSpPr>
          <p:spPr>
            <a:xfrm>
              <a:off x="5722629" y="2934479"/>
              <a:ext cx="1731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6440073" y="3645024"/>
              <a:ext cx="288032" cy="2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447615" y="3672027"/>
              <a:ext cx="280490" cy="2290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 flipV="1">
              <a:off x="6584089" y="2934479"/>
              <a:ext cx="4135" cy="85209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1"/>
            </p:cNvCxnSpPr>
            <p:nvPr/>
          </p:nvCxnSpPr>
          <p:spPr>
            <a:xfrm>
              <a:off x="5722629" y="2934479"/>
              <a:ext cx="865595" cy="87459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" idx="7"/>
            </p:cNvCxnSpPr>
            <p:nvPr/>
          </p:nvCxnSpPr>
          <p:spPr>
            <a:xfrm flipH="1">
              <a:off x="6588224" y="2934479"/>
              <a:ext cx="865595" cy="838592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5265595" y="2692951"/>
              <a:ext cx="5745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263691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D</a:t>
              </a:r>
              <a:endParaRPr lang="cs-CZ" sz="24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40073" y="3809075"/>
              <a:ext cx="4361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4644008" y="371265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236296" y="224868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241576" y="1681804"/>
            <a:ext cx="2180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45" name="Oblouk 44"/>
          <p:cNvSpPr/>
          <p:nvPr/>
        </p:nvSpPr>
        <p:spPr>
          <a:xfrm rot="5189038">
            <a:off x="4311192" y="1826602"/>
            <a:ext cx="1097681" cy="1124550"/>
          </a:xfrm>
          <a:prstGeom prst="arc">
            <a:avLst>
              <a:gd name="adj1" fmla="val 16200000"/>
              <a:gd name="adj2" fmla="val 3820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4644008" y="2043429"/>
            <a:ext cx="2592288" cy="1636756"/>
            <a:chOff x="4644008" y="2043429"/>
            <a:chExt cx="2592288" cy="1636756"/>
          </a:xfrm>
        </p:grpSpPr>
        <p:sp>
          <p:nvSpPr>
            <p:cNvPr id="40" name="Pravoúhlý trojúhelník 39"/>
            <p:cNvSpPr/>
            <p:nvPr/>
          </p:nvSpPr>
          <p:spPr>
            <a:xfrm rot="5400000">
              <a:off x="5394502" y="1838391"/>
              <a:ext cx="1307324" cy="237626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644008" y="204342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148064" y="2540491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148064" y="2705885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148064" y="2540491"/>
              <a:ext cx="56039" cy="5603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Oblouk 54"/>
          <p:cNvSpPr/>
          <p:nvPr/>
        </p:nvSpPr>
        <p:spPr>
          <a:xfrm rot="5907341">
            <a:off x="4317455" y="1702118"/>
            <a:ext cx="1295843" cy="12231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5419452" y="2004388"/>
            <a:ext cx="10613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 cm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763658" y="3145742"/>
            <a:ext cx="7133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r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60032" y="4337531"/>
                <a:ext cx="3438195" cy="1977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49+ </m:t>
                    </m:r>
                  </m:oMath>
                </a14:m>
                <a:r>
                  <a:rPr lang="cs-CZ" sz="2400" b="0" dirty="0" smtClean="0"/>
                  <a:t>9</a:t>
                </a:r>
              </a:p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58</m:t>
                    </m:r>
                  </m:oMath>
                </a14:m>
                <a:endParaRPr lang="cs-CZ" sz="2400" b="0" dirty="0" smtClean="0"/>
              </a:p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r</m:t>
                    </m:r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58 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 </m:t>
                    </m:r>
                  </m:oMath>
                </a14:m>
                <a:r>
                  <a:rPr lang="cs-CZ" sz="2400" dirty="0" smtClean="0"/>
                  <a:t>7,62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:r>
                  <a:rPr lang="cs-CZ" sz="2400" b="1" u="sng" dirty="0" smtClean="0"/>
                  <a:t>r </a:t>
                </a:r>
                <a:r>
                  <a:rPr lang="cs-CZ" sz="2400" b="1" u="sng" dirty="0" smtClean="0">
                    <a:sym typeface="Euclid Extra"/>
                  </a:rPr>
                  <a:t> 7,6 cm</a:t>
                </a: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337531"/>
                <a:ext cx="3438195" cy="1977529"/>
              </a:xfrm>
              <a:prstGeom prst="rect">
                <a:avLst/>
              </a:prstGeom>
              <a:blipFill rotWithShape="1">
                <a:blip r:embed="rId2"/>
                <a:stretch>
                  <a:fillRect b="-67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424126" y="5499905"/>
            <a:ext cx="41663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Úsečka CD je tětivou kružnice </a:t>
            </a:r>
          </a:p>
          <a:p>
            <a:r>
              <a:rPr lang="cs-CZ" sz="2400" b="1" dirty="0" smtClean="0"/>
              <a:t>o poloměru asi 7,6 cm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8590" y="2705885"/>
            <a:ext cx="870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cm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1230" y="4248781"/>
            <a:ext cx="38063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je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CDS?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Co na obrázku </a:t>
            </a:r>
            <a:r>
              <a:rPr lang="cs-CZ" sz="2000" dirty="0">
                <a:ln>
                  <a:solidFill>
                    <a:srgbClr val="0070C0"/>
                  </a:solidFill>
                </a:ln>
              </a:rPr>
              <a:t>o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značuje bod P?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úhel svírají PS s CD?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699427" y="1542723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Načrtni pravoúhlý 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, který použiješ k výpočtu</a:t>
            </a:r>
            <a:endParaRPr lang="cs-CZ" sz="2000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87987" y="3235600"/>
            <a:ext cx="2278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Je strana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r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odvěsna nebo přepona?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55576" y="1398932"/>
            <a:ext cx="3168352" cy="316835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1230" y="4248781"/>
            <a:ext cx="3372304" cy="1015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699427" y="1583835"/>
            <a:ext cx="4766802" cy="429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rot="5400000">
            <a:off x="5307347" y="976901"/>
            <a:ext cx="2261871" cy="4459391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284579" y="3285166"/>
            <a:ext cx="2013648" cy="6583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147025" y="4248780"/>
            <a:ext cx="2013648" cy="4179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016295" y="4666692"/>
            <a:ext cx="2013648" cy="8332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969717" y="5481846"/>
            <a:ext cx="2190956" cy="8332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87824" y="5430232"/>
            <a:ext cx="3789792" cy="8332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46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48" grpId="0" animBg="1"/>
      <p:bldP spid="16" grpId="0" animBg="1"/>
      <p:bldP spid="50" grpId="0" animBg="1"/>
      <p:bldP spid="51" grpId="0" animBg="1"/>
      <p:bldP spid="53" grpId="0" animBg="1"/>
      <p:bldP spid="61" grpId="0" animBg="1"/>
      <p:bldP spid="6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1154" y="567935"/>
            <a:ext cx="84093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</a:t>
            </a:r>
            <a:r>
              <a:rPr lang="cs-CZ" sz="2400" dirty="0"/>
              <a:t>V kružnici je tětiva CD délky 14 cm od středu S kružnice vzdálena 3 cm. Jaký je poloměr dané kružnice?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1010880" y="1701188"/>
            <a:ext cx="2834797" cy="2448272"/>
            <a:chOff x="5265595" y="2575938"/>
            <a:chExt cx="2834797" cy="2448272"/>
          </a:xfrm>
        </p:grpSpPr>
        <p:sp>
          <p:nvSpPr>
            <p:cNvPr id="5" name="Ovál 4"/>
            <p:cNvSpPr/>
            <p:nvPr/>
          </p:nvSpPr>
          <p:spPr>
            <a:xfrm>
              <a:off x="5364088" y="2575938"/>
              <a:ext cx="2448272" cy="244827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5" idx="1"/>
              <a:endCxn id="5" idx="7"/>
            </p:cNvCxnSpPr>
            <p:nvPr/>
          </p:nvCxnSpPr>
          <p:spPr>
            <a:xfrm>
              <a:off x="5722629" y="2934479"/>
              <a:ext cx="1731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6440073" y="3645024"/>
              <a:ext cx="288032" cy="2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447615" y="3672027"/>
              <a:ext cx="280490" cy="2290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 flipV="1">
              <a:off x="6584089" y="2934479"/>
              <a:ext cx="4135" cy="85209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1"/>
            </p:cNvCxnSpPr>
            <p:nvPr/>
          </p:nvCxnSpPr>
          <p:spPr>
            <a:xfrm>
              <a:off x="5722629" y="2934479"/>
              <a:ext cx="865595" cy="87459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" idx="7"/>
            </p:cNvCxnSpPr>
            <p:nvPr/>
          </p:nvCxnSpPr>
          <p:spPr>
            <a:xfrm flipH="1">
              <a:off x="6588224" y="2934479"/>
              <a:ext cx="865595" cy="838592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5265595" y="2692951"/>
              <a:ext cx="5745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263691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D</a:t>
              </a:r>
              <a:endParaRPr lang="cs-CZ" sz="24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40073" y="3809075"/>
              <a:ext cx="4361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4644008" y="371265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236296" y="224868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241576" y="1681804"/>
            <a:ext cx="2180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45" name="Oblouk 44"/>
          <p:cNvSpPr/>
          <p:nvPr/>
        </p:nvSpPr>
        <p:spPr>
          <a:xfrm rot="5189038">
            <a:off x="4311192" y="1826602"/>
            <a:ext cx="1097681" cy="1124550"/>
          </a:xfrm>
          <a:prstGeom prst="arc">
            <a:avLst>
              <a:gd name="adj1" fmla="val 16200000"/>
              <a:gd name="adj2" fmla="val 3820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4644008" y="2043429"/>
            <a:ext cx="2592288" cy="1636756"/>
            <a:chOff x="4644008" y="2043429"/>
            <a:chExt cx="2592288" cy="1636756"/>
          </a:xfrm>
        </p:grpSpPr>
        <p:sp>
          <p:nvSpPr>
            <p:cNvPr id="40" name="Pravoúhlý trojúhelník 39"/>
            <p:cNvSpPr/>
            <p:nvPr/>
          </p:nvSpPr>
          <p:spPr>
            <a:xfrm rot="5400000">
              <a:off x="5394502" y="1838391"/>
              <a:ext cx="1307324" cy="237626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644008" y="204342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148064" y="2540491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148064" y="2705885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148064" y="2540491"/>
              <a:ext cx="56039" cy="5603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Oblouk 54"/>
          <p:cNvSpPr/>
          <p:nvPr/>
        </p:nvSpPr>
        <p:spPr>
          <a:xfrm rot="5907341">
            <a:off x="4317455" y="1702118"/>
            <a:ext cx="1295843" cy="12231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5419452" y="2004388"/>
            <a:ext cx="10613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 cm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763658" y="3145742"/>
            <a:ext cx="7133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r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60032" y="4337531"/>
                <a:ext cx="3438195" cy="1977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49+ </m:t>
                    </m:r>
                  </m:oMath>
                </a14:m>
                <a:r>
                  <a:rPr lang="cs-CZ" sz="2400" b="0" dirty="0" smtClean="0"/>
                  <a:t>9</a:t>
                </a:r>
              </a:p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58</m:t>
                    </m:r>
                  </m:oMath>
                </a14:m>
                <a:endParaRPr lang="cs-CZ" sz="2400" b="0" dirty="0" smtClean="0"/>
              </a:p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r</m:t>
                    </m:r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58 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 </m:t>
                    </m:r>
                  </m:oMath>
                </a14:m>
                <a:r>
                  <a:rPr lang="cs-CZ" sz="2400" dirty="0" smtClean="0"/>
                  <a:t>7,62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:r>
                  <a:rPr lang="cs-CZ" sz="2400" b="1" u="sng" dirty="0" smtClean="0"/>
                  <a:t>r </a:t>
                </a:r>
                <a:r>
                  <a:rPr lang="cs-CZ" sz="2400" b="1" u="sng" dirty="0" smtClean="0">
                    <a:sym typeface="Euclid Extra"/>
                  </a:rPr>
                  <a:t> 7,6 cm</a:t>
                </a: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337531"/>
                <a:ext cx="3438195" cy="1977529"/>
              </a:xfrm>
              <a:prstGeom prst="rect">
                <a:avLst/>
              </a:prstGeom>
              <a:blipFill rotWithShape="1">
                <a:blip r:embed="rId2"/>
                <a:stretch>
                  <a:fillRect b="-67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424126" y="5499905"/>
            <a:ext cx="41663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Úsečka CD je tětivou kružnice </a:t>
            </a:r>
          </a:p>
          <a:p>
            <a:r>
              <a:rPr lang="cs-CZ" sz="2400" b="1" dirty="0" smtClean="0"/>
              <a:t>o poloměru asi 7,6 cm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8590" y="2705885"/>
            <a:ext cx="870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cm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1230" y="4248781"/>
            <a:ext cx="38063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je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CDS?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Co na obrázku </a:t>
            </a:r>
            <a:r>
              <a:rPr lang="cs-CZ" sz="2000" dirty="0">
                <a:ln>
                  <a:solidFill>
                    <a:srgbClr val="0070C0"/>
                  </a:solidFill>
                </a:ln>
              </a:rPr>
              <a:t>o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značuje bod P?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úhel svírají PS s CD?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693439" y="1542723"/>
            <a:ext cx="49890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Načrtni pravoúhlý 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, který použiješ k výpočtu</a:t>
            </a:r>
            <a:endParaRPr lang="cs-CZ" sz="2000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87987" y="3235600"/>
            <a:ext cx="2278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Je strana 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</a:rPr>
              <a:t>r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odvěsna nebo přepona?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41371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593" y="382574"/>
            <a:ext cx="8339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Kružnice (S; 7 cm) má tětivu AB délky 9 cm. Jaká je vzdálenost této tětivy od středu kružnice?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656246" y="1481749"/>
            <a:ext cx="2834797" cy="2448272"/>
            <a:chOff x="5265595" y="2575938"/>
            <a:chExt cx="2834797" cy="2448272"/>
          </a:xfrm>
        </p:grpSpPr>
        <p:sp>
          <p:nvSpPr>
            <p:cNvPr id="5" name="Ovál 4"/>
            <p:cNvSpPr/>
            <p:nvPr/>
          </p:nvSpPr>
          <p:spPr>
            <a:xfrm>
              <a:off x="5364088" y="2575938"/>
              <a:ext cx="2448272" cy="244827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5" idx="1"/>
              <a:endCxn id="5" idx="7"/>
            </p:cNvCxnSpPr>
            <p:nvPr/>
          </p:nvCxnSpPr>
          <p:spPr>
            <a:xfrm>
              <a:off x="5722629" y="2934479"/>
              <a:ext cx="1731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6440073" y="3645024"/>
              <a:ext cx="288032" cy="2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447615" y="3672027"/>
              <a:ext cx="280490" cy="2290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 flipV="1">
              <a:off x="6584089" y="2934479"/>
              <a:ext cx="4135" cy="852093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1"/>
            </p:cNvCxnSpPr>
            <p:nvPr/>
          </p:nvCxnSpPr>
          <p:spPr>
            <a:xfrm>
              <a:off x="5722629" y="2934479"/>
              <a:ext cx="865595" cy="87459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" idx="7"/>
            </p:cNvCxnSpPr>
            <p:nvPr/>
          </p:nvCxnSpPr>
          <p:spPr>
            <a:xfrm flipH="1">
              <a:off x="6588224" y="2934479"/>
              <a:ext cx="865595" cy="8385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5265595" y="2692951"/>
              <a:ext cx="5745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263691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40073" y="3809075"/>
              <a:ext cx="4361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4604678" y="356544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236296" y="208288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838266" y="1455167"/>
            <a:ext cx="289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45" name="Oblouk 44"/>
          <p:cNvSpPr/>
          <p:nvPr/>
        </p:nvSpPr>
        <p:spPr>
          <a:xfrm rot="5189038">
            <a:off x="4311192" y="1826602"/>
            <a:ext cx="1097681" cy="1124550"/>
          </a:xfrm>
          <a:prstGeom prst="arc">
            <a:avLst>
              <a:gd name="adj1" fmla="val 16200000"/>
              <a:gd name="adj2" fmla="val 3820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4644008" y="2043429"/>
            <a:ext cx="2592288" cy="1636756"/>
            <a:chOff x="4644008" y="2043429"/>
            <a:chExt cx="2592288" cy="1636756"/>
          </a:xfrm>
        </p:grpSpPr>
        <p:sp>
          <p:nvSpPr>
            <p:cNvPr id="40" name="Pravoúhlý trojúhelník 39"/>
            <p:cNvSpPr/>
            <p:nvPr/>
          </p:nvSpPr>
          <p:spPr>
            <a:xfrm rot="5400000">
              <a:off x="5394502" y="1838391"/>
              <a:ext cx="1307324" cy="237626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644008" y="204342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148064" y="2540491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148064" y="2705885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148064" y="2540491"/>
              <a:ext cx="56039" cy="5603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Oblouk 54"/>
          <p:cNvSpPr/>
          <p:nvPr/>
        </p:nvSpPr>
        <p:spPr>
          <a:xfrm rot="5907341">
            <a:off x="4317455" y="1702118"/>
            <a:ext cx="1295843" cy="12231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5454909" y="1916832"/>
            <a:ext cx="10613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4,5 cm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454909" y="3289028"/>
            <a:ext cx="7133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 cm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539711" y="2827363"/>
            <a:ext cx="32032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v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53794" y="4115306"/>
                <a:ext cx="4264617" cy="2016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4,5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49</m:t>
                    </m:r>
                    <m:r>
                      <a:rPr lang="cs-CZ" sz="2400" i="1">
                        <a:latin typeface="Cambria Math"/>
                      </a:rPr>
                      <m:t>−</m:t>
                    </m:r>
                    <m:r>
                      <a:rPr lang="cs-CZ" sz="2400" b="0" i="1" smtClean="0">
                        <a:latin typeface="Cambria Math"/>
                      </a:rPr>
                      <m:t>20,25</m:t>
                    </m:r>
                  </m:oMath>
                </a14:m>
                <a:endParaRPr lang="cs-CZ" sz="2400" b="0" dirty="0" smtClean="0"/>
              </a:p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28,75</m:t>
                    </m:r>
                  </m:oMath>
                </a14:m>
                <a:endParaRPr lang="cs-CZ" sz="2400" b="0" dirty="0" smtClean="0"/>
              </a:p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v</m:t>
                    </m:r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28,75 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 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29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</m:t>
                    </m:r>
                    <m:r>
                      <a:rPr lang="cs-CZ" sz="2400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5,39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:r>
                  <a:rPr lang="cs-CZ" sz="2400" b="1" u="sng" dirty="0" smtClean="0"/>
                  <a:t>v </a:t>
                </a:r>
                <a:r>
                  <a:rPr lang="cs-CZ" sz="2400" b="1" u="sng" dirty="0" smtClean="0">
                    <a:sym typeface="Euclid Extra"/>
                  </a:rPr>
                  <a:t> 5,4 cm</a:t>
                </a: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3794" y="4115306"/>
                <a:ext cx="4264617" cy="2016899"/>
              </a:xfrm>
              <a:prstGeom prst="rect">
                <a:avLst/>
              </a:prstGeom>
              <a:blipFill rotWithShape="1">
                <a:blip r:embed="rId2"/>
                <a:stretch>
                  <a:fillRect b="-6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480593" y="5301208"/>
            <a:ext cx="38430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ym typeface="Euclid Extra"/>
              </a:rPr>
              <a:t>Tětiva je od středu kružnice vzdálená asi 5,4 </a:t>
            </a:r>
            <a:r>
              <a:rPr lang="cs-CZ" sz="2400" b="1" dirty="0" smtClean="0">
                <a:sym typeface="Euclid Extra"/>
              </a:rPr>
              <a:t>cm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08469" y="4158245"/>
            <a:ext cx="4097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je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 ABS?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Co na obrázku </a:t>
            </a:r>
            <a:r>
              <a:rPr lang="cs-CZ" sz="2000" dirty="0">
                <a:ln>
                  <a:solidFill>
                    <a:srgbClr val="0070C0"/>
                  </a:solidFill>
                </a:ln>
              </a:rPr>
              <a:t>o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značuje bod P?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úhel svírají PS s AB?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662810" y="1305074"/>
            <a:ext cx="4941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Načrtni pravoúhlý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, který použiješ k výpočtu</a:t>
            </a:r>
            <a:endParaRPr lang="cs-CZ" sz="2000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326206" y="3170531"/>
            <a:ext cx="2278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Je strana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v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odvěsna nebo přepona?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66" name="Ovál 65"/>
          <p:cNvSpPr/>
          <p:nvPr/>
        </p:nvSpPr>
        <p:spPr>
          <a:xfrm>
            <a:off x="290616" y="1243992"/>
            <a:ext cx="3384376" cy="27050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80593" y="4158245"/>
            <a:ext cx="3482285" cy="1142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743003" y="1127105"/>
            <a:ext cx="4781251" cy="5248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Pravoúhlý trojúhelník 68"/>
          <p:cNvSpPr/>
          <p:nvPr/>
        </p:nvSpPr>
        <p:spPr>
          <a:xfrm rot="5400000">
            <a:off x="5447131" y="1207791"/>
            <a:ext cx="2360717" cy="3953916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400419" y="3226636"/>
            <a:ext cx="2060013" cy="6517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123615" y="3930021"/>
            <a:ext cx="2060013" cy="554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76083" y="4484134"/>
            <a:ext cx="2254342" cy="8170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210984" y="5301207"/>
            <a:ext cx="3393463" cy="8309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61810" y="5301207"/>
            <a:ext cx="3578142" cy="7918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14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593" y="382574"/>
            <a:ext cx="8339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Kružnice (S; 7 cm) má tětivu AB délky 9 cm. Jaká je vzdálenost této tětivy od středu kružnice?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647129" y="1490750"/>
            <a:ext cx="2834797" cy="2448272"/>
            <a:chOff x="5265595" y="2575938"/>
            <a:chExt cx="2834797" cy="2448272"/>
          </a:xfrm>
        </p:grpSpPr>
        <p:sp>
          <p:nvSpPr>
            <p:cNvPr id="5" name="Ovál 4"/>
            <p:cNvSpPr/>
            <p:nvPr/>
          </p:nvSpPr>
          <p:spPr>
            <a:xfrm>
              <a:off x="5364088" y="2575938"/>
              <a:ext cx="2448272" cy="244827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5" idx="1"/>
              <a:endCxn id="5" idx="7"/>
            </p:cNvCxnSpPr>
            <p:nvPr/>
          </p:nvCxnSpPr>
          <p:spPr>
            <a:xfrm>
              <a:off x="5722629" y="2934479"/>
              <a:ext cx="1731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6440073" y="3645024"/>
              <a:ext cx="288032" cy="2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447615" y="3672027"/>
              <a:ext cx="280490" cy="2290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 flipV="1">
              <a:off x="6584089" y="2934479"/>
              <a:ext cx="4135" cy="852093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1"/>
            </p:cNvCxnSpPr>
            <p:nvPr/>
          </p:nvCxnSpPr>
          <p:spPr>
            <a:xfrm>
              <a:off x="5722629" y="2934479"/>
              <a:ext cx="865595" cy="87459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" idx="7"/>
            </p:cNvCxnSpPr>
            <p:nvPr/>
          </p:nvCxnSpPr>
          <p:spPr>
            <a:xfrm flipH="1">
              <a:off x="6588224" y="2934479"/>
              <a:ext cx="865595" cy="8385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5265595" y="2692951"/>
              <a:ext cx="5745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263691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40073" y="3809075"/>
              <a:ext cx="4361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4604678" y="356544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236296" y="208288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829149" y="1448723"/>
            <a:ext cx="289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45" name="Oblouk 44"/>
          <p:cNvSpPr/>
          <p:nvPr/>
        </p:nvSpPr>
        <p:spPr>
          <a:xfrm rot="5189038">
            <a:off x="4311192" y="1826602"/>
            <a:ext cx="1097681" cy="1124550"/>
          </a:xfrm>
          <a:prstGeom prst="arc">
            <a:avLst>
              <a:gd name="adj1" fmla="val 16200000"/>
              <a:gd name="adj2" fmla="val 3820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4644008" y="2043429"/>
            <a:ext cx="2592288" cy="1636756"/>
            <a:chOff x="4644008" y="2043429"/>
            <a:chExt cx="2592288" cy="1636756"/>
          </a:xfrm>
        </p:grpSpPr>
        <p:sp>
          <p:nvSpPr>
            <p:cNvPr id="40" name="Pravoúhlý trojúhelník 39"/>
            <p:cNvSpPr/>
            <p:nvPr/>
          </p:nvSpPr>
          <p:spPr>
            <a:xfrm rot="5400000">
              <a:off x="5394502" y="1838391"/>
              <a:ext cx="1307324" cy="237626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644008" y="204342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148064" y="2540491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148064" y="2705885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148064" y="2540491"/>
              <a:ext cx="56039" cy="5603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Oblouk 54"/>
          <p:cNvSpPr/>
          <p:nvPr/>
        </p:nvSpPr>
        <p:spPr>
          <a:xfrm rot="5907341">
            <a:off x="4317455" y="1702118"/>
            <a:ext cx="1295843" cy="12231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5454909" y="1916832"/>
            <a:ext cx="10613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4,5 cm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454909" y="3289028"/>
            <a:ext cx="7133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 cm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539711" y="2827363"/>
            <a:ext cx="32032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FF0000"/>
                  </a:solidFill>
                </a:ln>
              </a:rPr>
              <a:t>v</a:t>
            </a:r>
            <a:endParaRPr lang="cs-CZ" sz="2400" dirty="0">
              <a:ln>
                <a:solidFill>
                  <a:srgbClr val="FF0000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53794" y="4115306"/>
                <a:ext cx="4264617" cy="2016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4,5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49</m:t>
                    </m:r>
                    <m:r>
                      <a:rPr lang="cs-CZ" sz="2400" i="1">
                        <a:latin typeface="Cambria Math"/>
                      </a:rPr>
                      <m:t>−</m:t>
                    </m:r>
                    <m:r>
                      <a:rPr lang="cs-CZ" sz="2400" b="0" i="1" smtClean="0">
                        <a:latin typeface="Cambria Math"/>
                      </a:rPr>
                      <m:t>20,25</m:t>
                    </m:r>
                  </m:oMath>
                </a14:m>
                <a:endParaRPr lang="cs-CZ" sz="2400" b="0" dirty="0" smtClean="0"/>
              </a:p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28,75</m:t>
                    </m:r>
                  </m:oMath>
                </a14:m>
                <a:endParaRPr lang="cs-CZ" sz="2400" b="0" dirty="0" smtClean="0"/>
              </a:p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v</m:t>
                    </m:r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28,75 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 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29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</m:t>
                    </m:r>
                    <m:r>
                      <a:rPr lang="cs-CZ" sz="2400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5,39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:r>
                  <a:rPr lang="cs-CZ" sz="2400" b="1" u="sng" dirty="0" smtClean="0"/>
                  <a:t>v </a:t>
                </a:r>
                <a:r>
                  <a:rPr lang="cs-CZ" sz="2400" b="1" u="sng" dirty="0" smtClean="0">
                    <a:sym typeface="Euclid Extra"/>
                  </a:rPr>
                  <a:t> 5,4 cm</a:t>
                </a: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3794" y="4115306"/>
                <a:ext cx="4264617" cy="2016899"/>
              </a:xfrm>
              <a:prstGeom prst="rect">
                <a:avLst/>
              </a:prstGeom>
              <a:blipFill rotWithShape="1">
                <a:blip r:embed="rId2"/>
                <a:stretch>
                  <a:fillRect b="-6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480593" y="5301208"/>
            <a:ext cx="38430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ym typeface="Euclid Extra"/>
              </a:rPr>
              <a:t>Tětiva je od středu kružnice vzdálená asi 5,4 </a:t>
            </a:r>
            <a:r>
              <a:rPr lang="cs-CZ" sz="2400" b="1" dirty="0" smtClean="0">
                <a:sym typeface="Euclid Extra"/>
              </a:rPr>
              <a:t>cm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08469" y="4158245"/>
            <a:ext cx="4097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je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 ABS?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Co na obrázku </a:t>
            </a:r>
            <a:r>
              <a:rPr lang="cs-CZ" sz="2000" dirty="0">
                <a:ln>
                  <a:solidFill>
                    <a:srgbClr val="0070C0"/>
                  </a:solidFill>
                </a:ln>
              </a:rPr>
              <a:t>o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značuje bod P?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úhel svírají PS s AB?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662810" y="1382446"/>
            <a:ext cx="4941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Načrtni pravoúhlý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, který použiješ k výpočtu</a:t>
            </a:r>
            <a:endParaRPr lang="cs-CZ" sz="2000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326206" y="3170531"/>
            <a:ext cx="2278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Je strana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v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odvěsna nebo přepona?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95336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593" y="382574"/>
            <a:ext cx="8339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3)Tětiva </a:t>
            </a:r>
            <a:r>
              <a:rPr lang="cs-CZ" sz="2400" dirty="0"/>
              <a:t>EF kružnice o poloměru 9 cm je od středu kružnice vzdálená 6,2 cm. Urči délku této tětivy.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671357" y="1454745"/>
            <a:ext cx="2834797" cy="2448272"/>
            <a:chOff x="5265595" y="2575938"/>
            <a:chExt cx="2834797" cy="2448272"/>
          </a:xfrm>
        </p:grpSpPr>
        <p:sp>
          <p:nvSpPr>
            <p:cNvPr id="5" name="Ovál 4"/>
            <p:cNvSpPr/>
            <p:nvPr/>
          </p:nvSpPr>
          <p:spPr>
            <a:xfrm>
              <a:off x="5364088" y="2575938"/>
              <a:ext cx="2448272" cy="244827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5" idx="1"/>
              <a:endCxn id="5" idx="7"/>
            </p:cNvCxnSpPr>
            <p:nvPr/>
          </p:nvCxnSpPr>
          <p:spPr>
            <a:xfrm>
              <a:off x="5722629" y="2934479"/>
              <a:ext cx="1731190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6440073" y="3645024"/>
              <a:ext cx="288032" cy="2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447615" y="3672027"/>
              <a:ext cx="280490" cy="2290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 flipV="1">
              <a:off x="6584089" y="2934479"/>
              <a:ext cx="4135" cy="85209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1"/>
            </p:cNvCxnSpPr>
            <p:nvPr/>
          </p:nvCxnSpPr>
          <p:spPr>
            <a:xfrm>
              <a:off x="5722629" y="2934479"/>
              <a:ext cx="865595" cy="87459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" idx="7"/>
            </p:cNvCxnSpPr>
            <p:nvPr/>
          </p:nvCxnSpPr>
          <p:spPr>
            <a:xfrm flipH="1">
              <a:off x="6588224" y="2934479"/>
              <a:ext cx="865595" cy="8385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5265595" y="2692951"/>
              <a:ext cx="5745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263691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F</a:t>
              </a: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40073" y="3809075"/>
              <a:ext cx="4361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4604678" y="356544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236296" y="208288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919388" y="1415346"/>
            <a:ext cx="289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45" name="Oblouk 44"/>
          <p:cNvSpPr/>
          <p:nvPr/>
        </p:nvSpPr>
        <p:spPr>
          <a:xfrm rot="5189038">
            <a:off x="4311192" y="1826602"/>
            <a:ext cx="1097681" cy="1124550"/>
          </a:xfrm>
          <a:prstGeom prst="arc">
            <a:avLst>
              <a:gd name="adj1" fmla="val 16200000"/>
              <a:gd name="adj2" fmla="val 3820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4644008" y="2043429"/>
            <a:ext cx="2592288" cy="1636756"/>
            <a:chOff x="4644008" y="2043429"/>
            <a:chExt cx="2592288" cy="1636756"/>
          </a:xfrm>
        </p:grpSpPr>
        <p:sp>
          <p:nvSpPr>
            <p:cNvPr id="40" name="Pravoúhlý trojúhelník 39"/>
            <p:cNvSpPr/>
            <p:nvPr/>
          </p:nvSpPr>
          <p:spPr>
            <a:xfrm rot="5400000">
              <a:off x="5394502" y="1838391"/>
              <a:ext cx="1307324" cy="237626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644008" y="204342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148064" y="2540491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148064" y="2705885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148064" y="2540491"/>
              <a:ext cx="56039" cy="5603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Oblouk 54"/>
          <p:cNvSpPr/>
          <p:nvPr/>
        </p:nvSpPr>
        <p:spPr>
          <a:xfrm rot="5907341">
            <a:off x="4317455" y="1702118"/>
            <a:ext cx="1295843" cy="12231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5454910" y="1916832"/>
            <a:ext cx="356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rgbClr val="FF0000"/>
                  </a:solidFill>
                </a:ln>
              </a:rPr>
              <a:t>x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454909" y="3289028"/>
            <a:ext cx="7133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9</a:t>
            </a:r>
            <a:r>
              <a:rPr lang="cs-CZ" sz="2000" dirty="0" smtClean="0"/>
              <a:t> cm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96036" y="3930021"/>
                <a:ext cx="4264617" cy="23862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6,2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81</m:t>
                    </m:r>
                    <m:r>
                      <a:rPr lang="cs-CZ" sz="24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2400" b="0" dirty="0" smtClean="0"/>
                  <a:t>38,44</a:t>
                </a:r>
              </a:p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0" dirty="0" smtClean="0"/>
                  <a:t> 42,56</a:t>
                </a:r>
              </a:p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x</m:t>
                    </m:r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42,56 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 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43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</m:t>
                    </m:r>
                    <m:r>
                      <a:rPr lang="cs-CZ" sz="2400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6,56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│EF│= 2 ∙ 6,56 = 13,12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:r>
                  <a:rPr lang="cs-CZ" sz="2400" b="1" u="sng" dirty="0" smtClean="0"/>
                  <a:t>│EF│ </a:t>
                </a:r>
                <a:r>
                  <a:rPr lang="cs-CZ" sz="2400" b="1" u="sng" dirty="0" smtClean="0">
                    <a:sym typeface="Euclid Extra"/>
                  </a:rPr>
                  <a:t> 13,1 cm</a:t>
                </a: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6036" y="3930021"/>
                <a:ext cx="4264617" cy="2386231"/>
              </a:xfrm>
              <a:prstGeom prst="rect">
                <a:avLst/>
              </a:prstGeom>
              <a:blipFill rotWithShape="1">
                <a:blip r:embed="rId2"/>
                <a:stretch>
                  <a:fillRect l="-571" b="-5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494387" y="5762873"/>
            <a:ext cx="3843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ym typeface="Euclid Extra"/>
              </a:rPr>
              <a:t>Tětiva </a:t>
            </a:r>
            <a:r>
              <a:rPr lang="cs-CZ" sz="2400" b="1" dirty="0" smtClean="0">
                <a:sym typeface="Euclid Extra"/>
              </a:rPr>
              <a:t>EF  měří asi 13,1 cm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08469" y="4158245"/>
            <a:ext cx="4097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je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EFS?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Co na obrázku </a:t>
            </a:r>
            <a:r>
              <a:rPr lang="cs-CZ" sz="2000" dirty="0">
                <a:ln>
                  <a:solidFill>
                    <a:srgbClr val="0070C0"/>
                  </a:solidFill>
                </a:ln>
              </a:rPr>
              <a:t>o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značuje bod P?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úhel svírají PS s EF?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697431" y="1468247"/>
            <a:ext cx="4941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Načrtni pravoúhlý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, který použiješ k výpočtu</a:t>
            </a:r>
            <a:endParaRPr lang="cs-CZ" sz="2000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326206" y="3170531"/>
            <a:ext cx="2278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Je strana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x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odvěsna nebo přepona?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4860" y="2678882"/>
            <a:ext cx="11312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6,2 cm</a:t>
            </a:r>
            <a:endParaRPr lang="cs-CZ" sz="2000" dirty="0"/>
          </a:p>
        </p:txBody>
      </p:sp>
      <p:sp>
        <p:nvSpPr>
          <p:cNvPr id="4" name="Ovál 3"/>
          <p:cNvSpPr/>
          <p:nvPr/>
        </p:nvSpPr>
        <p:spPr>
          <a:xfrm>
            <a:off x="323529" y="1213571"/>
            <a:ext cx="3354196" cy="2791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2688" y="4058590"/>
            <a:ext cx="3373503" cy="12149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677725" y="1415346"/>
            <a:ext cx="4782707" cy="397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5400000">
            <a:off x="5050366" y="1077375"/>
            <a:ext cx="2583196" cy="4594209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429118" y="3222308"/>
            <a:ext cx="2031313" cy="573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108734" y="3935345"/>
            <a:ext cx="2031313" cy="408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204983" y="4343536"/>
            <a:ext cx="2031313" cy="6757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275329" y="5120159"/>
            <a:ext cx="3363740" cy="408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896036" y="5528350"/>
            <a:ext cx="3363740" cy="3073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660094" y="5835685"/>
            <a:ext cx="3363740" cy="408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82688" y="5762873"/>
            <a:ext cx="3363740" cy="4081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48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46" grpId="0" animBg="1"/>
      <p:bldP spid="7" grpId="0" animBg="1"/>
      <p:bldP spid="48" grpId="0" animBg="1"/>
      <p:bldP spid="50" grpId="0" animBg="1"/>
      <p:bldP spid="53" grpId="0" animBg="1"/>
      <p:bldP spid="62" grpId="0" animBg="1"/>
      <p:bldP spid="64" grpId="0" animBg="1"/>
      <p:bldP spid="66" grpId="0" animBg="1"/>
      <p:bldP spid="6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593" y="382574"/>
            <a:ext cx="8339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3)Tětiva </a:t>
            </a:r>
            <a:r>
              <a:rPr lang="cs-CZ" sz="2400" dirty="0"/>
              <a:t>EF kružnice o poloměru 9 cm je od středu kružnice vzdálená 6,2 cm. Urči délku této tětivy.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632139" y="1481749"/>
            <a:ext cx="2834797" cy="2448272"/>
            <a:chOff x="5265595" y="2575938"/>
            <a:chExt cx="2834797" cy="2448272"/>
          </a:xfrm>
        </p:grpSpPr>
        <p:sp>
          <p:nvSpPr>
            <p:cNvPr id="5" name="Ovál 4"/>
            <p:cNvSpPr/>
            <p:nvPr/>
          </p:nvSpPr>
          <p:spPr>
            <a:xfrm>
              <a:off x="5364088" y="2575938"/>
              <a:ext cx="2448272" cy="244827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5" idx="1"/>
              <a:endCxn id="5" idx="7"/>
            </p:cNvCxnSpPr>
            <p:nvPr/>
          </p:nvCxnSpPr>
          <p:spPr>
            <a:xfrm>
              <a:off x="5722629" y="2934479"/>
              <a:ext cx="1731190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6440073" y="3645024"/>
              <a:ext cx="288032" cy="2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447615" y="3672027"/>
              <a:ext cx="280490" cy="22909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 flipV="1">
              <a:off x="6584089" y="2934479"/>
              <a:ext cx="4135" cy="85209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1"/>
            </p:cNvCxnSpPr>
            <p:nvPr/>
          </p:nvCxnSpPr>
          <p:spPr>
            <a:xfrm>
              <a:off x="5722629" y="2934479"/>
              <a:ext cx="865595" cy="87459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5" idx="7"/>
            </p:cNvCxnSpPr>
            <p:nvPr/>
          </p:nvCxnSpPr>
          <p:spPr>
            <a:xfrm flipH="1">
              <a:off x="6588224" y="2934479"/>
              <a:ext cx="865595" cy="8385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5265595" y="2692951"/>
              <a:ext cx="5745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263691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F</a:t>
              </a: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40073" y="3809075"/>
              <a:ext cx="4361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4604678" y="356544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236296" y="208288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848268" y="1465495"/>
            <a:ext cx="289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45" name="Oblouk 44"/>
          <p:cNvSpPr/>
          <p:nvPr/>
        </p:nvSpPr>
        <p:spPr>
          <a:xfrm rot="5189038">
            <a:off x="4311192" y="1826602"/>
            <a:ext cx="1097681" cy="1124550"/>
          </a:xfrm>
          <a:prstGeom prst="arc">
            <a:avLst>
              <a:gd name="adj1" fmla="val 16200000"/>
              <a:gd name="adj2" fmla="val 3820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4644008" y="2043429"/>
            <a:ext cx="2592288" cy="1636756"/>
            <a:chOff x="4644008" y="2043429"/>
            <a:chExt cx="2592288" cy="1636756"/>
          </a:xfrm>
        </p:grpSpPr>
        <p:sp>
          <p:nvSpPr>
            <p:cNvPr id="40" name="Pravoúhlý trojúhelník 39"/>
            <p:cNvSpPr/>
            <p:nvPr/>
          </p:nvSpPr>
          <p:spPr>
            <a:xfrm rot="5400000">
              <a:off x="5394502" y="1838391"/>
              <a:ext cx="1307324" cy="2376264"/>
            </a:xfrm>
            <a:prstGeom prst="rtTriangl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644008" y="204342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148064" y="2540491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148064" y="2705885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148064" y="2540491"/>
              <a:ext cx="56039" cy="5603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Oblouk 54"/>
          <p:cNvSpPr/>
          <p:nvPr/>
        </p:nvSpPr>
        <p:spPr>
          <a:xfrm rot="5907341">
            <a:off x="4317455" y="1702118"/>
            <a:ext cx="1295843" cy="12231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5454910" y="1916832"/>
            <a:ext cx="356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rgbClr val="FF0000"/>
                  </a:solidFill>
                </a:ln>
              </a:rPr>
              <a:t>x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454909" y="3289028"/>
            <a:ext cx="7133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9</a:t>
            </a:r>
            <a:r>
              <a:rPr lang="cs-CZ" sz="2000" dirty="0" smtClean="0"/>
              <a:t> cm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896036" y="3930021"/>
                <a:ext cx="4264617" cy="23862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6,2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81</m:t>
                    </m:r>
                    <m:r>
                      <a:rPr lang="cs-CZ" sz="24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2400" b="0" dirty="0" smtClean="0"/>
                  <a:t>38,44</a:t>
                </a:r>
              </a:p>
              <a:p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0" dirty="0" smtClean="0"/>
                  <a:t> 42,56</a:t>
                </a:r>
              </a:p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x</m:t>
                    </m:r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42,56 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 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43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sym typeface="Euclid Extra"/>
                      </a:rPr>
                      <m:t></m:t>
                    </m:r>
                    <m:r>
                      <a:rPr lang="cs-CZ" sz="2400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6,56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│EF│= 2 ∙ 6,56 = 13,12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:r>
                  <a:rPr lang="cs-CZ" sz="2400" b="1" u="sng" dirty="0" smtClean="0"/>
                  <a:t>│EF│ </a:t>
                </a:r>
                <a:r>
                  <a:rPr lang="cs-CZ" sz="2400" b="1" u="sng" dirty="0" smtClean="0">
                    <a:sym typeface="Euclid Extra"/>
                  </a:rPr>
                  <a:t> 13,1 cm</a:t>
                </a: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6036" y="3930021"/>
                <a:ext cx="4264617" cy="2386231"/>
              </a:xfrm>
              <a:prstGeom prst="rect">
                <a:avLst/>
              </a:prstGeom>
              <a:blipFill rotWithShape="1">
                <a:blip r:embed="rId2"/>
                <a:stretch>
                  <a:fillRect l="-571" b="-5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494387" y="5762873"/>
            <a:ext cx="3843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ym typeface="Euclid Extra"/>
              </a:rPr>
              <a:t>Tětiva </a:t>
            </a:r>
            <a:r>
              <a:rPr lang="cs-CZ" sz="2400" b="1" dirty="0" smtClean="0">
                <a:sym typeface="Euclid Extra"/>
              </a:rPr>
              <a:t>EF  měří asi 13,1 cm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08469" y="4158245"/>
            <a:ext cx="4097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je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 EFS?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Co na obrázku </a:t>
            </a:r>
            <a:r>
              <a:rPr lang="cs-CZ" sz="2000" dirty="0">
                <a:ln>
                  <a:solidFill>
                    <a:srgbClr val="0070C0"/>
                  </a:solidFill>
                </a:ln>
              </a:rPr>
              <a:t>o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značuje bod P?</a:t>
            </a:r>
          </a:p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Jaký úhel svírají PS s EF?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577345" y="1474876"/>
            <a:ext cx="4941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Načrtni pravoúhlý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  <a:sym typeface="Euclid Extra"/>
              </a:rPr>
              <a:t></a:t>
            </a:r>
            <a:r>
              <a:rPr lang="cs-CZ" sz="2000" dirty="0" smtClean="0">
                <a:ln>
                  <a:solidFill>
                    <a:srgbClr val="00B050"/>
                  </a:solidFill>
                </a:ln>
              </a:rPr>
              <a:t>, který použiješ k výpočtu</a:t>
            </a:r>
            <a:endParaRPr lang="cs-CZ" sz="2000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326206" y="3170531"/>
            <a:ext cx="2278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Je strana</a:t>
            </a:r>
            <a:r>
              <a:rPr lang="cs-CZ" sz="2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x </a:t>
            </a:r>
            <a:r>
              <a:rPr lang="cs-CZ" sz="2000" dirty="0" smtClean="0">
                <a:ln>
                  <a:solidFill>
                    <a:srgbClr val="0070C0"/>
                  </a:solidFill>
                </a:ln>
              </a:rPr>
              <a:t>odvěsna nebo přepona?</a:t>
            </a:r>
            <a:endParaRPr lang="cs-CZ" sz="2000" dirty="0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4860" y="2678882"/>
            <a:ext cx="11312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6,2 cm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111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901</Words>
  <Application>Microsoft Office PowerPoint</Application>
  <PresentationFormat>Předvádění na obrazovce (4:3)</PresentationFormat>
  <Paragraphs>154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Tětivy kružnice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Tětivy kružnice</dc:title>
  <dc:creator>mrkackovav</dc:creator>
  <cp:lastModifiedBy>mrkackovav</cp:lastModifiedBy>
  <cp:revision>25</cp:revision>
  <dcterms:created xsi:type="dcterms:W3CDTF">2013-03-21T19:43:10Z</dcterms:created>
  <dcterms:modified xsi:type="dcterms:W3CDTF">2013-04-23T19:35:12Z</dcterms:modified>
</cp:coreProperties>
</file>