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72" r:id="rId2"/>
    <p:sldId id="256" r:id="rId3"/>
    <p:sldId id="257" r:id="rId4"/>
    <p:sldId id="258" r:id="rId5"/>
    <p:sldId id="262" r:id="rId6"/>
    <p:sldId id="259" r:id="rId7"/>
    <p:sldId id="260" r:id="rId8"/>
    <p:sldId id="268" r:id="rId9"/>
    <p:sldId id="263" r:id="rId10"/>
    <p:sldId id="264" r:id="rId11"/>
    <p:sldId id="265" r:id="rId12"/>
    <p:sldId id="267" r:id="rId13"/>
    <p:sldId id="269" r:id="rId14"/>
    <p:sldId id="270" r:id="rId15"/>
    <p:sldId id="271" r:id="rId16"/>
    <p:sldId id="274" r:id="rId17"/>
    <p:sldId id="273" r:id="rId18"/>
    <p:sldId id="261" r:id="rId19"/>
    <p:sldId id="26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EE6C"/>
    <a:srgbClr val="ECE9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0F1604-3ABA-42A8-AFF6-7AFF14B33AD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3672DE-E48C-4C9D-A8C9-A815AAA88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333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B079E687-2DE2-4816-B8A6-112C7EB2373B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9A05BEB-333E-46EF-8452-5525411368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79E687-2DE2-4816-B8A6-112C7EB2373B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A05BEB-333E-46EF-8452-552541136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B079E687-2DE2-4816-B8A6-112C7EB2373B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9A05BEB-333E-46EF-8452-5525411368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79E687-2DE2-4816-B8A6-112C7EB2373B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9A05BEB-333E-46EF-8452-5525411368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79E687-2DE2-4816-B8A6-112C7EB2373B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9A05BEB-333E-46EF-8452-552541136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79E687-2DE2-4816-B8A6-112C7EB2373B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A05BEB-333E-46EF-8452-5525411368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79E687-2DE2-4816-B8A6-112C7EB2373B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A05BEB-333E-46EF-8452-552541136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B079E687-2DE2-4816-B8A6-112C7EB2373B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9A05BEB-333E-46EF-8452-5525411368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B079E687-2DE2-4816-B8A6-112C7EB2373B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9A05BEB-333E-46EF-8452-5525411368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79E687-2DE2-4816-B8A6-112C7EB2373B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A05BEB-333E-46EF-8452-552541136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79E687-2DE2-4816-B8A6-112C7EB2373B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A05BEB-333E-46EF-8452-552541136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B079E687-2DE2-4816-B8A6-112C7EB2373B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A9A05BEB-333E-46EF-8452-5525411368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6809502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20.4.2013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VY_32_INOVACE_03_PŘÍRODOPIS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Hluchavkovité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539552" y="2996952"/>
            <a:ext cx="7560840" cy="2448272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err="1" smtClean="0">
                <a:solidFill>
                  <a:srgbClr val="00EE6C"/>
                </a:solidFill>
              </a:rPr>
              <a:t>Hluchavkovité</a:t>
            </a:r>
            <a:endParaRPr lang="cs-CZ" sz="6600" b="1" dirty="0">
              <a:solidFill>
                <a:srgbClr val="00EE6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819400"/>
            <a:ext cx="8298298" cy="2913856"/>
          </a:xfrm>
        </p:spPr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Přečti si následující prezentaci,</a:t>
            </a:r>
          </a:p>
          <a:p>
            <a:pPr algn="ctr"/>
            <a:r>
              <a:rPr lang="cs-CZ" dirty="0" smtClean="0"/>
              <a:t>prohlédni si obrázky</a:t>
            </a:r>
          </a:p>
          <a:p>
            <a:pPr algn="ctr"/>
            <a:r>
              <a:rPr lang="cs-CZ" dirty="0" smtClean="0"/>
              <a:t>a vypracuj úkoly uvedené</a:t>
            </a:r>
          </a:p>
          <a:p>
            <a:pPr algn="ctr"/>
            <a:r>
              <a:rPr lang="cs-CZ" dirty="0" smtClean="0"/>
              <a:t>v jejím závěru. 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l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Zápis</a:t>
            </a:r>
            <a:endParaRPr lang="cs-CZ" dirty="0">
              <a:solidFill>
                <a:srgbClr val="00EE6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přes 3 000 druhů</a:t>
            </a:r>
          </a:p>
          <a:p>
            <a:endParaRPr lang="cs-CZ" dirty="0" smtClean="0"/>
          </a:p>
          <a:p>
            <a:r>
              <a:rPr lang="cs-CZ" dirty="0" smtClean="0"/>
              <a:t>        byliny</a:t>
            </a:r>
          </a:p>
          <a:p>
            <a:r>
              <a:rPr lang="cs-CZ" dirty="0" smtClean="0"/>
              <a:t>        polokeře</a:t>
            </a:r>
          </a:p>
          <a:p>
            <a:r>
              <a:rPr lang="cs-CZ" dirty="0" smtClean="0"/>
              <a:t>        keře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043608" y="2924944"/>
            <a:ext cx="576064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043608" y="2924944"/>
            <a:ext cx="576064" cy="504056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043608" y="2924944"/>
            <a:ext cx="648072" cy="108012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Květ</a:t>
            </a:r>
            <a:r>
              <a:rPr lang="cs-CZ" dirty="0" smtClean="0"/>
              <a:t>: rozlišené květní lístky</a:t>
            </a:r>
          </a:p>
          <a:p>
            <a:r>
              <a:rPr lang="cs-CZ" dirty="0" smtClean="0"/>
              <a:t>              kalich</a:t>
            </a:r>
          </a:p>
          <a:p>
            <a:r>
              <a:rPr lang="cs-CZ" dirty="0" smtClean="0"/>
              <a:t>              koruna     souměrná</a:t>
            </a:r>
          </a:p>
          <a:p>
            <a:r>
              <a:rPr lang="cs-CZ" dirty="0" smtClean="0"/>
              <a:t>                              5 srostlých lístků </a:t>
            </a:r>
          </a:p>
          <a:p>
            <a:r>
              <a:rPr lang="cs-CZ" dirty="0" smtClean="0"/>
              <a:t>                              tvoří    horní pysk</a:t>
            </a:r>
          </a:p>
          <a:p>
            <a:r>
              <a:rPr lang="cs-CZ" dirty="0" smtClean="0"/>
              <a:t>                                         dolní pysk</a:t>
            </a:r>
          </a:p>
          <a:p>
            <a:endParaRPr lang="cs-CZ" dirty="0" smtClean="0"/>
          </a:p>
          <a:p>
            <a:r>
              <a:rPr lang="cs-CZ" dirty="0" smtClean="0"/>
              <a:t>                        </a:t>
            </a:r>
          </a:p>
          <a:p>
            <a:r>
              <a:rPr lang="cs-CZ" dirty="0" smtClean="0"/>
              <a:t>                         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907704" y="2420888"/>
            <a:ext cx="28803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907704" y="2420888"/>
            <a:ext cx="432048" cy="57606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707904" y="2924944"/>
            <a:ext cx="43204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707904" y="2924944"/>
            <a:ext cx="432048" cy="50405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004048" y="3861048"/>
            <a:ext cx="432048" cy="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004048" y="3861048"/>
            <a:ext cx="432048" cy="504056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                    horní pysk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dolní pysk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1.</a:t>
            </a:r>
            <a:endParaRPr lang="cs-CZ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86617"/>
            <a:ext cx="2279144" cy="4263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H="1" flipV="1">
            <a:off x="2051720" y="2420888"/>
            <a:ext cx="2448272" cy="7200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1691680" y="3933056"/>
            <a:ext cx="2880320" cy="7200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Stonek: čtyřhranná lodyha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2.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Soubor:Lamium album5 i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304869"/>
            <a:ext cx="4248472" cy="3715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Listy: jednoduché</a:t>
            </a:r>
          </a:p>
          <a:p>
            <a:r>
              <a:rPr lang="cs-CZ" dirty="0" smtClean="0"/>
              <a:t>          na stonku vstřícné křižmostojné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Použití: lékařství – léčivé byliny</a:t>
            </a:r>
          </a:p>
          <a:p>
            <a:r>
              <a:rPr lang="cs-CZ" dirty="0" smtClean="0"/>
              <a:t>             kosmetika</a:t>
            </a:r>
          </a:p>
          <a:p>
            <a:r>
              <a:rPr lang="cs-CZ" dirty="0" smtClean="0"/>
              <a:t>             koření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CE961"/>
                </a:solidFill>
              </a:rPr>
              <a:t>Šalvěj luční                  </a:t>
            </a:r>
            <a:endParaRPr lang="cs-CZ" dirty="0">
              <a:solidFill>
                <a:srgbClr val="ECE96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3.                                               </a:t>
            </a:r>
            <a:endParaRPr lang="cs-CZ" dirty="0"/>
          </a:p>
        </p:txBody>
      </p:sp>
      <p:pic>
        <p:nvPicPr>
          <p:cNvPr id="20482" name="Picture 2" descr="Soubor:Wiesensalbei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785073"/>
            <a:ext cx="2996220" cy="41933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CE961"/>
                </a:solidFill>
              </a:rPr>
              <a:t>Mateřídouška</a:t>
            </a:r>
            <a:endParaRPr lang="cs-CZ" dirty="0">
              <a:solidFill>
                <a:srgbClr val="ECE96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4.</a:t>
            </a:r>
            <a:endParaRPr lang="cs-CZ" dirty="0"/>
          </a:p>
        </p:txBody>
      </p:sp>
      <p:pic>
        <p:nvPicPr>
          <p:cNvPr id="21506" name="Picture 2" descr="http://nd05.jxs.cz/011/933/721f5c0c8e_82837359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61040"/>
            <a:ext cx="5724128" cy="4293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CE961"/>
                </a:solidFill>
              </a:rPr>
              <a:t>Medovník </a:t>
            </a:r>
            <a:r>
              <a:rPr lang="cs-CZ" dirty="0" err="1" smtClean="0">
                <a:solidFill>
                  <a:srgbClr val="ECE961"/>
                </a:solidFill>
              </a:rPr>
              <a:t>meduňkolistý</a:t>
            </a:r>
            <a:endParaRPr lang="cs-CZ" dirty="0">
              <a:solidFill>
                <a:srgbClr val="ECE96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5.</a:t>
            </a:r>
            <a:endParaRPr lang="cs-CZ" dirty="0"/>
          </a:p>
        </p:txBody>
      </p:sp>
      <p:pic>
        <p:nvPicPr>
          <p:cNvPr id="22530" name="Picture 2" descr="http://nd05.jxs.cz/207/447/5d848f3335_79289096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71581"/>
            <a:ext cx="5963816" cy="42568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CE961"/>
                </a:solidFill>
              </a:rPr>
              <a:t>Hluchavka bílá</a:t>
            </a:r>
            <a:endParaRPr lang="cs-CZ" dirty="0">
              <a:solidFill>
                <a:srgbClr val="ECE96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6.</a:t>
            </a:r>
            <a:endParaRPr lang="cs-CZ" dirty="0"/>
          </a:p>
        </p:txBody>
      </p:sp>
      <p:pic>
        <p:nvPicPr>
          <p:cNvPr id="1026" name="Picture 2" descr="Soubor:Lamium album vitplis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916830"/>
            <a:ext cx="2582813" cy="4103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CE961"/>
                </a:solidFill>
              </a:rPr>
              <a:t>Majoránka zahradní</a:t>
            </a:r>
            <a:endParaRPr lang="cs-CZ" dirty="0">
              <a:solidFill>
                <a:srgbClr val="ECE96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7.</a:t>
            </a:r>
            <a:endParaRPr lang="cs-CZ" dirty="0"/>
          </a:p>
        </p:txBody>
      </p:sp>
      <p:pic>
        <p:nvPicPr>
          <p:cNvPr id="25604" name="Picture 4" descr="Soubor:Origanum majora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772816"/>
            <a:ext cx="5724128" cy="4293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CE961"/>
                </a:solidFill>
              </a:rPr>
              <a:t>Saturejka</a:t>
            </a:r>
            <a:endParaRPr lang="cs-CZ" dirty="0">
              <a:solidFill>
                <a:srgbClr val="ECE96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8.</a:t>
            </a:r>
            <a:endParaRPr lang="cs-CZ" dirty="0"/>
          </a:p>
        </p:txBody>
      </p:sp>
      <p:pic>
        <p:nvPicPr>
          <p:cNvPr id="27650" name="Picture 2" descr="Soubor:Satureja hortensis Prague 2011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802048"/>
            <a:ext cx="3154481" cy="4265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CE961"/>
                </a:solidFill>
              </a:rPr>
              <a:t>Dobromysl obecná (oregano)</a:t>
            </a:r>
            <a:endParaRPr lang="cs-CZ" dirty="0">
              <a:solidFill>
                <a:srgbClr val="ECE96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9.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8674" name="Picture 2" descr="Soubor:ChristianBauer flowering oregan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753141"/>
            <a:ext cx="3224132" cy="42988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683568" y="3429000"/>
            <a:ext cx="7560840" cy="129614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83568" y="1916832"/>
            <a:ext cx="7488832" cy="1296144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Zajímavosti</a:t>
            </a:r>
            <a:endParaRPr lang="cs-CZ" dirty="0">
              <a:solidFill>
                <a:srgbClr val="00EE6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Koření </a:t>
            </a:r>
            <a:r>
              <a:rPr lang="cs-CZ" i="1" dirty="0" smtClean="0">
                <a:solidFill>
                  <a:srgbClr val="002060"/>
                </a:solidFill>
              </a:rPr>
              <a:t>tymián obecný</a:t>
            </a:r>
            <a:r>
              <a:rPr lang="cs-CZ" i="1" dirty="0" smtClean="0"/>
              <a:t> </a:t>
            </a:r>
            <a:r>
              <a:rPr lang="cs-CZ" dirty="0" smtClean="0"/>
              <a:t>je jedním druhem mateřídoušky.</a:t>
            </a:r>
          </a:p>
          <a:p>
            <a:endParaRPr lang="cs-CZ" dirty="0" smtClean="0"/>
          </a:p>
          <a:p>
            <a:r>
              <a:rPr lang="cs-CZ" dirty="0" smtClean="0"/>
              <a:t>Některé velkokvěté </a:t>
            </a:r>
            <a:r>
              <a:rPr lang="cs-CZ" dirty="0" err="1" smtClean="0"/>
              <a:t>huchavkovité</a:t>
            </a:r>
            <a:r>
              <a:rPr lang="cs-CZ" dirty="0" smtClean="0"/>
              <a:t> rostliny </a:t>
            </a:r>
          </a:p>
          <a:p>
            <a:r>
              <a:rPr lang="cs-CZ" dirty="0" smtClean="0"/>
              <a:t>v Americe jsou </a:t>
            </a:r>
            <a:r>
              <a:rPr lang="cs-CZ" dirty="0" smtClean="0">
                <a:solidFill>
                  <a:srgbClr val="7030A0"/>
                </a:solidFill>
              </a:rPr>
              <a:t>opylovány kolibříky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Úkoly</a:t>
            </a:r>
            <a:endParaRPr lang="cs-CZ" dirty="0">
              <a:solidFill>
                <a:srgbClr val="00EE6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1. Zapiš si do sešitu nadpis</a:t>
            </a:r>
          </a:p>
          <a:p>
            <a:r>
              <a:rPr lang="cs-CZ" sz="2800" dirty="0" smtClean="0"/>
              <a:t>    </a:t>
            </a:r>
            <a:r>
              <a:rPr lang="cs-CZ" sz="2800" i="1" dirty="0" smtClean="0">
                <a:solidFill>
                  <a:srgbClr val="1FE124"/>
                </a:solidFill>
              </a:rPr>
              <a:t>čeleď : </a:t>
            </a:r>
            <a:r>
              <a:rPr lang="cs-CZ" sz="2800" i="1" dirty="0" err="1" smtClean="0">
                <a:solidFill>
                  <a:srgbClr val="1FE124"/>
                </a:solidFill>
              </a:rPr>
              <a:t>Hluchavkovité</a:t>
            </a:r>
            <a:endParaRPr lang="cs-CZ" sz="2800" i="1" dirty="0" smtClean="0">
              <a:solidFill>
                <a:srgbClr val="1FE124"/>
              </a:solidFill>
            </a:endParaRPr>
          </a:p>
          <a:p>
            <a:r>
              <a:rPr lang="cs-CZ" sz="2800" i="1" dirty="0" smtClean="0">
                <a:solidFill>
                  <a:srgbClr val="1FE124"/>
                </a:solidFill>
              </a:rPr>
              <a:t>    </a:t>
            </a:r>
            <a:r>
              <a:rPr lang="cs-CZ" sz="2800" dirty="0" smtClean="0"/>
              <a:t>a opiš si informace v oknech </a:t>
            </a:r>
          </a:p>
          <a:p>
            <a:r>
              <a:rPr lang="cs-CZ" sz="2800" dirty="0" smtClean="0"/>
              <a:t>    nadepsaných </a:t>
            </a:r>
            <a:r>
              <a:rPr lang="cs-CZ" sz="2800" i="1" dirty="0" smtClean="0"/>
              <a:t>Zápis </a:t>
            </a:r>
            <a:r>
              <a:rPr lang="cs-CZ" sz="2800" dirty="0" smtClean="0"/>
              <a:t>a</a:t>
            </a:r>
            <a:r>
              <a:rPr lang="cs-CZ" sz="2800" i="1" dirty="0" smtClean="0"/>
              <a:t> Zajímavosti.</a:t>
            </a:r>
          </a:p>
          <a:p>
            <a:endParaRPr lang="cs-CZ" sz="2800" i="1" dirty="0" smtClean="0"/>
          </a:p>
          <a:p>
            <a:r>
              <a:rPr lang="cs-CZ" sz="2800" dirty="0" smtClean="0"/>
              <a:t>2. Vyhledej a uveď do sešitu další druhy</a:t>
            </a:r>
          </a:p>
          <a:p>
            <a:r>
              <a:rPr lang="cs-CZ" sz="2800" dirty="0" smtClean="0"/>
              <a:t>    rodu hluchavek a rodu </a:t>
            </a:r>
            <a:r>
              <a:rPr lang="cs-CZ" sz="2800" dirty="0" err="1" smtClean="0"/>
              <a:t>šalvějí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3. Vyhledej a zapiš léčivé účinky šalvěje lékařské</a:t>
            </a:r>
          </a:p>
          <a:p>
            <a:r>
              <a:rPr lang="cs-CZ" sz="2800" dirty="0" smtClean="0"/>
              <a:t>    a levandule lékařské.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5600" dirty="0" smtClean="0"/>
              <a:t>1. AUTOR NEUVEDEN.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20.4.2013]. Dostupný na WWW: http://cs.wikipedia.org/wiki/Soubor:Illustration_Lamium_purpureum0.jpg</a:t>
            </a:r>
          </a:p>
          <a:p>
            <a:r>
              <a:rPr lang="cs-CZ" sz="5600" dirty="0" smtClean="0"/>
              <a:t/>
            </a:r>
            <a:br>
              <a:rPr lang="cs-CZ" sz="5600" dirty="0" smtClean="0"/>
            </a:br>
            <a:r>
              <a:rPr lang="cs-CZ" sz="5600" dirty="0" smtClean="0"/>
              <a:t>2. VINCENTZ, Frank.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20.4.2013]. Dostupný na WWW: http://cs.wikipedia.org/wiki/Soubor:Lamium_album5_ies.jpg</a:t>
            </a:r>
          </a:p>
          <a:p>
            <a:endParaRPr lang="cs-CZ" sz="5600" dirty="0" smtClean="0"/>
          </a:p>
          <a:p>
            <a:r>
              <a:rPr lang="cs-CZ" sz="5600" dirty="0" smtClean="0"/>
              <a:t>3. </a:t>
            </a:r>
            <a:r>
              <a:rPr lang="nl-NL" sz="5600" dirty="0" smtClean="0"/>
              <a:t>ENGELHARDT, Oswald. </a:t>
            </a:r>
            <a:r>
              <a:rPr lang="nl-NL" sz="5600" i="1" dirty="0" smtClean="0"/>
              <a:t>Wikipedia.cz</a:t>
            </a:r>
            <a:r>
              <a:rPr lang="nl-NL" sz="5600" dirty="0" smtClean="0"/>
              <a:t> [online]. [cit. 20.4.2013]. Dostupný na WWW: http://cs.wikipedia.org/wiki/Soubor:Wiesensalbei_1.jpg</a:t>
            </a:r>
          </a:p>
          <a:p>
            <a:endParaRPr lang="cs-CZ" sz="5600" dirty="0" smtClean="0"/>
          </a:p>
          <a:p>
            <a:r>
              <a:rPr lang="cs-CZ" sz="5600" dirty="0" smtClean="0"/>
              <a:t>4. AUTOR NEUVEDEN. </a:t>
            </a:r>
            <a:r>
              <a:rPr lang="cs-CZ" sz="5600" i="1" dirty="0" smtClean="0"/>
              <a:t>Blog.</a:t>
            </a:r>
            <a:r>
              <a:rPr lang="cs-CZ" sz="5600" i="1" dirty="0" err="1" smtClean="0"/>
              <a:t>cz</a:t>
            </a:r>
            <a:r>
              <a:rPr lang="cs-CZ" sz="5600" dirty="0" smtClean="0"/>
              <a:t> [online]. [cit. 20.4.2013]. Dostupný na WWW: http://kyticky2.blog.cz/galerie/</a:t>
            </a:r>
            <a:r>
              <a:rPr lang="cs-CZ" sz="5600" dirty="0" err="1" smtClean="0"/>
              <a:t>pokracovani</a:t>
            </a:r>
            <a:r>
              <a:rPr lang="cs-CZ" sz="5600" dirty="0" smtClean="0"/>
              <a:t>-rostlin-biotopu-</a:t>
            </a:r>
            <a:r>
              <a:rPr lang="cs-CZ" sz="5600" dirty="0" err="1" smtClean="0"/>
              <a:t>cr</a:t>
            </a:r>
            <a:r>
              <a:rPr lang="cs-CZ" sz="5600" dirty="0" smtClean="0"/>
              <a:t>/</a:t>
            </a:r>
            <a:r>
              <a:rPr lang="cs-CZ" sz="5600" dirty="0" err="1" smtClean="0"/>
              <a:t>obrazek</a:t>
            </a:r>
            <a:r>
              <a:rPr lang="cs-CZ" sz="5600" dirty="0" smtClean="0"/>
              <a:t>/82837359</a:t>
            </a:r>
          </a:p>
          <a:p>
            <a:endParaRPr lang="cs-CZ" sz="5600" dirty="0" smtClean="0"/>
          </a:p>
          <a:p>
            <a:r>
              <a:rPr lang="cs-CZ" sz="5600" dirty="0" smtClean="0"/>
              <a:t>5. AUTOR NEUVEDEN. </a:t>
            </a:r>
            <a:r>
              <a:rPr lang="cs-CZ" sz="5600" i="1" dirty="0" smtClean="0"/>
              <a:t>Blog.</a:t>
            </a:r>
            <a:r>
              <a:rPr lang="cs-CZ" sz="5600" i="1" dirty="0" err="1" smtClean="0"/>
              <a:t>cz</a:t>
            </a:r>
            <a:r>
              <a:rPr lang="cs-CZ" sz="5600" dirty="0" smtClean="0"/>
              <a:t> [online]. [cit. 20.4.2013]. Dostupný na WWW: http://muchomurka1.blog.cz/1108</a:t>
            </a:r>
          </a:p>
          <a:p>
            <a:endParaRPr lang="cs-CZ" sz="5600" dirty="0" smtClean="0"/>
          </a:p>
          <a:p>
            <a:r>
              <a:rPr lang="cs-CZ" sz="5600" dirty="0" smtClean="0"/>
              <a:t>6. LINDMAN, </a:t>
            </a:r>
            <a:r>
              <a:rPr lang="cs-CZ" sz="5600" dirty="0" err="1" smtClean="0"/>
              <a:t>Carl</a:t>
            </a:r>
            <a:r>
              <a:rPr lang="cs-CZ" sz="5600" dirty="0" smtClean="0"/>
              <a:t> Axel </a:t>
            </a:r>
            <a:r>
              <a:rPr lang="cs-CZ" sz="5600" dirty="0" err="1" smtClean="0"/>
              <a:t>Magnus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21.4.2013]. Dostupný na WWW: http://cs.wikipedia.org/wiki/Soubor:Lamium_album_vitplister.jpg</a:t>
            </a:r>
          </a:p>
          <a:p>
            <a:endParaRPr lang="cs-CZ" sz="5600" dirty="0" smtClean="0"/>
          </a:p>
          <a:p>
            <a:r>
              <a:rPr lang="cs-CZ" sz="5600" dirty="0" smtClean="0"/>
              <a:t>7. AUTOR NEUVEDEN.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21.4.2013]. Dostupný na WWW: http://cs.wikipedia.org/wiki/Soubor:Origanum_majorana.jpg</a:t>
            </a:r>
          </a:p>
          <a:p>
            <a:endParaRPr lang="cs-CZ" sz="5600" dirty="0" smtClean="0"/>
          </a:p>
          <a:p>
            <a:r>
              <a:rPr lang="cs-CZ" sz="5600" dirty="0" smtClean="0"/>
              <a:t>8. KARELJ.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21.4.2013]. Dostupný na WWW: http://cs.wikipedia.org/wiki/Soubor:Satureja_hortensis_Prague_2011_2.jpg</a:t>
            </a:r>
          </a:p>
          <a:p>
            <a:endParaRPr lang="cs-CZ" sz="5600" dirty="0" smtClean="0"/>
          </a:p>
          <a:p>
            <a:r>
              <a:rPr lang="cs-CZ" sz="5600" dirty="0" smtClean="0"/>
              <a:t>9. BAUER, Christian. </a:t>
            </a:r>
            <a:r>
              <a:rPr lang="cs-CZ" sz="5600" i="1" dirty="0" err="1" smtClean="0"/>
              <a:t>Wikipedia.cz</a:t>
            </a:r>
            <a:r>
              <a:rPr lang="cs-CZ" sz="5600" dirty="0" smtClean="0"/>
              <a:t> [online]. [cit. 21.4.2013]. Dostupný na WWW: http://cs.wikipedia.org/wiki/Soubor:ChristianBauer_flowering_oregano.jpg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nl-NL" dirty="0" smtClean="0"/>
              <a:t/>
            </a:r>
            <a:br>
              <a:rPr lang="nl-NL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 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7. ročníku ZŠ. Prostřednictvím ní mohou získat </a:t>
            </a:r>
          </a:p>
          <a:p>
            <a:r>
              <a:rPr lang="cs-CZ" dirty="0" smtClean="0"/>
              <a:t>některé poznatky o rostlinách čeledi</a:t>
            </a:r>
          </a:p>
          <a:p>
            <a:r>
              <a:rPr lang="cs-CZ" dirty="0" err="1" smtClean="0"/>
              <a:t>hluchavkovitých</a:t>
            </a:r>
            <a:r>
              <a:rPr lang="cs-CZ" dirty="0" smtClean="0"/>
              <a:t>. Slouží také jako zápis</a:t>
            </a:r>
          </a:p>
          <a:p>
            <a:r>
              <a:rPr lang="cs-CZ" dirty="0" smtClean="0"/>
              <a:t>a jako prvotní příprava pro poznávací test</a:t>
            </a:r>
          </a:p>
          <a:p>
            <a:r>
              <a:rPr lang="cs-CZ" dirty="0" smtClean="0"/>
              <a:t>rostlin.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600</TotalTime>
  <Words>290</Words>
  <Application>Microsoft Office PowerPoint</Application>
  <PresentationFormat>Předvádění na obrazovce (4:3)</PresentationFormat>
  <Paragraphs>182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Lití písma</vt:lpstr>
      <vt:lpstr>Prezentace aplikace PowerPoint</vt:lpstr>
      <vt:lpstr>Hluchavkovité</vt:lpstr>
      <vt:lpstr>Zápis</vt:lpstr>
      <vt:lpstr>Zápis</vt:lpstr>
      <vt:lpstr>Prezentace aplikace PowerPoint</vt:lpstr>
      <vt:lpstr>Zápis</vt:lpstr>
      <vt:lpstr>Zápis</vt:lpstr>
      <vt:lpstr>Zápis</vt:lpstr>
      <vt:lpstr>Šalvěj luční                  </vt:lpstr>
      <vt:lpstr>Mateřídouška</vt:lpstr>
      <vt:lpstr>Medovník meduňkolistý</vt:lpstr>
      <vt:lpstr>Hluchavka bílá</vt:lpstr>
      <vt:lpstr>Majoránka zahradní</vt:lpstr>
      <vt:lpstr>Saturejka</vt:lpstr>
      <vt:lpstr>Dobromysl obecná (oregano)</vt:lpstr>
      <vt:lpstr>Zajímavosti</vt:lpstr>
      <vt:lpstr>Úkoly</vt:lpstr>
      <vt:lpstr> Zdroje a citace</vt:lpstr>
      <vt:lpstr> 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Hluchavkovité</dc:title>
  <dc:creator>OEM</dc:creator>
  <cp:lastModifiedBy>Vesna202261</cp:lastModifiedBy>
  <cp:revision>59</cp:revision>
  <dcterms:created xsi:type="dcterms:W3CDTF">2013-04-15T17:32:55Z</dcterms:created>
  <dcterms:modified xsi:type="dcterms:W3CDTF">2013-04-25T11:37:56Z</dcterms:modified>
</cp:coreProperties>
</file>