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6" r:id="rId3"/>
    <p:sldId id="258" r:id="rId4"/>
    <p:sldId id="256" r:id="rId5"/>
    <p:sldId id="259" r:id="rId6"/>
    <p:sldId id="260" r:id="rId7"/>
    <p:sldId id="261" r:id="rId8"/>
    <p:sldId id="262" r:id="rId9"/>
    <p:sldId id="263" r:id="rId10"/>
    <p:sldId id="265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C9F8F-301B-44E9-9E66-A38CCB3DD88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4FFE42F-54C1-43A4-A314-0DCCBBBE7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C9F8F-301B-44E9-9E66-A38CCB3DD88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4FFE42F-54C1-43A4-A314-0DCCBBBE7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C9F8F-301B-44E9-9E66-A38CCB3DD88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FE42F-54C1-43A4-A314-0DCCBBBE77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C9F8F-301B-44E9-9E66-A38CCB3DD88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FE42F-54C1-43A4-A314-0DCCBBBE7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C9F8F-301B-44E9-9E66-A38CCB3DD88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4FFE42F-54C1-43A4-A314-0DCCBBBE77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C9F8F-301B-44E9-9E66-A38CCB3DD88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FE42F-54C1-43A4-A314-0DCCBBBE7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C9F8F-301B-44E9-9E66-A38CCB3DD88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FE42F-54C1-43A4-A314-0DCCBBBE7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C9F8F-301B-44E9-9E66-A38CCB3DD88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FE42F-54C1-43A4-A314-0DCCBBBE7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C9F8F-301B-44E9-9E66-A38CCB3DD88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FE42F-54C1-43A4-A314-0DCCBBBE779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C9F8F-301B-44E9-9E66-A38CCB3DD88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FE42F-54C1-43A4-A314-0DCCBBBE7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C9F8F-301B-44E9-9E66-A38CCB3DD88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FE42F-54C1-43A4-A314-0DCCBBBE7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CFC9F8F-301B-44E9-9E66-A38CCB3DD88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FFE42F-54C1-43A4-A314-0DCCBBBE77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nd04.jxs.cz/648/981/62246a0aba_72670479_o2.png" TargetMode="External"/><Relationship Id="rId3" Type="http://schemas.openxmlformats.org/officeDocument/2006/relationships/hyperlink" Target="http://www.oskole.sk/userfiles/image/novy/adriana/image002.gif" TargetMode="External"/><Relationship Id="rId7" Type="http://schemas.openxmlformats.org/officeDocument/2006/relationships/hyperlink" Target="http://web2.mendelu.cz/af_211_multitext/obecna_botanika/preparaty/velke/pletiva_podle_BS/pr_velke_hluchavka_stonek.jpg" TargetMode="External"/><Relationship Id="rId2" Type="http://schemas.openxmlformats.org/officeDocument/2006/relationships/hyperlink" Target="http://web2.mendelu.cz/af_211_multitext/obecna_botanika/preparaty/velke/primarni_koren/pr_velke_vlaseni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media.daz.ni.cz/photos/2011/07/25/7387-pampeliska-kytka.jpg" TargetMode="External"/><Relationship Id="rId5" Type="http://schemas.openxmlformats.org/officeDocument/2006/relationships/hyperlink" Target="http://fr.questmachine.org/encyclopedie/illustrations/illustrations_articles/07_Hevea_saigne_pour_recuperer_le_caoutchouc1293568047.jpg" TargetMode="External"/><Relationship Id="rId10" Type="http://schemas.openxmlformats.org/officeDocument/2006/relationships/hyperlink" Target="http://botanika.borec.cz/o_pletiva.php" TargetMode="External"/><Relationship Id="rId4" Type="http://schemas.openxmlformats.org/officeDocument/2006/relationships/hyperlink" Target="http://botanika.wendys.cz/slovnik/pict/o672_1b.jpg" TargetMode="External"/><Relationship Id="rId9" Type="http://schemas.openxmlformats.org/officeDocument/2006/relationships/hyperlink" Target="http://frvs2011.ptacisvet.cz/texty_cz/obr20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80182" y="2348880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VY_32_INOVACE_09_Rostlinná pletiva – 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> </a:t>
            </a:r>
            <a:r>
              <a:rPr lang="cs-CZ" sz="3200" b="1" dirty="0" smtClean="0"/>
              <a:t>                                 </a:t>
            </a:r>
            <a:r>
              <a:rPr lang="cs-CZ" sz="3200" b="1" dirty="0" smtClean="0"/>
              <a:t>2</a:t>
            </a:r>
            <a:r>
              <a:rPr lang="cs-CZ" sz="3200" b="1" dirty="0" smtClean="0"/>
              <a:t>. část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31584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31584"/>
            <a:ext cx="143821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28. 12. 2012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21433"/>
            <a:ext cx="281519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Přírodovědná praktika, rostlinná pletiva 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84029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7., 8., 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7609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996" y="489404"/>
            <a:ext cx="8295320" cy="10889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82945" tIns="41473" rIns="82945" bIns="41473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Anotace:</a:t>
            </a:r>
          </a:p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DUM je určen k názornému vysvětlení nebo pro shrnutí probíraného učiva. </a:t>
            </a:r>
          </a:p>
        </p:txBody>
      </p:sp>
    </p:spTree>
    <p:extLst>
      <p:ext uri="{BB962C8B-B14F-4D97-AF65-F5344CB8AC3E}">
        <p14:creationId xmlns:p14="http://schemas.microsoft.com/office/powerpoint/2010/main" val="38323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11760" y="0"/>
            <a:ext cx="39068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Rostlinná pletiva</a:t>
            </a:r>
            <a:endParaRPr lang="cs-CZ" sz="40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721860"/>
            <a:ext cx="864096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Pletivo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je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seskupení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propojených buněk se stejnou stavbou i funkcí.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Dělení pletiv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pletiva dělivá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pletiva krycí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pletiva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provětrávací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pletiva nasávací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pletiva vyměšovací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pletiva vodivá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pletiva zpevňovací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pletiva asimilační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pletiva zásobní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biomach.wz.cz/img_bot_pletiva3-tloustnuti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" t="150" r="26983"/>
          <a:stretch/>
        </p:blipFill>
        <p:spPr bwMode="auto">
          <a:xfrm>
            <a:off x="4788024" y="1628800"/>
            <a:ext cx="3744416" cy="5036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21852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Opakování z minulé hodiny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87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71800" y="19294"/>
            <a:ext cx="35894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Nasávací pletiva</a:t>
            </a:r>
            <a:endParaRPr lang="cs-CZ" sz="4000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052736"/>
            <a:ext cx="46708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umožňují rostlinám přijímat vodu se živinami,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mají tenkostěnné buňky, jsou to např. kořenové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vlásky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eb2.mendelu.cz/af_211_multitext/obecna_botanika/preparaty/velke/primarni_koren/pr_velke_vlasen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960" y="3933056"/>
            <a:ext cx="6528436" cy="2201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395" b="50000"/>
          <a:stretch/>
        </p:blipFill>
        <p:spPr bwMode="auto">
          <a:xfrm>
            <a:off x="5248370" y="1007823"/>
            <a:ext cx="3695140" cy="2739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1706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5439"/>
            <a:ext cx="42170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Vyměšovací pletiva</a:t>
            </a:r>
            <a:endParaRPr lang="cs-CZ" sz="4000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7927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slouží k vylučování některých látek z rostlinného těla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medníky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vylučují sladké cukerné roztoky, lákající hmyz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mléčnice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obsahují mléčnou šťávu – latex, např. kaučukovník, vlaštovičník, smetanka lék.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http://botanika.wendys.cz/slovnik/pict/o672_1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601" y="1976066"/>
            <a:ext cx="2976331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fr.questmachine.org/encyclopedie/illustrations/illustrations_articles/07_Hevea_saigne_pour_recuperer_le_caoutchouc129356804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32856"/>
            <a:ext cx="324036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pampeliška kytk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634" y="4366106"/>
            <a:ext cx="3496972" cy="2308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918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5439"/>
            <a:ext cx="31530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Vodivá pletiva</a:t>
            </a:r>
            <a:endParaRPr lang="cs-CZ" sz="4000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5"/>
            <a:ext cx="56733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umožňují vedení vody a v ní rozpuštěných látek v rostlině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cévní svazky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Fotografie 3667 - Příčný řez stonkem pepřince (Peperomia sp.).&#10;Stonek pepřince je zajímavý dvěma soustřednými kruhy vodivých pletiv, což není u dvouděložných rostlin příliš obvyklé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662" y="1859672"/>
            <a:ext cx="4204307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22525" y="3227187"/>
            <a:ext cx="26642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  <a:latin typeface="Times New Roman" pitchFamily="18" charset="0"/>
                <a:cs typeface="Times New Roman" pitchFamily="18" charset="0"/>
              </a:rPr>
              <a:t>Příčný řez stonkem </a:t>
            </a:r>
            <a:r>
              <a:rPr lang="cs-CZ" dirty="0" err="1" smtClean="0">
                <a:effectLst/>
                <a:latin typeface="Times New Roman" pitchFamily="18" charset="0"/>
                <a:cs typeface="Times New Roman" pitchFamily="18" charset="0"/>
              </a:rPr>
              <a:t>pepřince</a:t>
            </a:r>
            <a:r>
              <a:rPr lang="cs-CZ" dirty="0" smtClean="0">
                <a:effectLst/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dirty="0" err="1" smtClean="0">
                <a:effectLst/>
                <a:latin typeface="Times New Roman" pitchFamily="18" charset="0"/>
                <a:cs typeface="Times New Roman" pitchFamily="18" charset="0"/>
              </a:rPr>
              <a:t>Peperomia</a:t>
            </a:r>
            <a:r>
              <a:rPr lang="cs-CZ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effectLst/>
                <a:latin typeface="Times New Roman" pitchFamily="18" charset="0"/>
                <a:cs typeface="Times New Roman" pitchFamily="18" charset="0"/>
              </a:rPr>
              <a:t>sp</a:t>
            </a:r>
            <a:r>
              <a:rPr lang="cs-CZ" dirty="0" smtClean="0">
                <a:effectLst/>
                <a:latin typeface="Times New Roman" pitchFamily="18" charset="0"/>
                <a:cs typeface="Times New Roman" pitchFamily="18" charset="0"/>
              </a:rPr>
              <a:t>.). Stonek </a:t>
            </a:r>
            <a:r>
              <a:rPr lang="cs-CZ" dirty="0" err="1" smtClean="0">
                <a:effectLst/>
                <a:latin typeface="Times New Roman" pitchFamily="18" charset="0"/>
                <a:cs typeface="Times New Roman" pitchFamily="18" charset="0"/>
              </a:rPr>
              <a:t>pepřince</a:t>
            </a:r>
            <a:r>
              <a:rPr lang="cs-CZ" dirty="0" smtClean="0">
                <a:effectLst/>
                <a:latin typeface="Times New Roman" pitchFamily="18" charset="0"/>
                <a:cs typeface="Times New Roman" pitchFamily="18" charset="0"/>
              </a:rPr>
              <a:t> je zajímavý dvěma soustřednými kruhy vodivých pletiv, což není u dvouděložných rostlin příliš obvyklé.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3497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5439"/>
            <a:ext cx="42723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Zpevňovací pletiva</a:t>
            </a:r>
            <a:endParaRPr lang="cs-CZ" sz="4000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79183"/>
            <a:ext cx="56980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zajišťují rostlinným orgánům potřebnou pevnost, pružnost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kolenchym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http://web2.mendelu.cz/af_211_multitext/obecna_botanika/preparaty/velke/pletiva_podle_BS/pr_velke_hluchavka_ston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3" y="1938382"/>
            <a:ext cx="4824536" cy="4145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003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91329" y="-22270"/>
            <a:ext cx="39613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Asimilační pletiva</a:t>
            </a:r>
            <a:endParaRPr lang="cs-CZ" sz="4000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7" y="1268760"/>
            <a:ext cx="864095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slouží k fotosyntéze</a:t>
            </a:r>
          </a:p>
          <a:p>
            <a:r>
              <a:rPr lang="cs-CZ" dirty="0"/>
              <a:t>-</a:t>
            </a:r>
            <a:r>
              <a:rPr lang="cs-CZ" dirty="0" smtClean="0"/>
              <a:t> obsahují  chloroplasty</a:t>
            </a:r>
          </a:p>
          <a:p>
            <a:r>
              <a:rPr lang="cs-CZ" dirty="0" smtClean="0"/>
              <a:t>- fotosyntéza </a:t>
            </a:r>
            <a:r>
              <a:rPr lang="cs-CZ" dirty="0" smtClean="0"/>
              <a:t>u  vyšších rostlin probíhá zpravidla v listech, v nichž je dostatečný 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přístup světla </a:t>
            </a:r>
            <a:r>
              <a:rPr lang="cs-CZ" dirty="0" smtClean="0"/>
              <a:t>zabezpečen umístěním asimilačního pletiva těsně pod pokožkou listu 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(palisádový </a:t>
            </a:r>
            <a:r>
              <a:rPr lang="cs-CZ" dirty="0" smtClean="0"/>
              <a:t>parenchym), asimilační funkci mají také mladé stonky, nezralé plody apod.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stavba list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943" y="3058407"/>
            <a:ext cx="6932113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8031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5439"/>
            <a:ext cx="33618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Zásobní pletiva</a:t>
            </a:r>
            <a:endParaRPr lang="cs-CZ" sz="4000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82809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slouží rostlinám k ukládání zásobních látek, především cukrů, tuků a bílkovin, také </a:t>
            </a:r>
          </a:p>
          <a:p>
            <a:r>
              <a:rPr lang="cs-CZ" dirty="0"/>
              <a:t> </a:t>
            </a:r>
            <a:r>
              <a:rPr lang="cs-CZ" dirty="0" smtClean="0"/>
              <a:t> vody (u sukulentů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 smtClean="0"/>
              <a:t>- nacházejí se zejména v oddencích, hlízách, cibulích, bulvách, živném pletivu či </a:t>
            </a:r>
          </a:p>
          <a:p>
            <a:r>
              <a:rPr lang="cs-CZ" dirty="0"/>
              <a:t> </a:t>
            </a:r>
            <a:r>
              <a:rPr lang="cs-CZ" dirty="0" smtClean="0"/>
              <a:t> dělohách semen, plodech, kořenech i ve stoncích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http://frvs2011.ptacisvet.cz/texty_cz/obr2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463" y="3101344"/>
            <a:ext cx="3571033" cy="203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35730" y="5517232"/>
            <a:ext cx="3512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krobová zrna v buňkách bramboru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97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50" y="476672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letivo nasávací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umožňují rostlinám přijímat vodu se živinami - kořenové vlásky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5121"/>
            <a:ext cx="2903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 do sešitu - pokračování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550" y="1017876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letivo vyměšovací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slouží k vylučování některých látek z rostlinného těla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medníky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mléčnice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1664207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letivo vodivé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umožňují vedení vody a v ní rozpuštěných látek v rostlině – cévní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svazky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2348931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letivo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zpevňovací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zajišťuje rostlinným orgánům potřebnou pevnost, pružnost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2851836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letivo asimilační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dirty="0" smtClean="0"/>
              <a:t>slouží k fotosyntéze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0" y="3355712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letivo zásobní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dirty="0" smtClean="0"/>
              <a:t>slouží rostlinám k ukládání zásobních látek, především cukrů, tuků a </a:t>
            </a:r>
          </a:p>
          <a:p>
            <a:r>
              <a:rPr lang="cs-CZ" dirty="0"/>
              <a:t> </a:t>
            </a:r>
            <a:r>
              <a:rPr lang="cs-CZ" dirty="0" smtClean="0"/>
              <a:t>   bílkovin, také vody (u sukulentů)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623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568953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http://web2.mendelu.cz/af_211_multitext/obecna_botanika/preparaty/velke/primarni_koren/pr_velke_vlaseni.jpg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http://www.oskole.sk/userfiles/image/novy/adriana/image002.gif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http://botanika.wendys.cz/slovnik/pict/o672_1b.jpg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http://fr.questmachine.org/encyclopedie/illustrations/illustrations_articles/07_Hevea_saigne_pour_recuperer_le_caoutchouc1293568047.jpg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http://media.daz.ni.cz/photos/2011/07/25/7387-pampeliska-kytka.jpg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javascript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:;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http://web2.mendelu.cz/af_211_multitext/obecna_botanika/preparaty/velke/pletiva_podle_BS/pr_velke_hluchavka_stonek.jpg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http://nd04.jxs.cz/648/981/62246a0aba_72670479_o2.png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http://frvs2011.ptacisvet.cz/texty_cz/obr20.gif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400" smtClean="0">
                <a:latin typeface="Times New Roman" pitchFamily="18" charset="0"/>
                <a:cs typeface="Times New Roman" pitchFamily="18" charset="0"/>
                <a:hlinkClick r:id="rId10"/>
              </a:rPr>
              <a:t>botanika.borec.cz/o_pletiva.php</a:t>
            </a:r>
            <a:endParaRPr lang="cs-CZ" sz="1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688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149</TotalTime>
  <Words>445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VY_32_INOVACE_09_Rostlinná pletiva –                                    2. část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VY_32_INOVACE_54_Rostlinná pletiva – 2. část</dc:title>
  <dc:creator>Kašpárková Ivana</dc:creator>
  <cp:lastModifiedBy>Kašpárková Ivana</cp:lastModifiedBy>
  <cp:revision>17</cp:revision>
  <dcterms:created xsi:type="dcterms:W3CDTF">2013-01-14T19:00:30Z</dcterms:created>
  <dcterms:modified xsi:type="dcterms:W3CDTF">2013-03-17T20:14:58Z</dcterms:modified>
</cp:coreProperties>
</file>