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56" r:id="rId4"/>
    <p:sldId id="259" r:id="rId5"/>
    <p:sldId id="264" r:id="rId6"/>
    <p:sldId id="269" r:id="rId7"/>
    <p:sldId id="263" r:id="rId8"/>
    <p:sldId id="270" r:id="rId9"/>
    <p:sldId id="258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8235C1B-1370-4E55-9760-0988D10D7068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7B3392-BD84-40BC-88C4-C04AD4D8A2F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s.google.com/url?sa=i&amp;rct=j&amp;q=tr%C3%A1vic%C3%AD+soustava+%C4%8Dlov%C4%9Bka&amp;source=images&amp;cd=&amp;cad=rja&amp;docid=nKDfrqhuNO3ejM&amp;tbnid=zDyJbSUiuEPZMM:&amp;ved=0CAUQjRw&amp;url=http://eamos.pf.jcu.cz/amos/demo/modules/low/kurz_text.php?id_kap=7&amp;kod_kurzu=demo_25193&amp;ei=3dEgUduMEaSE4ATgi4HYBw&amp;bvm=bv.42553238,d.bGE&amp;psig=AFQjCNFSNwHIIfIziTJym8hVH0InMkvUew&amp;ust=1361191766864622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hyperlink" Target="http://images.google.com/url?sa=i&amp;rct=j&amp;q=druhy+zub%C5%AF&amp;source=images&amp;cd=&amp;cad=rja&amp;docid=wiAhFqo_P7p3sM&amp;tbnid=tBUdc-e0ouvtOM:&amp;ved=0CAUQjRw&amp;url=http://www.szs-tabor.cz/Projekt/projekt/som/Obrazovy_pruvodce/tema/t10/obsah.htm&amp;ei=LeQgUeTgK4rf4QSe9IEw&amp;psig=AFQjCNE88RPV-D3tqPgAI0CgXx4F6zCvLw&amp;ust=1361196392897630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zs-tabor.cz/Projekt/projekt/som/Obrazovy_pruvodce/tema/t10/1032.jpg" TargetMode="External"/><Relationship Id="rId3" Type="http://schemas.openxmlformats.org/officeDocument/2006/relationships/hyperlink" Target="http://nd04.jxs.cz/054/743/0ede052113_73726739_o2.jpg" TargetMode="External"/><Relationship Id="rId7" Type="http://schemas.openxmlformats.org/officeDocument/2006/relationships/hyperlink" Target="http://www.szs-tabor.cz/Projekt/projekt/som/Obrazovy_pruvodce/tema/t10/1010.jpg" TargetMode="External"/><Relationship Id="rId2" Type="http://schemas.openxmlformats.org/officeDocument/2006/relationships/hyperlink" Target="http://www.eamos.cz/amos/demo/externi/demo_25193/SchemaT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zs-tabor.cz/Projekt/projekt/som/Obrazovy_pruvodce/tema/t10/1019.jpg" TargetMode="External"/><Relationship Id="rId11" Type="http://schemas.openxmlformats.org/officeDocument/2006/relationships/hyperlink" Target="http://galenus.cz/img/zdravi/traveni/usta.jpg" TargetMode="External"/><Relationship Id="rId5" Type="http://schemas.openxmlformats.org/officeDocument/2006/relationships/hyperlink" Target="http://dentalzone.eblog.cz/wp-content/uploads/eblog.cz/dentalzone/41-300x257.jpg" TargetMode="External"/><Relationship Id="rId10" Type="http://schemas.openxmlformats.org/officeDocument/2006/relationships/hyperlink" Target="http://www.szs-tabor.cz/Projekt/projekt/som/Obrazovy_pruvodce/tema/t10/1014.jpg" TargetMode="External"/><Relationship Id="rId4" Type="http://schemas.openxmlformats.org/officeDocument/2006/relationships/hyperlink" Target="http://blog.denik.cz/blog/1791/30891/clanok_foto.jpg" TargetMode="External"/><Relationship Id="rId9" Type="http://schemas.openxmlformats.org/officeDocument/2006/relationships/hyperlink" Target="http://www.szs-tabor.cz/Projekt/projekt/som/Obrazovy_pruvodce/tema/t10/103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300163" y="2636912"/>
            <a:ext cx="8784977" cy="722512"/>
          </a:xfrm>
        </p:spPr>
        <p:txBody>
          <a:bodyPr/>
          <a:lstStyle/>
          <a:p>
            <a:pPr lvl="0">
              <a:buNone/>
            </a:pPr>
            <a:r>
              <a:rPr lang="cs-CZ" sz="3200" b="1" dirty="0" smtClean="0"/>
              <a:t>VY_32_INOVACE_16_Trávicí soustava 1. část</a:t>
            </a:r>
            <a:endParaRPr lang="cs-CZ" sz="3200" dirty="0">
              <a:latin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835153" y="5373685"/>
            <a:ext cx="5714999" cy="12477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2"/>
          <p:cNvSpPr txBox="1"/>
          <p:nvPr/>
        </p:nvSpPr>
        <p:spPr>
          <a:xfrm>
            <a:off x="3851272" y="1498599"/>
            <a:ext cx="1225547" cy="3436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0" tIns="45711" rIns="91430" bIns="45711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600">
                <a:solidFill>
                  <a:srgbClr val="000000"/>
                </a:solidFill>
                <a:latin typeface="Calibri"/>
                <a:cs typeface="Arial"/>
              </a:rPr>
              <a:t>Šablona</a:t>
            </a:r>
          </a:p>
        </p:txBody>
      </p:sp>
      <p:sp>
        <p:nvSpPr>
          <p:cNvPr id="5" name="TextovéPole 1"/>
          <p:cNvSpPr txBox="1"/>
          <p:nvPr/>
        </p:nvSpPr>
        <p:spPr>
          <a:xfrm>
            <a:off x="684213" y="620710"/>
            <a:ext cx="1522379" cy="217974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>
                <a:solidFill>
                  <a:srgbClr val="000000"/>
                </a:solidFill>
                <a:latin typeface="Calibri"/>
                <a:cs typeface="Arial"/>
              </a:rPr>
              <a:t>Identifikátor školy: 600 150 569</a:t>
            </a:r>
          </a:p>
        </p:txBody>
      </p:sp>
      <p:sp>
        <p:nvSpPr>
          <p:cNvPr id="6" name="TextovéPole 2"/>
          <p:cNvSpPr txBox="1"/>
          <p:nvPr/>
        </p:nvSpPr>
        <p:spPr>
          <a:xfrm>
            <a:off x="684213" y="1052736"/>
            <a:ext cx="1557282" cy="217974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Jméno autora: Ivana Kašpárková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214230" y="1052736"/>
            <a:ext cx="1409340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Datum vytvoření: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17. 2 . 2013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3"/>
            <a:ext cx="2332670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Vzdělávací obor, téma: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Přírodopis, trávicí soustava 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898"/>
            <a:ext cx="590206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Ročník: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8.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75218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56997" y="489404"/>
            <a:ext cx="8295322" cy="1561084"/>
          </a:xfrm>
          <a:prstGeom prst="rect">
            <a:avLst/>
          </a:prstGeom>
        </p:spPr>
        <p:txBody>
          <a:bodyPr wrap="square" lIns="82945" tIns="41473" rIns="82945" bIns="41473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pro výklad nového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učiva nebo zopakování probrané látky,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na konci je zařazen test k opakování probraných pojmů. </a:t>
            </a:r>
          </a:p>
        </p:txBody>
      </p:sp>
    </p:spTree>
    <p:extLst>
      <p:ext uri="{BB962C8B-B14F-4D97-AF65-F5344CB8AC3E}">
        <p14:creationId xmlns:p14="http://schemas.microsoft.com/office/powerpoint/2010/main" val="89249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56678"/>
            <a:ext cx="628698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Á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Í</a:t>
            </a:r>
          </a:p>
          <a:p>
            <a:pPr algn="ctr"/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eamos.cz/amos/demo/externi/demo_25193/Schema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2"/>
          <a:stretch/>
        </p:blipFill>
        <p:spPr bwMode="auto">
          <a:xfrm>
            <a:off x="1830046" y="71633"/>
            <a:ext cx="5518672" cy="675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52320" y="836712"/>
            <a:ext cx="66396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726097" y="5007811"/>
            <a:ext cx="35779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Á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28558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http://www.szs-tabor.cz/Projekt/projekt/som/Obrazovy_pruvodce/tema/t10/10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2" r="9302"/>
          <a:stretch/>
        </p:blipFill>
        <p:spPr bwMode="auto">
          <a:xfrm>
            <a:off x="4139952" y="3660684"/>
            <a:ext cx="2885256" cy="319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1" t="4022" r="6959" b="11582"/>
          <a:stretch/>
        </p:blipFill>
        <p:spPr bwMode="auto">
          <a:xfrm>
            <a:off x="553959" y="701407"/>
            <a:ext cx="4433047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96136" y="1916832"/>
            <a:ext cx="22028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linné žlázy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4797152"/>
            <a:ext cx="20890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ložení slin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>
            <a:stCxn id="2" idx="1"/>
          </p:cNvCxnSpPr>
          <p:nvPr/>
        </p:nvCxnSpPr>
        <p:spPr>
          <a:xfrm flipH="1" flipV="1">
            <a:off x="4987006" y="1556792"/>
            <a:ext cx="809130" cy="65242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>
            <a:stCxn id="2" idx="1"/>
          </p:cNvCxnSpPr>
          <p:nvPr/>
        </p:nvCxnSpPr>
        <p:spPr>
          <a:xfrm flipH="1" flipV="1">
            <a:off x="5076056" y="2209219"/>
            <a:ext cx="720080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>
            <a:stCxn id="2" idx="1"/>
          </p:cNvCxnSpPr>
          <p:nvPr/>
        </p:nvCxnSpPr>
        <p:spPr>
          <a:xfrm flipH="1">
            <a:off x="4860032" y="2209220"/>
            <a:ext cx="936104" cy="7157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35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blog.denik.cz/blog/1791/30891/clanok_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317" y="4234445"/>
            <a:ext cx="2647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szs-tabor.cz/Projekt/projekt/som/Obrazovy_pruvodce/tema/t10/1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282" y="4149289"/>
            <a:ext cx="2324739" cy="2092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www.szs-tabor.cz/Projekt/projekt/som/Obrazovy_pruvodce/tema/t10/1019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9" t="9426" r="5053" b="15724"/>
          <a:stretch/>
        </p:blipFill>
        <p:spPr bwMode="auto">
          <a:xfrm>
            <a:off x="4806524" y="1061447"/>
            <a:ext cx="3519055" cy="2604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3" y="596341"/>
            <a:ext cx="4071086" cy="3552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403659" y="522944"/>
            <a:ext cx="1587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tavba zubu: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763" y="4517954"/>
            <a:ext cx="1141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jazyk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93243" y="522944"/>
            <a:ext cx="15456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druhy zubů: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04453" y="6272836"/>
            <a:ext cx="16995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nímání chutí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80812" y="6297272"/>
            <a:ext cx="20778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huťové pohárky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0" y="11357"/>
            <a:ext cx="1027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zuby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29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Ús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" r="2433"/>
          <a:stretch/>
        </p:blipFill>
        <p:spPr bwMode="auto">
          <a:xfrm>
            <a:off x="0" y="0"/>
            <a:ext cx="91409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66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szs-tabor.cz/Projekt/projekt/som/Obrazovy_pruvodce/tema/t10/103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66" b="8938"/>
          <a:stretch/>
        </p:blipFill>
        <p:spPr bwMode="auto">
          <a:xfrm>
            <a:off x="161640" y="1052736"/>
            <a:ext cx="5473417" cy="3994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szs-tabor.cz/Projekt/projekt/som/Obrazovy_pruvodce/tema/t10/103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98" t="5226" r="21519" b="5239"/>
          <a:stretch/>
        </p:blipFill>
        <p:spPr bwMode="auto">
          <a:xfrm>
            <a:off x="5940152" y="2420888"/>
            <a:ext cx="2770909" cy="383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187624" y="332656"/>
            <a:ext cx="17107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polykání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66989" y="1555289"/>
            <a:ext cx="3374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ícen - peristaltika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07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18" y="476672"/>
            <a:ext cx="9027577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Trávicí soustava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funkce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příjem potravy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trávení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potravy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vstřebávání látek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odstranění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nestravitelných zbytků a nadbytečných látek z organismu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zpracování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potravy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chemicky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(enzymy ptyalin a pepsin, trávicí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šťávy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– sliny, žaludeční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šťáva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šťáva ze slinivky břišní, žluč a střevní šťáva)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mechanicky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(zuby, stahy svalů trávicí trubice, žaludku a střev)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stavba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dutina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ústní, hltan, jícen, žaludek, tenké střevo, tlusté střevo, konečník + játra,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žlučový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měchýř, slinivka břišní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. dutina ústní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jazyk (chuťová čidla)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zuby – nejtvrdší orgán, řezáky, špičáky, zuby třenové,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stoličky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mléčný chrup (20), stálý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chrup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(32)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stavba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zubu – korunka krytá sklovinou, krček, kořen krytý cementem, zubovina, dřeňová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dutina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 cévami a nervy, zub je  upevněn v zubním lůžku vazivem – ozubicí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slinné žlázy – sliny, enzym ptyalin (cukry)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18" y="30985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Zápis do sešitu: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60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2" y="29910"/>
            <a:ext cx="5559083" cy="6838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2"/>
          <p:cNvCxnSpPr/>
          <p:nvPr/>
        </p:nvCxnSpPr>
        <p:spPr>
          <a:xfrm flipH="1">
            <a:off x="918018" y="5815639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H="1">
            <a:off x="918018" y="5311583"/>
            <a:ext cx="4320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ál 5"/>
          <p:cNvSpPr/>
          <p:nvPr/>
        </p:nvSpPr>
        <p:spPr>
          <a:xfrm>
            <a:off x="4645130" y="138451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534841" y="3462268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14" name="Ovál 13"/>
          <p:cNvSpPr/>
          <p:nvPr/>
        </p:nvSpPr>
        <p:spPr>
          <a:xfrm>
            <a:off x="1074909" y="1204717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5" name="Ovál 14"/>
          <p:cNvSpPr/>
          <p:nvPr/>
        </p:nvSpPr>
        <p:spPr>
          <a:xfrm>
            <a:off x="1098038" y="789348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797907" y="609328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7" name="Ovál 16"/>
          <p:cNvSpPr/>
          <p:nvPr/>
        </p:nvSpPr>
        <p:spPr>
          <a:xfrm>
            <a:off x="629986" y="252584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629986" y="5635619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606857" y="513156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21" name="Ovál 20"/>
          <p:cNvSpPr/>
          <p:nvPr/>
        </p:nvSpPr>
        <p:spPr>
          <a:xfrm>
            <a:off x="750873" y="4339475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22" name="Ovál 21"/>
          <p:cNvSpPr/>
          <p:nvPr/>
        </p:nvSpPr>
        <p:spPr>
          <a:xfrm>
            <a:off x="835666" y="3817535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596494" y="609328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ál 23"/>
          <p:cNvSpPr/>
          <p:nvPr/>
        </p:nvSpPr>
        <p:spPr>
          <a:xfrm>
            <a:off x="4558913" y="5635619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ál 24"/>
          <p:cNvSpPr/>
          <p:nvPr/>
        </p:nvSpPr>
        <p:spPr>
          <a:xfrm>
            <a:off x="4433150" y="5131563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706437" y="451949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738129" y="344914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558913" y="1204717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vál 28"/>
          <p:cNvSpPr/>
          <p:nvPr/>
        </p:nvSpPr>
        <p:spPr>
          <a:xfrm>
            <a:off x="6084168" y="14165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084168" y="528952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2" name="Ovál 31"/>
          <p:cNvSpPr/>
          <p:nvPr/>
        </p:nvSpPr>
        <p:spPr>
          <a:xfrm>
            <a:off x="6084168" y="91607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33" name="Ovál 32"/>
          <p:cNvSpPr/>
          <p:nvPr/>
        </p:nvSpPr>
        <p:spPr>
          <a:xfrm>
            <a:off x="6084168" y="127611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34" name="Ovál 33"/>
          <p:cNvSpPr/>
          <p:nvPr/>
        </p:nvSpPr>
        <p:spPr>
          <a:xfrm>
            <a:off x="6084168" y="163615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35" name="Ovál 34"/>
          <p:cNvSpPr/>
          <p:nvPr/>
        </p:nvSpPr>
        <p:spPr>
          <a:xfrm>
            <a:off x="6084168" y="199619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Ovál 35"/>
          <p:cNvSpPr/>
          <p:nvPr/>
        </p:nvSpPr>
        <p:spPr>
          <a:xfrm>
            <a:off x="6084168" y="235623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37" name="Ovál 36"/>
          <p:cNvSpPr/>
          <p:nvPr/>
        </p:nvSpPr>
        <p:spPr>
          <a:xfrm>
            <a:off x="6084168" y="271627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38" name="Ovál 37"/>
          <p:cNvSpPr/>
          <p:nvPr/>
        </p:nvSpPr>
        <p:spPr>
          <a:xfrm>
            <a:off x="6084168" y="3076313"/>
            <a:ext cx="288032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vál 38"/>
          <p:cNvSpPr/>
          <p:nvPr/>
        </p:nvSpPr>
        <p:spPr>
          <a:xfrm>
            <a:off x="5895496" y="3436353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vál 39"/>
          <p:cNvSpPr/>
          <p:nvPr/>
        </p:nvSpPr>
        <p:spPr>
          <a:xfrm>
            <a:off x="5895496" y="380918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Ovál 40"/>
          <p:cNvSpPr/>
          <p:nvPr/>
        </p:nvSpPr>
        <p:spPr>
          <a:xfrm>
            <a:off x="5895496" y="416922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vál 41"/>
          <p:cNvSpPr/>
          <p:nvPr/>
        </p:nvSpPr>
        <p:spPr>
          <a:xfrm>
            <a:off x="5895496" y="4529262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vál 42"/>
          <p:cNvSpPr/>
          <p:nvPr/>
        </p:nvSpPr>
        <p:spPr>
          <a:xfrm>
            <a:off x="5895496" y="487953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vál 43"/>
          <p:cNvSpPr/>
          <p:nvPr/>
        </p:nvSpPr>
        <p:spPr>
          <a:xfrm>
            <a:off x="5895370" y="523957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vál 44"/>
          <p:cNvSpPr/>
          <p:nvPr/>
        </p:nvSpPr>
        <p:spPr>
          <a:xfrm>
            <a:off x="5895496" y="5599615"/>
            <a:ext cx="665376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5952" y="5959655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vzadu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098526" y="5999872"/>
            <a:ext cx="4099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 číslům napište názvy částí trávicí soustavy.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037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7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6232091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http://www.eamos.cz/amos/demo/externi/demo_25193/SchemaTS.jpg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http://nd04.jxs.cz/054/743/0ede052113_73726739_o2.jpg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http://blog.denik.cz/blog/1791/30891/clanok_foto.jpg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http://dentalzone.eblog.cz/wp-content/uploads/eblog.cz/dentalzone/41-300x257.jpg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http://www.szs-tabor.cz/Projekt/projekt/som/Obrazovy_pruvodce/tema/t10/1019.jpg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http://www.szs-tabor.cz/Projekt/projekt/som/Obrazovy_pruvodce/tema/t10/1010.jpg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http://www.szs-tabor.cz/Projekt/projekt/som/Obrazovy_pruvodce/tema/t10/1032.jpg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http://www.szs-tabor.cz/Projekt/projekt/som/Obrazovy_pruvodce/tema/t10/1034.jpg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http://www.szs-tabor.cz/Projekt/projekt/som/Obrazovy_pruvodce/tema/t10/1014.jpg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>
                <a:latin typeface="Times New Roman" pitchFamily="18" charset="0"/>
                <a:cs typeface="Times New Roman" pitchFamily="18" charset="0"/>
                <a:hlinkClick r:id="rId11"/>
              </a:rPr>
              <a:t>http://</a:t>
            </a:r>
            <a:r>
              <a:rPr lang="cs-CZ" sz="1400" smtClean="0">
                <a:latin typeface="Times New Roman" pitchFamily="18" charset="0"/>
                <a:cs typeface="Times New Roman" pitchFamily="18" charset="0"/>
                <a:hlinkClick r:id="rId11"/>
              </a:rPr>
              <a:t>galenus.cz/img/zdravi/traveni/usta.jpg</a:t>
            </a:r>
            <a:endParaRPr lang="cs-CZ" sz="14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31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275</TotalTime>
  <Words>176</Words>
  <Application>Microsoft Office PowerPoint</Application>
  <PresentationFormat>Předvádění na obrazovce (4:3)</PresentationFormat>
  <Paragraphs>105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VY_32_INOVACE_16_Trávicí soustava 1. část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25</cp:revision>
  <dcterms:created xsi:type="dcterms:W3CDTF">2013-02-17T12:47:30Z</dcterms:created>
  <dcterms:modified xsi:type="dcterms:W3CDTF">2013-03-17T22:51:50Z</dcterms:modified>
</cp:coreProperties>
</file>