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6" r:id="rId4"/>
    <p:sldId id="258" r:id="rId5"/>
    <p:sldId id="259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-294" y="-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7730-9FB1-4552-A064-A495535F7D7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A6D5BF5-11BA-4A2C-9B5C-CDECAAD667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7730-9FB1-4552-A064-A495535F7D7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A6D5BF5-11BA-4A2C-9B5C-CDECAAD667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7730-9FB1-4552-A064-A495535F7D7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5BF5-11BA-4A2C-9B5C-CDECAAD667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7730-9FB1-4552-A064-A495535F7D7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5BF5-11BA-4A2C-9B5C-CDECAAD667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7730-9FB1-4552-A064-A495535F7D7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A6D5BF5-11BA-4A2C-9B5C-CDECAAD667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7730-9FB1-4552-A064-A495535F7D7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5BF5-11BA-4A2C-9B5C-CDECAAD667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7730-9FB1-4552-A064-A495535F7D7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5BF5-11BA-4A2C-9B5C-CDECAAD667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7730-9FB1-4552-A064-A495535F7D7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5BF5-11BA-4A2C-9B5C-CDECAAD667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7730-9FB1-4552-A064-A495535F7D7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5BF5-11BA-4A2C-9B5C-CDECAAD667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7730-9FB1-4552-A064-A495535F7D7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5BF5-11BA-4A2C-9B5C-CDECAAD667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7730-9FB1-4552-A064-A495535F7D7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5BF5-11BA-4A2C-9B5C-CDECAAD667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EBB7730-9FB1-4552-A064-A495535F7D7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A6D5BF5-11BA-4A2C-9B5C-CDECAAD667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8/8d/MarbleUSGOV.jpg" TargetMode="External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//upload.wikimedia.org/wikipedia/commons/a/a2/Granite_Sulova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b/b0/P%C3%ADskovcov%C3%BD_%C3%BAtvar.JPG" TargetMode="External"/><Relationship Id="rId11" Type="http://schemas.openxmlformats.org/officeDocument/2006/relationships/image" Target="../media/image8.jpeg"/><Relationship Id="rId5" Type="http://schemas.openxmlformats.org/officeDocument/2006/relationships/image" Target="../media/image5.jpeg"/><Relationship Id="rId10" Type="http://schemas.openxmlformats.org/officeDocument/2006/relationships/hyperlink" Target="//upload.wikimedia.org/wikipedia/commons/a/a5/Conglomerate_Death_Valley_NP.jpg" TargetMode="External"/><Relationship Id="rId4" Type="http://schemas.openxmlformats.org/officeDocument/2006/relationships/hyperlink" Target="//upload.wikimedia.org/wikipedia/commons/1/18/Sheepeater_Cliff,_Yellowstone,_June_21,_2010.jpg" TargetMode="External"/><Relationship Id="rId9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1/18/Velkolom_Kotou%C4%8D_%C5%A0tramberk.JPG" TargetMode="External"/><Relationship Id="rId13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12" Type="http://schemas.openxmlformats.org/officeDocument/2006/relationships/hyperlink" Target="//upload.wikimedia.org/wikipedia/commons/4/4e/Augen-gneiss-2.jpg" TargetMode="External"/><Relationship Id="rId2" Type="http://schemas.openxmlformats.org/officeDocument/2006/relationships/hyperlink" Target="//upload.wikimedia.org/wikipedia/commons/a/a2/Granite_Sulova.jpg" TargetMode="External"/><Relationship Id="rId16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a/a5/Conglomerate_Death_Valley_NP.jpg" TargetMode="External"/><Relationship Id="rId11" Type="http://schemas.openxmlformats.org/officeDocument/2006/relationships/image" Target="../media/image13.jpeg"/><Relationship Id="rId5" Type="http://schemas.openxmlformats.org/officeDocument/2006/relationships/image" Target="../media/image10.jpeg"/><Relationship Id="rId15" Type="http://schemas.openxmlformats.org/officeDocument/2006/relationships/hyperlink" Target="http://www.turistika.cz/fotogalerie/46529/slezska-carrara" TargetMode="External"/><Relationship Id="rId10" Type="http://schemas.openxmlformats.org/officeDocument/2006/relationships/hyperlink" Target="//upload.wikimedia.org/wikipedia/commons/7/77/Calc%C3%A1reo_Travertino1.jpg" TargetMode="External"/><Relationship Id="rId4" Type="http://schemas.openxmlformats.org/officeDocument/2006/relationships/hyperlink" Target="//upload.wikimedia.org/wikipedia/commons/1/18/Sheepeater_Cliff,_Yellowstone,_June_21,_2010.jpg" TargetMode="External"/><Relationship Id="rId9" Type="http://schemas.openxmlformats.org/officeDocument/2006/relationships/image" Target="../media/image12.jpeg"/><Relationship Id="rId1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7/77/Calc%C3%A1reo_Travertino1.jpg/489px-Calc%C3%A1reo_Travertino1.jpg" TargetMode="External"/><Relationship Id="rId3" Type="http://schemas.openxmlformats.org/officeDocument/2006/relationships/hyperlink" Target="http://upload.wikimedia.org/wikipedia/commons/thumb/1/18/Sheepeater_Cliff,_Yellowstone,_June_21,_2010.jpg/800px-Sheepeater_Cliff,_Yellowstone,_June_21,_2010.jpg" TargetMode="External"/><Relationship Id="rId7" Type="http://schemas.openxmlformats.org/officeDocument/2006/relationships/hyperlink" Target="http://upload.wikimedia.org/wikipedia/commons/thumb/1/18/Velkolom_Kotou%C4%8D_%C5%A0tramberk.JPG/800px-Velkolom_Kotou%C4%8D_%C5%A0tramberk.JPG" TargetMode="External"/><Relationship Id="rId2" Type="http://schemas.openxmlformats.org/officeDocument/2006/relationships/hyperlink" Target="http://upload.wikimedia.org/wikipedia/commons/thumb/a/a2/Granite_Sulova.jpg/800px-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a/a5/Conglomerate_Death_Valley_NP.jpg" TargetMode="External"/><Relationship Id="rId5" Type="http://schemas.openxmlformats.org/officeDocument/2006/relationships/hyperlink" Target="http://upload.wikimedia.org/wikipedia/commons/8/8d/MarbleUSGOV.jpg" TargetMode="External"/><Relationship Id="rId4" Type="http://schemas.openxmlformats.org/officeDocument/2006/relationships/hyperlink" Target="http://upload.wikimedia.org/wikipedia/commons/thumb/b/b0/P%C3%ADskovcov%C3%BD_%C3%BAtvar.JPG/538px-P%C3%ADskovcov%C3%BD_%C3%BAtvar.JPG" TargetMode="External"/><Relationship Id="rId9" Type="http://schemas.openxmlformats.org/officeDocument/2006/relationships/hyperlink" Target="http://www.turistika.cz/foto/31471/46529/th_0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1619728" y="2564904"/>
            <a:ext cx="5688633" cy="1029195"/>
          </a:xfrm>
        </p:spPr>
        <p:txBody>
          <a:bodyPr/>
          <a:lstStyle/>
          <a:p>
            <a:pPr lvl="0">
              <a:buNone/>
            </a:pPr>
            <a:r>
              <a:rPr lang="cs-CZ" sz="3200" b="1" dirty="0" smtClean="0"/>
              <a:t>VY_32_INOVACE_19_Horniny</a:t>
            </a:r>
            <a:endParaRPr lang="cs-CZ" sz="3200" dirty="0">
              <a:latin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153" y="5373685"/>
            <a:ext cx="5714999" cy="124777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2"/>
          <p:cNvSpPr txBox="1"/>
          <p:nvPr/>
        </p:nvSpPr>
        <p:spPr>
          <a:xfrm>
            <a:off x="3851272" y="1498599"/>
            <a:ext cx="1225547" cy="3436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30" tIns="45711" rIns="91430" bIns="45711" anchor="t" anchorCtr="1" compatLnSpc="1">
            <a:spAutoFit/>
          </a:bodyPr>
          <a:lstStyle/>
          <a:p>
            <a:pPr algn="ctr"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>
                <a:solidFill>
                  <a:srgbClr val="000000"/>
                </a:solidFill>
                <a:latin typeface="Calibri"/>
                <a:cs typeface="Arial"/>
              </a:rPr>
              <a:t>Šablona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684213" y="620710"/>
            <a:ext cx="1522379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>
                <a:solidFill>
                  <a:srgbClr val="000000"/>
                </a:solidFill>
                <a:latin typeface="Calibri"/>
                <a:cs typeface="Arial"/>
              </a:rPr>
              <a:t>Identifikátor školy: 600 150 569</a:t>
            </a:r>
          </a:p>
        </p:txBody>
      </p:sp>
      <p:sp>
        <p:nvSpPr>
          <p:cNvPr id="6" name="TextovéPole 2"/>
          <p:cNvSpPr txBox="1"/>
          <p:nvPr/>
        </p:nvSpPr>
        <p:spPr>
          <a:xfrm>
            <a:off x="684213" y="1052736"/>
            <a:ext cx="1557282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Jméno autora: Ivana Kašpárková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214230" y="1052736"/>
            <a:ext cx="1431782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Datum vytvoření: 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7. 12 . 2012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3"/>
            <a:ext cx="2747848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Vzdělávací obor, téma: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Přírodopis, rozdělení a přehled hornin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898"/>
            <a:ext cx="590206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Ročník: 9.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8180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6997" y="489404"/>
            <a:ext cx="8295322" cy="1561084"/>
          </a:xfrm>
          <a:prstGeom prst="rect">
            <a:avLst/>
          </a:prstGeom>
        </p:spPr>
        <p:txBody>
          <a:bodyPr wrap="square" lIns="82945" tIns="41473" rIns="82945" bIns="41473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pro výklad nového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učiva nebo zopakování probrané látky,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na konci je zařazen test k opakování probraných pojmů. </a:t>
            </a:r>
          </a:p>
        </p:txBody>
      </p:sp>
    </p:spTree>
    <p:extLst>
      <p:ext uri="{BB962C8B-B14F-4D97-AF65-F5344CB8AC3E}">
        <p14:creationId xmlns:p14="http://schemas.microsoft.com/office/powerpoint/2010/main" xmlns="" val="2857254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01262" y="558365"/>
            <a:ext cx="426270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Horniny</a:t>
            </a:r>
            <a:endParaRPr lang="cs-CZ" sz="8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2276872"/>
            <a:ext cx="90364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Horniny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jsou přírodniny, které jsou tvořeny zrny jednoho nebo více nerostů. Vznikají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      v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hloubce nebo na povrchu zemské kůry.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Věda, která se zabývá horninami se nazývá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4596223"/>
            <a:ext cx="22666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petrologie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Súbor:Granite Sulov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57391" y="4919388"/>
            <a:ext cx="2112235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Sheepeater Cliff, Yellowstone, June 21, 201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4664"/>
            <a:ext cx="2338603" cy="1753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Pískovcový útvar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609" y="110845"/>
            <a:ext cx="1950707" cy="2171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MarbleUSGOV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514" y="5380382"/>
            <a:ext cx="1544763" cy="1300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oubor:Conglomerate Death Valley NP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1578" y="4755211"/>
            <a:ext cx="2567129" cy="192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95203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116632"/>
            <a:ext cx="74414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Podle způsobu vzniku dělíme horniny na: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985" y="836712"/>
            <a:ext cx="902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vyvřelé (magmatické) horniny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vznikají utuhnutím magmatu v hlubinách nebo na povrchu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1206044"/>
            <a:ext cx="4070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lubinné - utuhnutí magmatu v hlubinách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1" y="1624928"/>
            <a:ext cx="41216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ýlevné - utuhnutím magmatu na povrchu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985" y="2528029"/>
            <a:ext cx="90268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usazené (sedimentární) horniny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vznikají zvětráváním starších hornin, přenosem materiálu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a jeho usazováním, popřípadě zpevňováním na povrchu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3248109"/>
            <a:ext cx="37146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úlomkovité – nezpevněné a zpevněné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3682772"/>
            <a:ext cx="2421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hemogenní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(chemické)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1072" y="4114782"/>
            <a:ext cx="24525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rganogenní (organické)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985" y="5150628"/>
            <a:ext cx="8599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přeměněné (metamorfované) horniny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vznikají přeměnou vyvřelých, usazených a již 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dříve přeměněných hornin působením tlaku a tepla v zemském nitru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2" descr="Súbor:Granite Sulov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41387" y="1348352"/>
            <a:ext cx="1368152" cy="1026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Soubor:Sheepeater Cliff, Yellowstone, June 21, 201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33672" y="1348351"/>
            <a:ext cx="1406679" cy="1055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5216111" y="2374466"/>
            <a:ext cx="41870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žula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27659" y="2374466"/>
            <a:ext cx="48122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čedič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Picture 10" descr="Soubor:Conglomerate Death Valley NP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4326" y="3696609"/>
            <a:ext cx="1401785" cy="1051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4180831" y="4747948"/>
            <a:ext cx="66877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slepenec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Soubor:Velkolom Kotouč Štramberk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3682" y="3696610"/>
            <a:ext cx="1403978" cy="1052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5691624" y="4769543"/>
            <a:ext cx="97815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ěžba vápence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Soubor:Calcáreo Travertino1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4513" y="3465187"/>
            <a:ext cx="1060606" cy="129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7205238" y="4769543"/>
            <a:ext cx="65915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travertin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4" name="Picture 6" descr="Soubor:Augen-gneiss-2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8089" y="5872710"/>
            <a:ext cx="1147374" cy="916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5430416" y="6200090"/>
            <a:ext cx="81218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ula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turistika.cz/css/img/null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00" y="-1365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turistika.cz/css/img/null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5900" y="158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turistika.cz/css/img/null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300" y="1682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turistika.cz/css/img/null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700" y="3206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turistika.cz/css/img/null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100" y="4730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Schodiště s mramorovým zábradlím">
            <a:hlinkClick r:id="rId15" tooltip="Schodiště s mramorovým zábradlím"/>
          </p:cNvPr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2946" y="5872710"/>
            <a:ext cx="1334127" cy="916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7458298" y="6200090"/>
            <a:ext cx="81218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mramor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0994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5" grpId="0"/>
      <p:bldP spid="16" grpId="0"/>
      <p:bldP spid="18" grpId="0"/>
      <p:bldP spid="20" grpId="0"/>
      <p:bldP spid="22" grpId="0"/>
      <p:bldP spid="24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94081" y="181047"/>
            <a:ext cx="18517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Shrnutí: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76" y="1319106"/>
            <a:ext cx="1531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Kde vznikají?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876" y="3006244"/>
            <a:ext cx="2871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vznikly vyvřelé horniny?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876" y="3375576"/>
            <a:ext cx="4236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se dělí vyvřelé horniny? Uveď příklady.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737" y="6493005"/>
            <a:ext cx="3452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Jmenuj příklad přeměněné horniny.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876" y="4232498"/>
            <a:ext cx="29097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vznikly usazené horniny?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737" y="6084001"/>
            <a:ext cx="3191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vznikly přeměněné horniny?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876" y="2288375"/>
            <a:ext cx="55643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které 3 základní skupiny podle vzniku se dělí horniny?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876" y="4624947"/>
            <a:ext cx="48077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se dále dělí usazené horniny? Jmenuj příklady.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876" y="951199"/>
            <a:ext cx="18325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Co jsou horniny?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9876" y="1688438"/>
            <a:ext cx="3320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se nazývá nauka o horninách?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08116" y="951199"/>
            <a:ext cx="6325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jsou přírodniny, které jsou tvořeny zrny jednoho nebo více nerostů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08116" y="1313113"/>
            <a:ext cx="4769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vznikají </a:t>
            </a:r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 hloubce nebo na povrchu zemské kůry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10016" y="1688438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petrologie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2288375"/>
            <a:ext cx="2852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yvřelé, usazené, přeměněné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10016" y="3006244"/>
            <a:ext cx="5642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vznikají utuhnutím magmatu v hlubinách nebo na povrchu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378133" y="3375576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hlubinné – žula</a:t>
            </a:r>
          </a:p>
          <a:p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ýlevné – čedič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36154" y="4114617"/>
            <a:ext cx="555152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vznikají zvětráváním starších hornin, přenosem materiálu </a:t>
            </a:r>
          </a:p>
          <a:p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a jeho usazováním, popřípadě zpevňováním na povrchu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97602" y="4809613"/>
            <a:ext cx="237443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lomkovité – pískovec</a:t>
            </a:r>
          </a:p>
          <a:p>
            <a:r>
              <a:rPr lang="cs-CZ" dirty="0" err="1">
                <a:solidFill>
                  <a:srgbClr val="FF0000"/>
                </a:solidFill>
              </a:rPr>
              <a:t>c</a:t>
            </a:r>
            <a:r>
              <a:rPr lang="cs-CZ" dirty="0" err="1" smtClean="0">
                <a:solidFill>
                  <a:srgbClr val="FF0000"/>
                </a:solidFill>
              </a:rPr>
              <a:t>hemogenní</a:t>
            </a:r>
            <a:r>
              <a:rPr lang="cs-CZ" dirty="0" smtClean="0">
                <a:solidFill>
                  <a:srgbClr val="FF0000"/>
                </a:solidFill>
              </a:rPr>
              <a:t> – travertin</a:t>
            </a:r>
          </a:p>
          <a:p>
            <a:r>
              <a:rPr lang="cs-CZ" dirty="0">
                <a:solidFill>
                  <a:srgbClr val="FF0000"/>
                </a:solidFill>
              </a:rPr>
              <a:t>o</a:t>
            </a:r>
            <a:r>
              <a:rPr lang="cs-CZ" dirty="0" smtClean="0">
                <a:solidFill>
                  <a:srgbClr val="FF0000"/>
                </a:solidFill>
              </a:rPr>
              <a:t>rganogenní – vápenec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236155" y="5945501"/>
            <a:ext cx="59078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vznikají přeměnou vyvřelých, usazených a již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dříve </a:t>
            </a:r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přeměněných hornin působením tlaku a tepla v zemském nitru 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470846" y="6493005"/>
            <a:ext cx="14174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r</a:t>
            </a:r>
            <a:r>
              <a:rPr lang="cs-CZ" dirty="0" smtClean="0">
                <a:solidFill>
                  <a:srgbClr val="FF0000"/>
                </a:solidFill>
              </a:rPr>
              <a:t>ula, mramor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8231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0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7" y="548680"/>
            <a:ext cx="8640960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http://upload.wikimedia.org/wikipedia/commons/thumb/a/a2/Granite_Sulova.jpg/800px-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http://upload.wikimedia.org/wikipedia/commons/thumb/1/18/Sheepeater_Cliff%2C_Yellowstone%2C_June_21%2C_2010.jpg/800px-Sheepeater_Cliff%2C_Yellowstone%2C_June_21%2C_2010.jpg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http://upload.wikimedia.org/wikipedia/commons/thumb/b/b0/P%C3%ADskovcov%C3%BD_%C3%BAtvar.JPG/538px-P%C3%ADskovcov%C3%BD_%C3%BAtvar.JPG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http://upload.wikimedia.org/wikipedia/commons/8/8d/MarbleUSGOV.jpg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http://upload.wikimedia.org/wikipedia/commons/a/a5/Conglomerate_Death_Valley_NP.jpg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http://upload.wikimedia.org/wikipedia/commons/thumb/1/18/Velkolom_Kotou%C4%8D_%C5%A0tramberk.JPG/800px-Velkolom_Kotou%C4%8D_%C5%A0tramberk.JPG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http://upload.wikimedia.org/wikipedia/commons/thumb/7/77/Calc%C3%A1reo_Travertino1.jpg/489px-Calc%C3%A1reo_Travertino1.jpg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www.turistika.cz/foto/31471/46529/th_09.jpg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6377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122</TotalTime>
  <Words>377</Words>
  <Application>Microsoft Office PowerPoint</Application>
  <PresentationFormat>Předvádění na obrazovce (4:3)</PresentationFormat>
  <Paragraphs>64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VY_32_INOVACE_19_Horniny</vt:lpstr>
      <vt:lpstr>Snímek 2</vt:lpstr>
      <vt:lpstr>Snímek 3</vt:lpstr>
      <vt:lpstr>Snímek 4</vt:lpstr>
      <vt:lpstr>Snímek 5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Dum</cp:lastModifiedBy>
  <cp:revision>18</cp:revision>
  <dcterms:created xsi:type="dcterms:W3CDTF">2013-02-10T20:13:32Z</dcterms:created>
  <dcterms:modified xsi:type="dcterms:W3CDTF">2013-04-26T15:02:00Z</dcterms:modified>
</cp:coreProperties>
</file>