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21"/>
  </p:notesMasterIdLst>
  <p:sldIdLst>
    <p:sldId id="292" r:id="rId4"/>
    <p:sldId id="293" r:id="rId5"/>
    <p:sldId id="284" r:id="rId6"/>
    <p:sldId id="275" r:id="rId7"/>
    <p:sldId id="277" r:id="rId8"/>
    <p:sldId id="278" r:id="rId9"/>
    <p:sldId id="290" r:id="rId10"/>
    <p:sldId id="279" r:id="rId11"/>
    <p:sldId id="280" r:id="rId12"/>
    <p:sldId id="291" r:id="rId13"/>
    <p:sldId id="281" r:id="rId14"/>
    <p:sldId id="282" r:id="rId15"/>
    <p:sldId id="285" r:id="rId16"/>
    <p:sldId id="283" r:id="rId17"/>
    <p:sldId id="289" r:id="rId18"/>
    <p:sldId id="286" r:id="rId19"/>
    <p:sldId id="29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A86150A-D3F3-4DE0-AF31-5C700AD79C84}">
          <p14:sldIdLst>
            <p14:sldId id="292"/>
            <p14:sldId id="293"/>
            <p14:sldId id="284"/>
            <p14:sldId id="275"/>
            <p14:sldId id="277"/>
            <p14:sldId id="278"/>
            <p14:sldId id="290"/>
            <p14:sldId id="279"/>
            <p14:sldId id="280"/>
            <p14:sldId id="291"/>
            <p14:sldId id="281"/>
            <p14:sldId id="282"/>
            <p14:sldId id="285"/>
            <p14:sldId id="283"/>
            <p14:sldId id="289"/>
            <p14:sldId id="286"/>
            <p14:sldId id="29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99"/>
    <a:srgbClr val="0202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75" d="100"/>
          <a:sy n="75" d="100"/>
        </p:scale>
        <p:origin x="-115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12F809-BE7D-40E9-B582-86D05907C554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1462D2-64FF-476B-95C4-FD0902B562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5295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A0C0A5-7848-48C0-BE21-A01CA4842D3A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602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1462D2-64FF-476B-95C4-FD0902B562D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78365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1462D2-64FF-476B-95C4-FD0902B562DF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2092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1462D2-64FF-476B-95C4-FD0902B562DF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5548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439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7701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8853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0972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4842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215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930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590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67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967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8175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1871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054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2911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3430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9576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3341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2561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675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804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5574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594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225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7289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1977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3570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7149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9752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2563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29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7983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8924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4023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0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D2C10-0F3F-4B39-B915-D3445B7203E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8BA722-9AEC-447D-A00A-F4662519B8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080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0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6502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0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8180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microsoft.com/office/2007/relationships/hdphoto" Target="../media/hdphoto1.wdp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3365126"/>
              </p:ext>
            </p:extLst>
          </p:nvPr>
        </p:nvGraphicFramePr>
        <p:xfrm>
          <a:off x="1403648" y="2377545"/>
          <a:ext cx="6624736" cy="1800199"/>
        </p:xfrm>
        <a:graphic>
          <a:graphicData uri="http://schemas.openxmlformats.org/drawingml/2006/table">
            <a:tbl>
              <a:tblPr/>
              <a:tblGrid>
                <a:gridCol w="2097429"/>
                <a:gridCol w="4527307"/>
              </a:tblGrid>
              <a:tr h="630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94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5"/>
          <p:cNvSpPr txBox="1"/>
          <p:nvPr/>
        </p:nvSpPr>
        <p:spPr>
          <a:xfrm>
            <a:off x="467544" y="4725144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000000"/>
                </a:solidFill>
              </a:rPr>
              <a:t>Název DUM:  </a:t>
            </a:r>
            <a:r>
              <a:rPr lang="cs-CZ" dirty="0" smtClean="0">
                <a:solidFill>
                  <a:srgbClr val="000000"/>
                </a:solidFill>
              </a:rPr>
              <a:t>VY_32_INOVACE_XV_2_03_Nota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Šablona číslo:    </a:t>
            </a:r>
            <a:r>
              <a:rPr lang="cs-CZ" dirty="0" smtClean="0">
                <a:solidFill>
                  <a:srgbClr val="000000"/>
                </a:solidFill>
              </a:rPr>
              <a:t>XV</a:t>
            </a:r>
            <a:r>
              <a:rPr lang="cs-CZ" b="1" dirty="0" smtClean="0">
                <a:solidFill>
                  <a:srgbClr val="000000"/>
                </a:solidFill>
              </a:rPr>
              <a:t>          Sada číslo:     </a:t>
            </a:r>
            <a:r>
              <a:rPr lang="cs-CZ" dirty="0" smtClean="0">
                <a:solidFill>
                  <a:srgbClr val="000000"/>
                </a:solidFill>
              </a:rPr>
              <a:t>2 </a:t>
            </a:r>
            <a:r>
              <a:rPr lang="cs-CZ" b="1" dirty="0" smtClean="0">
                <a:solidFill>
                  <a:srgbClr val="000000"/>
                </a:solidFill>
              </a:rPr>
              <a:t>          Pořadové číslo DUM:   </a:t>
            </a:r>
            <a:r>
              <a:rPr lang="cs-CZ" dirty="0" smtClean="0">
                <a:solidFill>
                  <a:srgbClr val="000000"/>
                </a:solidFill>
              </a:rPr>
              <a:t>03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Autor: </a:t>
            </a:r>
            <a:r>
              <a:rPr lang="cs-CZ" dirty="0" smtClean="0">
                <a:solidFill>
                  <a:srgbClr val="000000"/>
                </a:solidFill>
              </a:rPr>
              <a:t>Mgr. Renata Florianová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0038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1143444"/>
              </p:ext>
            </p:extLst>
          </p:nvPr>
        </p:nvGraphicFramePr>
        <p:xfrm>
          <a:off x="395536" y="620688"/>
          <a:ext cx="8352926" cy="5350418"/>
        </p:xfrm>
        <a:graphic>
          <a:graphicData uri="http://schemas.openxmlformats.org/drawingml/2006/table">
            <a:tbl>
              <a:tblPr firstRow="1" firstCol="1" bandRow="1"/>
              <a:tblGrid>
                <a:gridCol w="2390486"/>
                <a:gridCol w="5962440"/>
              </a:tblGrid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 učí pomocí prezentace význam hudebního pojmu nota.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rozpoznává noty, umí noty zapsat na linky a do mezer.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7 - 9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Nota,</a:t>
                      </a:r>
                      <a:r>
                        <a:rPr lang="cs-CZ" sz="16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notová</a:t>
                      </a:r>
                      <a:r>
                        <a:rPr lang="cs-CZ" sz="16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osnova, linky, mezery, hlavička, nožička, praporek</a:t>
                      </a:r>
                      <a:endParaRPr lang="en-US" sz="1600" noProof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tabule, pero, tužka, pastelky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2">
                  <a:txBody>
                    <a:bodyPr/>
                    <a:lstStyle/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–6:      Motivační snímky k vyvození hudebního pojmu nota. </a:t>
                      </a: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7:          Popis noty. Žáci se seznamují s hudebním pojmem hlavička (užívá se i pojem bříško), nožička, praporek.</a:t>
                      </a: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8-9:       Snímky slouží k nácviku psaní hlavičky (bříška).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10:        Pracovní list slouží k vytisknutí nebo k práci na interaktivní tabuli.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11-14:  Snímky popisují jednotlivé noty.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Žáci se učí popisovat noty (v této prezentaci zatím žáci noty pouze popisují, jak vypadají).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Žáci se seznamují s pojmem prázdná a plná hlavička (prázdné a plné bříško).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15:        Snímek slouží k opakování znalostí z prvouky o živočiších.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16:        Opakování znalostí hudebního pojmu nota.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Na kliknutí  se objeví nota a žáci ji nejdříve popisují. Potom se  přesvědčí </a:t>
                      </a:r>
                      <a:r>
                        <a:rPr lang="cs-CZ" sz="1200" baseline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o správnosti.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3163" marR="0" indent="-100012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3163" marR="0" indent="-100012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 materiál byl ověřen na interaktivní tabuli.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209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73047"/>
            <a:ext cx="3408237" cy="2703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3200400" y="2127697"/>
            <a:ext cx="2731367" cy="1198119"/>
          </a:xfrm>
          <a:prstGeom prst="wedgeRoundRectCallout">
            <a:avLst>
              <a:gd name="adj1" fmla="val 73423"/>
              <a:gd name="adj2" fmla="val 9463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6000" b="1" dirty="0" smtClean="0">
                <a:solidFill>
                  <a:prstClr val="black"/>
                </a:solidFill>
              </a:rPr>
              <a:t>Nota</a:t>
            </a:r>
            <a:endParaRPr lang="cs-CZ" sz="6600" b="1" dirty="0">
              <a:solidFill>
                <a:prstClr val="black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971600" y="5057935"/>
            <a:ext cx="720080" cy="531305"/>
          </a:xfrm>
          <a:prstGeom prst="ellipse">
            <a:avLst/>
          </a:prstGeom>
          <a:solidFill>
            <a:srgbClr val="02020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3131840" y="3869796"/>
            <a:ext cx="0" cy="886474"/>
          </a:xfrm>
          <a:prstGeom prst="line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4256583" y="5250206"/>
            <a:ext cx="711461" cy="502319"/>
          </a:xfrm>
          <a:prstGeom prst="ellipse">
            <a:avLst/>
          </a:prstGeom>
          <a:solidFill>
            <a:srgbClr val="02020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>
            <a:stCxn id="7" idx="6"/>
          </p:cNvCxnSpPr>
          <p:nvPr/>
        </p:nvCxnSpPr>
        <p:spPr>
          <a:xfrm flipV="1">
            <a:off x="4968044" y="4447628"/>
            <a:ext cx="8619" cy="1053738"/>
          </a:xfrm>
          <a:prstGeom prst="line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Zakřivená spojnice 8"/>
          <p:cNvCxnSpPr/>
          <p:nvPr/>
        </p:nvCxnSpPr>
        <p:spPr>
          <a:xfrm rot="16200000" flipH="1">
            <a:off x="4666915" y="4731118"/>
            <a:ext cx="835521" cy="216024"/>
          </a:xfrm>
          <a:prstGeom prst="curvedConnector3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616996" y="3957698"/>
            <a:ext cx="772419" cy="576064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398197" y="4443867"/>
            <a:ext cx="720080" cy="531305"/>
          </a:xfrm>
          <a:prstGeom prst="ellipse">
            <a:avLst/>
          </a:prstGeom>
          <a:solidFill>
            <a:srgbClr val="02020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1689706" y="4531935"/>
            <a:ext cx="0" cy="886474"/>
          </a:xfrm>
          <a:prstGeom prst="line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389415" y="3460628"/>
            <a:ext cx="0" cy="872850"/>
          </a:xfrm>
          <a:prstGeom prst="line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>
            <a:off x="3118277" y="5551458"/>
            <a:ext cx="772419" cy="595637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florianovar\AppData\Local\Microsoft\Windows\Temporary Internet Files\Content.IE5\F1GJZC0T\MC90044040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6064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1364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100" tmFilter="0, 0; .2, .5; .8, .5; 1, 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50" autoRev="1" fill="hold"/>
                                        <p:tgtEl>
                                          <p:spTgt spid="10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Ovál 36"/>
          <p:cNvSpPr/>
          <p:nvPr/>
        </p:nvSpPr>
        <p:spPr>
          <a:xfrm>
            <a:off x="7072391" y="500501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5810274" y="574621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982131" y="546989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5001959" y="503644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6878954" y="404252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7358687" y="314087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565656" y="369760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3392984" y="415803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2421647" y="543009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801237" y="549364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2200272" y="386921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1081515" y="447483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298508" y="346492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259632" y="4437112"/>
            <a:ext cx="5581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A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78238" y="3643837"/>
            <a:ext cx="4892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a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8266" y="3506627"/>
            <a:ext cx="51488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h</a:t>
            </a:r>
            <a:endParaRPr lang="cs-CZ" sz="4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67894" y="5067622"/>
            <a:ext cx="51488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</a:t>
            </a:r>
            <a:endParaRPr lang="cs-CZ" sz="4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368771" y="3910915"/>
            <a:ext cx="5100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C</a:t>
            </a:r>
            <a:endParaRPr lang="cs-CZ" sz="4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4174013"/>
            <a:ext cx="5725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H</a:t>
            </a:r>
            <a:endParaRPr lang="cs-CZ" sz="4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81612" y="5499415"/>
            <a:ext cx="4844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E</a:t>
            </a:r>
            <a:endParaRPr lang="cs-CZ" sz="4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01635" y="4013570"/>
            <a:ext cx="4427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c</a:t>
            </a:r>
            <a:endParaRPr lang="cs-CZ" sz="4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529591" y="3182573"/>
            <a:ext cx="5725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/>
              <a:t>D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657472" y="5478679"/>
            <a:ext cx="4667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F</a:t>
            </a:r>
            <a:endParaRPr lang="cs-CZ" sz="4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236296" y="5005010"/>
            <a:ext cx="4940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e</a:t>
            </a:r>
            <a:endParaRPr lang="cs-CZ" sz="4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000995" y="5522564"/>
            <a:ext cx="51488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/>
              <a:t>b</a:t>
            </a:r>
          </a:p>
        </p:txBody>
      </p:sp>
      <p:pic>
        <p:nvPicPr>
          <p:cNvPr id="28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5088" y="1633822"/>
            <a:ext cx="2802328" cy="2223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3967416" y="404664"/>
            <a:ext cx="3340888" cy="1157476"/>
          </a:xfrm>
          <a:prstGeom prst="wedgeRoundRectCallout">
            <a:avLst>
              <a:gd name="adj1" fmla="val -98052"/>
              <a:gd name="adj2" fmla="val 16007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dirty="0">
                <a:solidFill>
                  <a:prstClr val="black"/>
                </a:solidFill>
              </a:rPr>
              <a:t>Co to je</a:t>
            </a:r>
            <a:r>
              <a:rPr lang="cs-CZ" sz="3600" dirty="0" smtClean="0">
                <a:solidFill>
                  <a:prstClr val="black"/>
                </a:solidFill>
              </a:rPr>
              <a:t>?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99824" y="5787919"/>
            <a:ext cx="3802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f</a:t>
            </a:r>
            <a:endParaRPr lang="cs-CZ" sz="4800" b="1" dirty="0"/>
          </a:p>
        </p:txBody>
      </p:sp>
      <p:sp>
        <p:nvSpPr>
          <p:cNvPr id="25" name="Zaoblený obdélníkový popisek 24"/>
          <p:cNvSpPr/>
          <p:nvPr/>
        </p:nvSpPr>
        <p:spPr>
          <a:xfrm>
            <a:off x="4860032" y="1712403"/>
            <a:ext cx="3816424" cy="1157476"/>
          </a:xfrm>
          <a:prstGeom prst="wedgeRoundRectCallout">
            <a:avLst>
              <a:gd name="adj1" fmla="val -78893"/>
              <a:gd name="adj2" fmla="val 3169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dirty="0">
                <a:solidFill>
                  <a:prstClr val="black"/>
                </a:solidFill>
              </a:rPr>
              <a:t>To jsou </a:t>
            </a:r>
            <a:r>
              <a:rPr lang="cs-CZ" sz="3600" b="1" dirty="0" smtClean="0">
                <a:solidFill>
                  <a:prstClr val="black"/>
                </a:solidFill>
              </a:rPr>
              <a:t>písmena! </a:t>
            </a:r>
            <a:r>
              <a:rPr lang="cs-CZ" sz="3600" dirty="0" smtClean="0">
                <a:solidFill>
                  <a:prstClr val="black"/>
                </a:solidFill>
              </a:rPr>
              <a:t>Přečti je.</a:t>
            </a:r>
            <a:endParaRPr lang="cs-CZ" sz="3600" dirty="0">
              <a:solidFill>
                <a:prstClr val="black"/>
              </a:solidFill>
            </a:endParaRPr>
          </a:p>
        </p:txBody>
      </p:sp>
      <p:pic>
        <p:nvPicPr>
          <p:cNvPr id="27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78" y="623881"/>
            <a:ext cx="2257871" cy="1630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9027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8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586" y="1711205"/>
            <a:ext cx="2802328" cy="2223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3827029" y="366139"/>
            <a:ext cx="3988960" cy="1157476"/>
          </a:xfrm>
          <a:prstGeom prst="wedgeRoundRectCallout">
            <a:avLst>
              <a:gd name="adj1" fmla="val -92571"/>
              <a:gd name="adj2" fmla="val 3084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A co je zase tohle</a:t>
            </a:r>
            <a:r>
              <a:rPr lang="cs-CZ" sz="3600" dirty="0" smtClean="0">
                <a:solidFill>
                  <a:prstClr val="black"/>
                </a:solidFill>
              </a:rPr>
              <a:t>?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25" name="Zaoblený obdélníkový popisek 24"/>
          <p:cNvSpPr/>
          <p:nvPr/>
        </p:nvSpPr>
        <p:spPr>
          <a:xfrm>
            <a:off x="2038157" y="1988840"/>
            <a:ext cx="3809390" cy="1701934"/>
          </a:xfrm>
          <a:prstGeom prst="wedgeRoundRectCallout">
            <a:avLst>
              <a:gd name="adj1" fmla="val 81403"/>
              <a:gd name="adj2" fmla="val 2117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To jsou </a:t>
            </a:r>
            <a:r>
              <a:rPr lang="cs-CZ" sz="3600" b="1" dirty="0" smtClean="0">
                <a:solidFill>
                  <a:prstClr val="black"/>
                </a:solidFill>
              </a:rPr>
              <a:t>noty</a:t>
            </a:r>
            <a:r>
              <a:rPr lang="cs-CZ" sz="3600" b="1" dirty="0">
                <a:solidFill>
                  <a:prstClr val="black"/>
                </a:solidFill>
              </a:rPr>
              <a:t>! </a:t>
            </a:r>
          </a:p>
          <a:p>
            <a:pPr lvl="0"/>
            <a:r>
              <a:rPr lang="cs-CZ" sz="3600" b="1" dirty="0">
                <a:solidFill>
                  <a:prstClr val="black"/>
                </a:solidFill>
              </a:rPr>
              <a:t>Nota</a:t>
            </a:r>
            <a:r>
              <a:rPr lang="cs-CZ" sz="3600" dirty="0">
                <a:solidFill>
                  <a:prstClr val="black"/>
                </a:solidFill>
              </a:rPr>
              <a:t> je značka – symbol tónů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971600" y="5057935"/>
            <a:ext cx="720080" cy="531305"/>
          </a:xfrm>
          <a:prstGeom prst="ellipse">
            <a:avLst/>
          </a:prstGeom>
          <a:solidFill>
            <a:srgbClr val="02020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/>
          <p:nvPr/>
        </p:nvCxnSpPr>
        <p:spPr>
          <a:xfrm flipV="1">
            <a:off x="2886928" y="3917968"/>
            <a:ext cx="0" cy="886474"/>
          </a:xfrm>
          <a:prstGeom prst="line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vál 27"/>
          <p:cNvSpPr/>
          <p:nvPr/>
        </p:nvSpPr>
        <p:spPr>
          <a:xfrm>
            <a:off x="4139952" y="4519611"/>
            <a:ext cx="711461" cy="502319"/>
          </a:xfrm>
          <a:prstGeom prst="ellipse">
            <a:avLst/>
          </a:prstGeom>
          <a:solidFill>
            <a:srgbClr val="02020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28"/>
          <p:cNvCxnSpPr>
            <a:stCxn id="28" idx="6"/>
          </p:cNvCxnSpPr>
          <p:nvPr/>
        </p:nvCxnSpPr>
        <p:spPr>
          <a:xfrm flipV="1">
            <a:off x="4851413" y="3717033"/>
            <a:ext cx="8619" cy="1053738"/>
          </a:xfrm>
          <a:prstGeom prst="line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Zakřivená spojnice 29"/>
          <p:cNvCxnSpPr/>
          <p:nvPr/>
        </p:nvCxnSpPr>
        <p:spPr>
          <a:xfrm rot="16200000" flipH="1">
            <a:off x="4550284" y="4000523"/>
            <a:ext cx="835521" cy="216024"/>
          </a:xfrm>
          <a:prstGeom prst="curvedConnector3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vál 30"/>
          <p:cNvSpPr/>
          <p:nvPr/>
        </p:nvSpPr>
        <p:spPr>
          <a:xfrm>
            <a:off x="4449073" y="5477113"/>
            <a:ext cx="772419" cy="576064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6628184" y="4769903"/>
            <a:ext cx="792088" cy="553684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nice 32"/>
          <p:cNvCxnSpPr>
            <a:stCxn id="32" idx="6"/>
          </p:cNvCxnSpPr>
          <p:nvPr/>
        </p:nvCxnSpPr>
        <p:spPr>
          <a:xfrm flipV="1">
            <a:off x="7420272" y="4149081"/>
            <a:ext cx="0" cy="897664"/>
          </a:xfrm>
          <a:prstGeom prst="line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vál 36"/>
          <p:cNvSpPr/>
          <p:nvPr/>
        </p:nvSpPr>
        <p:spPr>
          <a:xfrm>
            <a:off x="2166848" y="4443867"/>
            <a:ext cx="720080" cy="531305"/>
          </a:xfrm>
          <a:prstGeom prst="ellipse">
            <a:avLst/>
          </a:prstGeom>
          <a:solidFill>
            <a:srgbClr val="02020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/>
          <p:nvPr/>
        </p:nvCxnSpPr>
        <p:spPr>
          <a:xfrm flipV="1">
            <a:off x="1689706" y="4531935"/>
            <a:ext cx="0" cy="886474"/>
          </a:xfrm>
          <a:prstGeom prst="line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vál 38"/>
          <p:cNvSpPr/>
          <p:nvPr/>
        </p:nvSpPr>
        <p:spPr>
          <a:xfrm>
            <a:off x="5847546" y="6049244"/>
            <a:ext cx="720080" cy="531305"/>
          </a:xfrm>
          <a:prstGeom prst="ellipse">
            <a:avLst/>
          </a:prstGeom>
          <a:solidFill>
            <a:srgbClr val="02020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 flipV="1">
            <a:off x="6567626" y="5406750"/>
            <a:ext cx="0" cy="886474"/>
          </a:xfrm>
          <a:prstGeom prst="line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vál 40"/>
          <p:cNvSpPr/>
          <p:nvPr/>
        </p:nvSpPr>
        <p:spPr>
          <a:xfrm>
            <a:off x="2699792" y="5477113"/>
            <a:ext cx="720080" cy="531305"/>
          </a:xfrm>
          <a:prstGeom prst="ellipse">
            <a:avLst/>
          </a:prstGeom>
          <a:solidFill>
            <a:srgbClr val="02020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nice 41"/>
          <p:cNvCxnSpPr/>
          <p:nvPr/>
        </p:nvCxnSpPr>
        <p:spPr>
          <a:xfrm flipV="1">
            <a:off x="3419872" y="4885088"/>
            <a:ext cx="0" cy="886474"/>
          </a:xfrm>
          <a:prstGeom prst="line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vál 43"/>
          <p:cNvSpPr/>
          <p:nvPr/>
        </p:nvSpPr>
        <p:spPr>
          <a:xfrm>
            <a:off x="597327" y="4081450"/>
            <a:ext cx="792088" cy="504056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" name="Přímá spojnice 44"/>
          <p:cNvCxnSpPr>
            <a:stCxn id="44" idx="6"/>
          </p:cNvCxnSpPr>
          <p:nvPr/>
        </p:nvCxnSpPr>
        <p:spPr>
          <a:xfrm flipV="1">
            <a:off x="1389415" y="3460628"/>
            <a:ext cx="0" cy="872850"/>
          </a:xfrm>
          <a:prstGeom prst="line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Ovál 45"/>
          <p:cNvSpPr/>
          <p:nvPr/>
        </p:nvSpPr>
        <p:spPr>
          <a:xfrm>
            <a:off x="7600645" y="5453683"/>
            <a:ext cx="711461" cy="502319"/>
          </a:xfrm>
          <a:prstGeom prst="ellipse">
            <a:avLst/>
          </a:prstGeom>
          <a:solidFill>
            <a:srgbClr val="02020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nice 46"/>
          <p:cNvCxnSpPr>
            <a:stCxn id="46" idx="6"/>
          </p:cNvCxnSpPr>
          <p:nvPr/>
        </p:nvCxnSpPr>
        <p:spPr>
          <a:xfrm flipV="1">
            <a:off x="8312106" y="4651105"/>
            <a:ext cx="8619" cy="1053738"/>
          </a:xfrm>
          <a:prstGeom prst="line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Zakřivená spojnice 47"/>
          <p:cNvCxnSpPr/>
          <p:nvPr/>
        </p:nvCxnSpPr>
        <p:spPr>
          <a:xfrm rot="16200000" flipH="1">
            <a:off x="8020816" y="4944432"/>
            <a:ext cx="807227" cy="224642"/>
          </a:xfrm>
          <a:prstGeom prst="curvedConnector3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Ovál 49"/>
          <p:cNvSpPr/>
          <p:nvPr/>
        </p:nvSpPr>
        <p:spPr>
          <a:xfrm>
            <a:off x="1439242" y="5805264"/>
            <a:ext cx="772419" cy="595637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5599780" y="4297474"/>
            <a:ext cx="772419" cy="576064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375" y="745465"/>
            <a:ext cx="2023869" cy="1461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395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9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8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1672" y="1970896"/>
            <a:ext cx="2802328" cy="2223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3827029" y="366139"/>
            <a:ext cx="3988960" cy="1157476"/>
          </a:xfrm>
          <a:prstGeom prst="wedgeRoundRectCallout">
            <a:avLst>
              <a:gd name="adj1" fmla="val -86928"/>
              <a:gd name="adj2" fmla="val 34489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A proč nejsou všechny stejné</a:t>
            </a:r>
            <a:r>
              <a:rPr lang="cs-CZ" sz="3600" dirty="0" smtClean="0">
                <a:solidFill>
                  <a:prstClr val="black"/>
                </a:solidFill>
              </a:rPr>
              <a:t>?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25" name="Zaoblený obdélníkový popisek 24"/>
          <p:cNvSpPr/>
          <p:nvPr/>
        </p:nvSpPr>
        <p:spPr>
          <a:xfrm>
            <a:off x="1389414" y="3036599"/>
            <a:ext cx="3862600" cy="1157476"/>
          </a:xfrm>
          <a:prstGeom prst="wedgeRoundRectCallout">
            <a:avLst>
              <a:gd name="adj1" fmla="val 97825"/>
              <a:gd name="adj2" fmla="val -43220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Protože noty mají různou délku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pic>
        <p:nvPicPr>
          <p:cNvPr id="1027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480" y="792861"/>
            <a:ext cx="2023869" cy="1461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vál 21"/>
          <p:cNvSpPr/>
          <p:nvPr/>
        </p:nvSpPr>
        <p:spPr>
          <a:xfrm>
            <a:off x="3320714" y="5679160"/>
            <a:ext cx="792088" cy="553684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>
            <a:stCxn id="22" idx="6"/>
          </p:cNvCxnSpPr>
          <p:nvPr/>
        </p:nvCxnSpPr>
        <p:spPr>
          <a:xfrm flipV="1">
            <a:off x="4112802" y="5058338"/>
            <a:ext cx="0" cy="897664"/>
          </a:xfrm>
          <a:prstGeom prst="line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Skupina 1"/>
          <p:cNvGrpSpPr/>
          <p:nvPr/>
        </p:nvGrpSpPr>
        <p:grpSpPr>
          <a:xfrm>
            <a:off x="5237645" y="4576366"/>
            <a:ext cx="720080" cy="1203216"/>
            <a:chOff x="6207586" y="5069528"/>
            <a:chExt cx="720080" cy="1203216"/>
          </a:xfrm>
        </p:grpSpPr>
        <p:sp>
          <p:nvSpPr>
            <p:cNvPr id="24" name="Ovál 23"/>
            <p:cNvSpPr/>
            <p:nvPr/>
          </p:nvSpPr>
          <p:spPr>
            <a:xfrm>
              <a:off x="6207586" y="5741439"/>
              <a:ext cx="720080" cy="531305"/>
            </a:xfrm>
            <a:prstGeom prst="ellipse">
              <a:avLst/>
            </a:prstGeom>
            <a:solidFill>
              <a:srgbClr val="02020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7" name="Přímá spojnice 26"/>
            <p:cNvCxnSpPr/>
            <p:nvPr/>
          </p:nvCxnSpPr>
          <p:spPr>
            <a:xfrm flipV="1">
              <a:off x="6927666" y="5069528"/>
              <a:ext cx="0" cy="886474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Skupina 2"/>
          <p:cNvGrpSpPr/>
          <p:nvPr/>
        </p:nvGrpSpPr>
        <p:grpSpPr>
          <a:xfrm>
            <a:off x="6866767" y="4927947"/>
            <a:ext cx="952903" cy="1304897"/>
            <a:chOff x="6866767" y="4927947"/>
            <a:chExt cx="952903" cy="1304897"/>
          </a:xfrm>
        </p:grpSpPr>
        <p:sp>
          <p:nvSpPr>
            <p:cNvPr id="28" name="Ovál 27"/>
            <p:cNvSpPr/>
            <p:nvPr/>
          </p:nvSpPr>
          <p:spPr>
            <a:xfrm>
              <a:off x="6866767" y="5730525"/>
              <a:ext cx="711461" cy="502319"/>
            </a:xfrm>
            <a:prstGeom prst="ellipse">
              <a:avLst/>
            </a:prstGeom>
            <a:solidFill>
              <a:srgbClr val="02020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9" name="Přímá spojnice 28"/>
            <p:cNvCxnSpPr>
              <a:stCxn id="28" idx="6"/>
            </p:cNvCxnSpPr>
            <p:nvPr/>
          </p:nvCxnSpPr>
          <p:spPr>
            <a:xfrm flipV="1">
              <a:off x="7578228" y="4927947"/>
              <a:ext cx="8619" cy="1053738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Zakřivená spojnice 29"/>
            <p:cNvCxnSpPr/>
            <p:nvPr/>
          </p:nvCxnSpPr>
          <p:spPr>
            <a:xfrm rot="16200000" flipH="1">
              <a:off x="7303735" y="5226297"/>
              <a:ext cx="807227" cy="224642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Ovál 30"/>
          <p:cNvSpPr/>
          <p:nvPr/>
        </p:nvSpPr>
        <p:spPr>
          <a:xfrm>
            <a:off x="1657530" y="5019603"/>
            <a:ext cx="772419" cy="576064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951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8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8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01186"/>
            <a:ext cx="2802328" cy="2223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Zaoblený obdélníkový popisek 34"/>
          <p:cNvSpPr/>
          <p:nvPr/>
        </p:nvSpPr>
        <p:spPr>
          <a:xfrm>
            <a:off x="3886843" y="312201"/>
            <a:ext cx="4501598" cy="1508720"/>
          </a:xfrm>
          <a:prstGeom prst="wedgeRoundRectCallout">
            <a:avLst>
              <a:gd name="adj1" fmla="val -82828"/>
              <a:gd name="adj2" fmla="val 21689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N</a:t>
            </a:r>
            <a:r>
              <a:rPr lang="cs-CZ" sz="3600" dirty="0" smtClean="0">
                <a:solidFill>
                  <a:prstClr val="black"/>
                </a:solidFill>
              </a:rPr>
              <a:t>ejdříve </a:t>
            </a:r>
            <a:r>
              <a:rPr lang="cs-CZ" sz="3600" dirty="0">
                <a:solidFill>
                  <a:prstClr val="black"/>
                </a:solidFill>
              </a:rPr>
              <a:t>si notu popíšeme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4487611" y="3427259"/>
            <a:ext cx="3036717" cy="0"/>
          </a:xfrm>
          <a:prstGeom prst="straightConnector1">
            <a:avLst/>
          </a:prstGeom>
          <a:ln w="63500">
            <a:solidFill>
              <a:srgbClr val="FF0000"/>
            </a:solidFill>
            <a:headEnd type="none" w="lg" len="lg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vál 42"/>
          <p:cNvSpPr/>
          <p:nvPr/>
        </p:nvSpPr>
        <p:spPr>
          <a:xfrm>
            <a:off x="2339752" y="4737831"/>
            <a:ext cx="1761337" cy="1355381"/>
          </a:xfrm>
          <a:prstGeom prst="ellipse">
            <a:avLst/>
          </a:prstGeom>
          <a:solidFill>
            <a:srgbClr val="02020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nice 48"/>
          <p:cNvCxnSpPr>
            <a:stCxn id="43" idx="6"/>
          </p:cNvCxnSpPr>
          <p:nvPr/>
        </p:nvCxnSpPr>
        <p:spPr>
          <a:xfrm flipV="1">
            <a:off x="4101089" y="2492896"/>
            <a:ext cx="0" cy="2922626"/>
          </a:xfrm>
          <a:prstGeom prst="line">
            <a:avLst/>
          </a:prstGeom>
          <a:ln w="5715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Zakřivená spojnice 51"/>
          <p:cNvCxnSpPr/>
          <p:nvPr/>
        </p:nvCxnSpPr>
        <p:spPr>
          <a:xfrm rot="16200000" flipH="1">
            <a:off x="3543397" y="3050588"/>
            <a:ext cx="1572674" cy="457290"/>
          </a:xfrm>
          <a:prstGeom prst="curvedConnector3">
            <a:avLst>
              <a:gd name="adj1" fmla="val 51002"/>
            </a:avLst>
          </a:prstGeom>
          <a:ln w="66675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108188" y="2796261"/>
            <a:ext cx="18778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praporek</a:t>
            </a:r>
            <a:endParaRPr lang="cs-CZ" sz="36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108188" y="3742404"/>
            <a:ext cx="15717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nožička</a:t>
            </a:r>
            <a:endParaRPr lang="cs-CZ" sz="36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108188" y="4775882"/>
            <a:ext cx="31895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h</a:t>
            </a:r>
            <a:r>
              <a:rPr lang="cs-CZ" sz="3600" dirty="0" smtClean="0"/>
              <a:t>lavička (bříško)</a:t>
            </a:r>
            <a:endParaRPr lang="cs-CZ" sz="3600" dirty="0"/>
          </a:p>
        </p:txBody>
      </p:sp>
      <p:cxnSp>
        <p:nvCxnSpPr>
          <p:cNvPr id="27" name="Přímá spojnice se šipkou 26"/>
          <p:cNvCxnSpPr/>
          <p:nvPr/>
        </p:nvCxnSpPr>
        <p:spPr>
          <a:xfrm flipH="1">
            <a:off x="4101089" y="4437112"/>
            <a:ext cx="3302419" cy="0"/>
          </a:xfrm>
          <a:prstGeom prst="straightConnector1">
            <a:avLst/>
          </a:prstGeom>
          <a:ln w="63500">
            <a:solidFill>
              <a:srgbClr val="00B050"/>
            </a:solidFill>
            <a:headEnd type="none" w="lg" len="lg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4101090" y="5551866"/>
            <a:ext cx="4196689" cy="0"/>
          </a:xfrm>
          <a:prstGeom prst="straightConnector1">
            <a:avLst/>
          </a:prstGeom>
          <a:ln w="63500">
            <a:headEnd type="none" w="lg" len="lg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3710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1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43" grpId="0" animBg="1"/>
      <p:bldP spid="19" grpId="0"/>
      <p:bldP spid="56" grpId="0"/>
      <p:bldP spid="5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1550" y="294863"/>
            <a:ext cx="3092450" cy="2453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1475951" y="3434542"/>
            <a:ext cx="7365232" cy="1244444"/>
          </a:xfrm>
          <a:prstGeom prst="wedgeRoundRectCallout">
            <a:avLst>
              <a:gd name="adj1" fmla="val 34341"/>
              <a:gd name="adj2" fmla="val -182784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dirty="0">
                <a:solidFill>
                  <a:prstClr val="black"/>
                </a:solidFill>
              </a:rPr>
              <a:t>Nejdříve si obtáhni oblouček vrchní, potom spodní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25" name="Zaoblený obdélníkový popisek 24"/>
          <p:cNvSpPr/>
          <p:nvPr/>
        </p:nvSpPr>
        <p:spPr>
          <a:xfrm>
            <a:off x="1051184" y="366862"/>
            <a:ext cx="4384912" cy="1157476"/>
          </a:xfrm>
          <a:prstGeom prst="wedgeRoundRectCallout">
            <a:avLst>
              <a:gd name="adj1" fmla="val 84962"/>
              <a:gd name="adj2" fmla="val 5348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dirty="0" smtClean="0">
                <a:solidFill>
                  <a:prstClr val="black"/>
                </a:solidFill>
              </a:rPr>
              <a:t>Teď se noty </a:t>
            </a:r>
          </a:p>
          <a:p>
            <a:pPr lvl="0"/>
            <a:r>
              <a:rPr lang="cs-CZ" sz="3600" dirty="0" smtClean="0">
                <a:solidFill>
                  <a:prstClr val="black"/>
                </a:solidFill>
              </a:rPr>
              <a:t>naučíme pěkně psát.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2287413" y="5507445"/>
            <a:ext cx="772419" cy="595637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14" y="1732083"/>
            <a:ext cx="2023869" cy="1461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Zaoblený obdélníkový popisek 34"/>
          <p:cNvSpPr/>
          <p:nvPr/>
        </p:nvSpPr>
        <p:spPr>
          <a:xfrm>
            <a:off x="2432766" y="2276872"/>
            <a:ext cx="5451602" cy="1729896"/>
          </a:xfrm>
          <a:prstGeom prst="wedgeRoundRectCallout">
            <a:avLst>
              <a:gd name="adj1" fmla="val -58340"/>
              <a:gd name="adj2" fmla="val -47051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To je přece snadné!</a:t>
            </a:r>
          </a:p>
          <a:p>
            <a:pPr lvl="0"/>
            <a:r>
              <a:rPr lang="cs-CZ" sz="3600" dirty="0">
                <a:solidFill>
                  <a:prstClr val="black"/>
                </a:solidFill>
              </a:rPr>
              <a:t>Jejich hlavička je stejně kulaťoučká jako tvoje</a:t>
            </a:r>
            <a:r>
              <a:rPr lang="cs-CZ" sz="3600" dirty="0" smtClean="0">
                <a:solidFill>
                  <a:prstClr val="black"/>
                </a:solidFill>
              </a:rPr>
              <a:t>!</a:t>
            </a:r>
            <a:endParaRPr lang="cs-CZ" sz="3600" dirty="0">
              <a:solidFill>
                <a:prstClr val="black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597327" y="5805264"/>
            <a:ext cx="7791097" cy="0"/>
          </a:xfrm>
          <a:prstGeom prst="line">
            <a:avLst/>
          </a:prstGeom>
          <a:ln w="4445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vál 29"/>
          <p:cNvSpPr/>
          <p:nvPr/>
        </p:nvSpPr>
        <p:spPr>
          <a:xfrm>
            <a:off x="3635896" y="5507443"/>
            <a:ext cx="772419" cy="595637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899592" y="5507444"/>
            <a:ext cx="772419" cy="595637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68319" y="5830576"/>
            <a:ext cx="1202741" cy="566278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051720" y="5823203"/>
            <a:ext cx="1202741" cy="566278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419872" y="5826530"/>
            <a:ext cx="1202741" cy="566278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1070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"/>
                            </p:stCondLst>
                            <p:childTnLst>
                              <p:par>
                                <p:cTn id="55" presetID="2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6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500"/>
                            </p:stCondLst>
                            <p:childTnLst>
                              <p:par>
                                <p:cTn id="64" presetID="2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5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1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500"/>
                            </p:stCondLst>
                            <p:childTnLst>
                              <p:par>
                                <p:cTn id="73" presetID="2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74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5" grpId="0" animBg="1"/>
      <p:bldP spid="50" grpId="0" animBg="1"/>
      <p:bldP spid="35" grpId="0" animBg="1"/>
      <p:bldP spid="35" grpId="1" animBg="1"/>
      <p:bldP spid="30" grpId="0" animBg="1"/>
      <p:bldP spid="31" grpId="0" animBg="1"/>
      <p:bldP spid="7" grpId="0" animBg="1"/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786" y="919725"/>
            <a:ext cx="2955179" cy="2344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Zaoblený obdélníkový popisek 24"/>
          <p:cNvSpPr/>
          <p:nvPr/>
        </p:nvSpPr>
        <p:spPr>
          <a:xfrm>
            <a:off x="3301161" y="1214783"/>
            <a:ext cx="5519311" cy="1754326"/>
          </a:xfrm>
          <a:prstGeom prst="wedgeRoundRectCallout">
            <a:avLst>
              <a:gd name="adj1" fmla="val -61201"/>
              <a:gd name="adj2" fmla="val -675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Na lince je to jednoduché. Zkus notu napsat i mezi dvě linky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597327" y="5815897"/>
            <a:ext cx="5486840" cy="3774"/>
          </a:xfrm>
          <a:prstGeom prst="line">
            <a:avLst/>
          </a:prstGeom>
          <a:ln w="4445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97327" y="5070815"/>
            <a:ext cx="5486840" cy="0"/>
          </a:xfrm>
          <a:prstGeom prst="line">
            <a:avLst/>
          </a:prstGeom>
          <a:ln w="4445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ál 22"/>
          <p:cNvSpPr/>
          <p:nvPr/>
        </p:nvSpPr>
        <p:spPr>
          <a:xfrm>
            <a:off x="827584" y="5085184"/>
            <a:ext cx="1008112" cy="729779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195736" y="5089892"/>
            <a:ext cx="1008112" cy="729779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766856" y="5089892"/>
            <a:ext cx="1008112" cy="729779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30269" y="5436425"/>
            <a:ext cx="1202741" cy="36489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098421" y="5436810"/>
            <a:ext cx="1202741" cy="36489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707904" y="5436810"/>
            <a:ext cx="1202741" cy="36489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23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6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16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6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4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4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8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2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7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6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"/>
                            </p:stCondLst>
                            <p:childTnLst>
                              <p:par>
                                <p:cTn id="45" presetID="2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6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3" grpId="0" animBg="1"/>
      <p:bldP spid="13" grpId="0" animBg="1"/>
      <p:bldP spid="14" grpId="0" animBg="1"/>
      <p:bldP spid="15" grpId="0" animBg="1"/>
      <p:bldP spid="16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583940" y="980728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583940" y="1340768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583940" y="1700808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583940" y="2071737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83940" y="2420888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83940" y="3861048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83940" y="4221088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83940" y="4581128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83940" y="4952057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83940" y="5301208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0260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6" y="361909"/>
            <a:ext cx="2955179" cy="2344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Zaoblený obdélníkový popisek 24"/>
          <p:cNvSpPr/>
          <p:nvPr/>
        </p:nvSpPr>
        <p:spPr>
          <a:xfrm>
            <a:off x="1275489" y="364144"/>
            <a:ext cx="2843120" cy="1194325"/>
          </a:xfrm>
          <a:prstGeom prst="wedgeRoundRectCallout">
            <a:avLst>
              <a:gd name="adj1" fmla="val 157796"/>
              <a:gd name="adj2" fmla="val 56941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dirty="0">
                <a:solidFill>
                  <a:prstClr val="black"/>
                </a:solidFill>
              </a:rPr>
              <a:t>Jsi šikulka</a:t>
            </a:r>
            <a:r>
              <a:rPr lang="cs-CZ" sz="3600" dirty="0" smtClean="0">
                <a:solidFill>
                  <a:prstClr val="black"/>
                </a:solidFill>
              </a:rPr>
              <a:t>!</a:t>
            </a:r>
            <a:endParaRPr lang="cs-CZ" sz="3600" dirty="0">
              <a:solidFill>
                <a:prstClr val="black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597327" y="5553236"/>
            <a:ext cx="3254593" cy="504056"/>
            <a:chOff x="597327" y="5553236"/>
            <a:chExt cx="3254593" cy="504056"/>
          </a:xfrm>
        </p:grpSpPr>
        <p:cxnSp>
          <p:nvCxnSpPr>
            <p:cNvPr id="3" name="Přímá spojnice 2"/>
            <p:cNvCxnSpPr/>
            <p:nvPr/>
          </p:nvCxnSpPr>
          <p:spPr>
            <a:xfrm>
              <a:off x="597327" y="5805264"/>
              <a:ext cx="3254593" cy="0"/>
            </a:xfrm>
            <a:prstGeom prst="line">
              <a:avLst/>
            </a:prstGeom>
            <a:ln w="4445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Ovál 22"/>
            <p:cNvSpPr/>
            <p:nvPr/>
          </p:nvSpPr>
          <p:spPr>
            <a:xfrm>
              <a:off x="1948081" y="5553236"/>
              <a:ext cx="710180" cy="504056"/>
            </a:xfrm>
            <a:prstGeom prst="ellipse">
              <a:avLst/>
            </a:prstGeom>
            <a:noFill/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2" name="Zaoblený obdélníkový popisek 11"/>
          <p:cNvSpPr/>
          <p:nvPr/>
        </p:nvSpPr>
        <p:spPr>
          <a:xfrm>
            <a:off x="817705" y="1844824"/>
            <a:ext cx="4817502" cy="1486749"/>
          </a:xfrm>
          <a:prstGeom prst="wedgeRoundRectCallout">
            <a:avLst>
              <a:gd name="adj1" fmla="val 84391"/>
              <a:gd name="adj2" fmla="val -60837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dirty="0">
                <a:solidFill>
                  <a:prstClr val="black"/>
                </a:solidFill>
              </a:rPr>
              <a:t>Zkus notu popsat, jak vypadá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pic>
        <p:nvPicPr>
          <p:cNvPr id="14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072" y="3717032"/>
            <a:ext cx="2023869" cy="1461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Zaoblený obdélníkový popisek 14"/>
          <p:cNvSpPr/>
          <p:nvPr/>
        </p:nvSpPr>
        <p:spPr>
          <a:xfrm>
            <a:off x="2797894" y="3429000"/>
            <a:ext cx="5852733" cy="1486749"/>
          </a:xfrm>
          <a:prstGeom prst="wedgeRoundRectCallout">
            <a:avLst>
              <a:gd name="adj1" fmla="val -68018"/>
              <a:gd name="adj2" fmla="val 5822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Téhle notě asi něco chybí!</a:t>
            </a:r>
          </a:p>
          <a:p>
            <a:pPr lvl="0"/>
            <a:r>
              <a:rPr lang="cs-CZ" sz="3600" dirty="0">
                <a:solidFill>
                  <a:prstClr val="black"/>
                </a:solidFill>
              </a:rPr>
              <a:t>Má jen prázdnou hlavičku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590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8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7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12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6248"/>
            <a:ext cx="2955179" cy="2344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Zaoblený obdélníkový popisek 24"/>
          <p:cNvSpPr/>
          <p:nvPr/>
        </p:nvSpPr>
        <p:spPr>
          <a:xfrm>
            <a:off x="3901728" y="188640"/>
            <a:ext cx="3291025" cy="1194325"/>
          </a:xfrm>
          <a:prstGeom prst="wedgeRoundRectCallout">
            <a:avLst>
              <a:gd name="adj1" fmla="val -92891"/>
              <a:gd name="adj2" fmla="val 6772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dirty="0">
                <a:solidFill>
                  <a:prstClr val="black"/>
                </a:solidFill>
              </a:rPr>
              <a:t>Bezva! </a:t>
            </a:r>
            <a:endParaRPr lang="cs-CZ" sz="3600" dirty="0" smtClean="0">
              <a:solidFill>
                <a:prstClr val="black"/>
              </a:solidFill>
            </a:endParaRPr>
          </a:p>
          <a:p>
            <a:pPr lvl="0" algn="ctr"/>
            <a:r>
              <a:rPr lang="cs-CZ" sz="3600" dirty="0" smtClean="0">
                <a:solidFill>
                  <a:prstClr val="black"/>
                </a:solidFill>
              </a:rPr>
              <a:t>Jsi šikulka.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4481900" y="1580275"/>
            <a:ext cx="3906524" cy="1486749"/>
          </a:xfrm>
          <a:prstGeom prst="wedgeRoundRectCallout">
            <a:avLst>
              <a:gd name="adj1" fmla="val -102674"/>
              <a:gd name="adj2" fmla="val -46315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dirty="0">
                <a:solidFill>
                  <a:prstClr val="black"/>
                </a:solidFill>
              </a:rPr>
              <a:t>A teď jiná nota. </a:t>
            </a:r>
          </a:p>
          <a:p>
            <a:pPr lvl="0" algn="ctr"/>
            <a:r>
              <a:rPr lang="cs-CZ" sz="3600" dirty="0">
                <a:solidFill>
                  <a:prstClr val="black"/>
                </a:solidFill>
              </a:rPr>
              <a:t>Popiš ji</a:t>
            </a:r>
            <a:r>
              <a:rPr lang="cs-CZ" sz="3600" dirty="0" smtClean="0">
                <a:solidFill>
                  <a:prstClr val="black"/>
                </a:solidFill>
              </a:rPr>
              <a:t>!</a:t>
            </a:r>
            <a:endParaRPr lang="cs-CZ" sz="3600" dirty="0">
              <a:solidFill>
                <a:prstClr val="black"/>
              </a:solidFill>
            </a:endParaRPr>
          </a:p>
        </p:txBody>
      </p:sp>
      <p:pic>
        <p:nvPicPr>
          <p:cNvPr id="14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829" y="3541301"/>
            <a:ext cx="2023869" cy="1461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Zaoblený obdélníkový popisek 14"/>
          <p:cNvSpPr/>
          <p:nvPr/>
        </p:nvSpPr>
        <p:spPr>
          <a:xfrm>
            <a:off x="2978061" y="3119424"/>
            <a:ext cx="6045298" cy="2173030"/>
          </a:xfrm>
          <a:prstGeom prst="wedgeRoundRectCallout">
            <a:avLst>
              <a:gd name="adj1" fmla="val -58982"/>
              <a:gd name="adj2" fmla="val -4907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dirty="0" smtClean="0">
                <a:solidFill>
                  <a:prstClr val="black"/>
                </a:solidFill>
              </a:rPr>
              <a:t>Nota má prázdnou hlavičku a </a:t>
            </a:r>
            <a:r>
              <a:rPr lang="cs-CZ" sz="3600" dirty="0">
                <a:solidFill>
                  <a:prstClr val="black"/>
                </a:solidFill>
              </a:rPr>
              <a:t>k tomu </a:t>
            </a:r>
            <a:r>
              <a:rPr lang="cs-CZ" sz="3600" dirty="0" smtClean="0">
                <a:solidFill>
                  <a:prstClr val="black"/>
                </a:solidFill>
              </a:rPr>
              <a:t>nožičku. </a:t>
            </a:r>
          </a:p>
          <a:p>
            <a:pPr lvl="0"/>
            <a:r>
              <a:rPr lang="cs-CZ" sz="3600" dirty="0" smtClean="0">
                <a:solidFill>
                  <a:prstClr val="black"/>
                </a:solidFill>
              </a:rPr>
              <a:t>Jé</a:t>
            </a:r>
            <a:r>
              <a:rPr lang="cs-CZ" sz="3600" dirty="0">
                <a:solidFill>
                  <a:prstClr val="black"/>
                </a:solidFill>
              </a:rPr>
              <a:t>, já mám </a:t>
            </a:r>
            <a:r>
              <a:rPr lang="cs-CZ" sz="3600" dirty="0" smtClean="0">
                <a:solidFill>
                  <a:prstClr val="black"/>
                </a:solidFill>
              </a:rPr>
              <a:t>k </a:t>
            </a:r>
            <a:r>
              <a:rPr lang="cs-CZ" sz="3600" dirty="0">
                <a:solidFill>
                  <a:prstClr val="black"/>
                </a:solidFill>
              </a:rPr>
              <a:t>jedné hlavičce nožky 4</a:t>
            </a:r>
            <a:r>
              <a:rPr lang="cs-CZ" sz="3600" dirty="0" smtClean="0">
                <a:solidFill>
                  <a:prstClr val="black"/>
                </a:solidFill>
              </a:rPr>
              <a:t>! To se mám!</a:t>
            </a:r>
            <a:endParaRPr lang="cs-CZ" sz="3600" dirty="0">
              <a:solidFill>
                <a:prstClr val="black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1487390" y="5292454"/>
            <a:ext cx="3444650" cy="1124878"/>
            <a:chOff x="1487390" y="5292454"/>
            <a:chExt cx="3444650" cy="1124878"/>
          </a:xfrm>
        </p:grpSpPr>
        <p:cxnSp>
          <p:nvCxnSpPr>
            <p:cNvPr id="3" name="Přímá spojnice 2"/>
            <p:cNvCxnSpPr/>
            <p:nvPr/>
          </p:nvCxnSpPr>
          <p:spPr>
            <a:xfrm>
              <a:off x="1487390" y="6165304"/>
              <a:ext cx="3444650" cy="0"/>
            </a:xfrm>
            <a:prstGeom prst="line">
              <a:avLst/>
            </a:prstGeom>
            <a:ln w="4445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Ovál 18"/>
            <p:cNvSpPr/>
            <p:nvPr/>
          </p:nvSpPr>
          <p:spPr>
            <a:xfrm>
              <a:off x="2594415" y="5913276"/>
              <a:ext cx="792088" cy="504056"/>
            </a:xfrm>
            <a:prstGeom prst="ellipse">
              <a:avLst/>
            </a:prstGeom>
            <a:noFill/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4" name="Přímá spojnice 23"/>
            <p:cNvCxnSpPr>
              <a:stCxn id="19" idx="6"/>
            </p:cNvCxnSpPr>
            <p:nvPr/>
          </p:nvCxnSpPr>
          <p:spPr>
            <a:xfrm flipV="1">
              <a:off x="3386503" y="5292454"/>
              <a:ext cx="0" cy="872850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61370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1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6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12" grpId="0" animBg="1"/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7" y="386248"/>
            <a:ext cx="2955179" cy="2344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Zaoblený obdélníkový popisek 24"/>
          <p:cNvSpPr/>
          <p:nvPr/>
        </p:nvSpPr>
        <p:spPr>
          <a:xfrm>
            <a:off x="1275489" y="364144"/>
            <a:ext cx="2843120" cy="1194325"/>
          </a:xfrm>
          <a:prstGeom prst="wedgeRoundRectCallout">
            <a:avLst>
              <a:gd name="adj1" fmla="val 157349"/>
              <a:gd name="adj2" fmla="val 60131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dirty="0">
                <a:solidFill>
                  <a:prstClr val="black"/>
                </a:solidFill>
              </a:rPr>
              <a:t>Umíš to. Výborně</a:t>
            </a:r>
            <a:r>
              <a:rPr lang="cs-CZ" sz="3600" dirty="0" smtClean="0">
                <a:solidFill>
                  <a:prstClr val="black"/>
                </a:solidFill>
              </a:rPr>
              <a:t>!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827584" y="1798762"/>
            <a:ext cx="4817502" cy="956747"/>
          </a:xfrm>
          <a:prstGeom prst="wedgeRoundRectCallout">
            <a:avLst>
              <a:gd name="adj1" fmla="val 82282"/>
              <a:gd name="adj2" fmla="val -57985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dirty="0">
                <a:solidFill>
                  <a:prstClr val="black"/>
                </a:solidFill>
              </a:rPr>
              <a:t>Popiš tuto notu</a:t>
            </a:r>
            <a:r>
              <a:rPr lang="cs-CZ" sz="3600" dirty="0" smtClean="0">
                <a:solidFill>
                  <a:prstClr val="black"/>
                </a:solidFill>
              </a:rPr>
              <a:t>!</a:t>
            </a:r>
            <a:endParaRPr lang="cs-CZ" sz="3600" dirty="0">
              <a:solidFill>
                <a:prstClr val="black"/>
              </a:solidFill>
            </a:endParaRPr>
          </a:p>
        </p:txBody>
      </p:sp>
      <p:pic>
        <p:nvPicPr>
          <p:cNvPr id="14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829" y="3541301"/>
            <a:ext cx="2023869" cy="1461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Zaoblený obdélníkový popisek 14"/>
          <p:cNvSpPr/>
          <p:nvPr/>
        </p:nvSpPr>
        <p:spPr>
          <a:xfrm>
            <a:off x="2797895" y="3429000"/>
            <a:ext cx="4294385" cy="1486749"/>
          </a:xfrm>
          <a:prstGeom prst="wedgeRoundRectCallout">
            <a:avLst>
              <a:gd name="adj1" fmla="val -60012"/>
              <a:gd name="adj2" fmla="val -566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dirty="0" smtClean="0">
                <a:solidFill>
                  <a:prstClr val="black"/>
                </a:solidFill>
              </a:rPr>
              <a:t>Nota má plnou hlavičku a nožičku.</a:t>
            </a:r>
            <a:endParaRPr lang="cs-CZ" sz="3600" dirty="0">
              <a:solidFill>
                <a:prstClr val="black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2797894" y="5270782"/>
            <a:ext cx="3286273" cy="1173799"/>
            <a:chOff x="2797894" y="5270782"/>
            <a:chExt cx="3286273" cy="1173799"/>
          </a:xfrm>
        </p:grpSpPr>
        <p:cxnSp>
          <p:nvCxnSpPr>
            <p:cNvPr id="3" name="Přímá spojnice 2"/>
            <p:cNvCxnSpPr/>
            <p:nvPr/>
          </p:nvCxnSpPr>
          <p:spPr>
            <a:xfrm>
              <a:off x="2797894" y="6157256"/>
              <a:ext cx="3286273" cy="0"/>
            </a:xfrm>
            <a:prstGeom prst="line">
              <a:avLst/>
            </a:prstGeom>
            <a:ln w="4445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vál 15"/>
            <p:cNvSpPr/>
            <p:nvPr/>
          </p:nvSpPr>
          <p:spPr>
            <a:xfrm>
              <a:off x="4091834" y="5913276"/>
              <a:ext cx="720080" cy="531305"/>
            </a:xfrm>
            <a:prstGeom prst="ellipse">
              <a:avLst/>
            </a:prstGeom>
            <a:solidFill>
              <a:srgbClr val="02020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" name="Přímá spojnice 16"/>
            <p:cNvCxnSpPr/>
            <p:nvPr/>
          </p:nvCxnSpPr>
          <p:spPr>
            <a:xfrm flipV="1">
              <a:off x="4811914" y="5270782"/>
              <a:ext cx="0" cy="88647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79702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8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8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8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6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1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12" grpId="0" animBg="1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332656"/>
            <a:ext cx="2955179" cy="2344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Zaoblený obdélníkový popisek 24"/>
          <p:cNvSpPr/>
          <p:nvPr/>
        </p:nvSpPr>
        <p:spPr>
          <a:xfrm>
            <a:off x="5559154" y="332656"/>
            <a:ext cx="2843120" cy="1194325"/>
          </a:xfrm>
          <a:prstGeom prst="wedgeRoundRectCallout">
            <a:avLst>
              <a:gd name="adj1" fmla="val -162138"/>
              <a:gd name="adj2" fmla="val 54589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dirty="0">
                <a:solidFill>
                  <a:prstClr val="black"/>
                </a:solidFill>
              </a:rPr>
              <a:t>Super</a:t>
            </a:r>
            <a:r>
              <a:rPr lang="cs-CZ" sz="3600" dirty="0" smtClean="0">
                <a:solidFill>
                  <a:prstClr val="black"/>
                </a:solidFill>
              </a:rPr>
              <a:t>!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3635896" y="1988840"/>
            <a:ext cx="5398304" cy="815766"/>
          </a:xfrm>
          <a:prstGeom prst="wedgeRoundRectCallout">
            <a:avLst>
              <a:gd name="adj1" fmla="val -80110"/>
              <a:gd name="adj2" fmla="val -89972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dirty="0">
                <a:solidFill>
                  <a:prstClr val="black"/>
                </a:solidFill>
              </a:rPr>
              <a:t>A </a:t>
            </a:r>
            <a:r>
              <a:rPr lang="cs-CZ" sz="3600" dirty="0" smtClean="0">
                <a:solidFill>
                  <a:prstClr val="black"/>
                </a:solidFill>
              </a:rPr>
              <a:t>tato nota </a:t>
            </a:r>
            <a:r>
              <a:rPr lang="cs-CZ" sz="3600" dirty="0">
                <a:solidFill>
                  <a:prstClr val="black"/>
                </a:solidFill>
              </a:rPr>
              <a:t>už je poslední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pic>
        <p:nvPicPr>
          <p:cNvPr id="14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75447" y="3516561"/>
            <a:ext cx="2068553" cy="1461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Zaoblený obdélníkový popisek 14"/>
          <p:cNvSpPr/>
          <p:nvPr/>
        </p:nvSpPr>
        <p:spPr>
          <a:xfrm>
            <a:off x="251521" y="3066538"/>
            <a:ext cx="5393566" cy="1911532"/>
          </a:xfrm>
          <a:prstGeom prst="wedgeRoundRectCallout">
            <a:avLst>
              <a:gd name="adj1" fmla="val 72434"/>
              <a:gd name="adj2" fmla="val 54088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Nota má plnou hlavičku, </a:t>
            </a:r>
          </a:p>
          <a:p>
            <a:pPr lvl="0"/>
            <a:r>
              <a:rPr lang="cs-CZ" sz="3600" dirty="0">
                <a:solidFill>
                  <a:prstClr val="black"/>
                </a:solidFill>
              </a:rPr>
              <a:t>k tomu nožičku a ještě praporek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2843808" y="5078906"/>
            <a:ext cx="3312368" cy="1331156"/>
            <a:chOff x="2843808" y="5078906"/>
            <a:chExt cx="3312368" cy="1331156"/>
          </a:xfrm>
        </p:grpSpPr>
        <p:cxnSp>
          <p:nvCxnSpPr>
            <p:cNvPr id="3" name="Přímá spojnice 2"/>
            <p:cNvCxnSpPr/>
            <p:nvPr/>
          </p:nvCxnSpPr>
          <p:spPr>
            <a:xfrm>
              <a:off x="2843808" y="6158902"/>
              <a:ext cx="3312368" cy="6402"/>
            </a:xfrm>
            <a:prstGeom prst="line">
              <a:avLst/>
            </a:prstGeom>
            <a:ln w="4445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Ovál 19"/>
            <p:cNvSpPr/>
            <p:nvPr/>
          </p:nvSpPr>
          <p:spPr>
            <a:xfrm>
              <a:off x="4139952" y="5907743"/>
              <a:ext cx="711461" cy="502319"/>
            </a:xfrm>
            <a:prstGeom prst="ellipse">
              <a:avLst/>
            </a:prstGeom>
            <a:solidFill>
              <a:srgbClr val="02020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1" name="Přímá spojnice 20"/>
            <p:cNvCxnSpPr>
              <a:stCxn id="20" idx="6"/>
            </p:cNvCxnSpPr>
            <p:nvPr/>
          </p:nvCxnSpPr>
          <p:spPr>
            <a:xfrm flipV="1">
              <a:off x="4851413" y="5105165"/>
              <a:ext cx="8619" cy="1053738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Zakřivená spojnice 21"/>
            <p:cNvCxnSpPr/>
            <p:nvPr/>
          </p:nvCxnSpPr>
          <p:spPr>
            <a:xfrm rot="16200000" flipH="1">
              <a:off x="4592305" y="5334073"/>
              <a:ext cx="726360" cy="216026"/>
            </a:xfrm>
            <a:prstGeom prst="curvedConnector3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74313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4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0.0037 C -0.00139 -0.00879 -0.00556 -0.01341 -0.00695 -0.01341 C -0.0165 -0.01341 -0.02605 0.06452 -0.02605 0.14269 C -0.02605 0.10338 -0.03056 0.06452 -0.03525 0.06452 C -0.04011 0.06452 -0.04445 0.10407 -0.04445 0.14315 C -0.04445 0.1235 -0.04705 0.10361 -0.04931 0.10361 C -0.05157 0.10361 -0.05417 0.12257 -0.05417 0.14315 C -0.05417 0.13275 -0.05539 0.1235 -0.0566 0.1235 C -0.05764 0.1235 -0.05886 0.13344 -0.05886 0.14315 C -0.05886 0.13784 -0.05955 0.13275 -0.06007 0.13275 C -0.06042 0.13275 -0.06112 0.13784 -0.06112 0.14315 C -0.06112 0.14038 -0.06146 0.13784 -0.06181 0.13784 C -0.06181 0.13714 -0.0625 0.14038 -0.0625 0.14315 C -0.0625 0.14154 -0.0625 0.14038 -0.06268 0.14038 C -0.06268 0.14107 -0.06303 0.14177 -0.06303 0.14315 C -0.06303 0.14223 -0.06303 0.14154 -0.06303 0.14107 C -0.06337 0.14107 -0.06337 0.14154 -0.06337 0.14223 C -0.06372 0.14223 -0.06372 0.14177 -0.06372 0.14107 C -0.06389 0.14107 -0.06389 0.14154 -0.06389 0.14223 " pathEditMode="relative" rAng="0" ptsTypes="fffffffffffffffffff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94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2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6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12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5651" y="116632"/>
            <a:ext cx="2955179" cy="2344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Zaoblený obdélníkový popisek 24"/>
          <p:cNvSpPr/>
          <p:nvPr/>
        </p:nvSpPr>
        <p:spPr>
          <a:xfrm>
            <a:off x="107504" y="417636"/>
            <a:ext cx="5364088" cy="2507308"/>
          </a:xfrm>
          <a:prstGeom prst="wedgeRoundRectCallout">
            <a:avLst>
              <a:gd name="adj1" fmla="val 79713"/>
              <a:gd name="adj2" fmla="val -9954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Když už víš, kolik nožiček má nota a kolik žába, víš kolik nožek mají i zvířátka na obrázku</a:t>
            </a:r>
            <a:r>
              <a:rPr lang="cs-CZ" sz="3600" dirty="0" smtClean="0">
                <a:solidFill>
                  <a:prstClr val="black"/>
                </a:solidFill>
              </a:rPr>
              <a:t>?</a:t>
            </a:r>
            <a:endParaRPr lang="cs-CZ" sz="3600" dirty="0">
              <a:solidFill>
                <a:prstClr val="black"/>
              </a:solidFill>
            </a:endParaRPr>
          </a:p>
        </p:txBody>
      </p:sp>
      <p:pic>
        <p:nvPicPr>
          <p:cNvPr id="14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12760"/>
            <a:ext cx="2023869" cy="1461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Zaoblený obdélníkový popisek 14"/>
          <p:cNvSpPr/>
          <p:nvPr/>
        </p:nvSpPr>
        <p:spPr>
          <a:xfrm>
            <a:off x="2549698" y="3087749"/>
            <a:ext cx="6307501" cy="1349363"/>
          </a:xfrm>
          <a:prstGeom prst="wedgeRoundRectCallout">
            <a:avLst>
              <a:gd name="adj1" fmla="val -56842"/>
              <a:gd name="adj2" fmla="val 2109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To je snadné a děti mi jistě pomohou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pic>
        <p:nvPicPr>
          <p:cNvPr id="1027" name="Picture 3" descr="C:\Users\florianovar\AppData\Local\Microsoft\Windows\Temporary Internet Files\Content.IE5\K2GSN73L\MC9001916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908014"/>
            <a:ext cx="1526988" cy="1163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lorianovar\AppData\Local\Microsoft\Windows\Temporary Internet Files\Content.IE5\FKOVMLT0\MC9004366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970" y="4489218"/>
            <a:ext cx="803155" cy="1013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florianovar\AppData\Local\Microsoft\Windows\Temporary Internet Files\Content.IE5\WT4TPKX5\MC90044140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81" y="5032278"/>
            <a:ext cx="2308485" cy="1093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florianovar\AppData\Local\Microsoft\Windows\Temporary Internet Files\Content.IE5\FFK8QRPJ\MC9000839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2472" y="4563592"/>
            <a:ext cx="1619120" cy="2277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florianovar\AppData\Local\Microsoft\Windows\Temporary Internet Files\Content.IE5\Z0R3RTH3\MC90032648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4466" y="5930273"/>
            <a:ext cx="1065826" cy="624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lorianovar\AppData\Local\Microsoft\Windows\Temporary Internet Files\Content.IE5\F1GJZC0T\MC90019224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3646" y="5502430"/>
            <a:ext cx="967438" cy="1052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864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741344" y="3450203"/>
            <a:ext cx="1166361" cy="1123330"/>
            <a:chOff x="1090549" y="4828845"/>
            <a:chExt cx="1166361" cy="1123330"/>
          </a:xfrm>
        </p:grpSpPr>
        <p:cxnSp>
          <p:nvCxnSpPr>
            <p:cNvPr id="3" name="Přímá spojnice 2"/>
            <p:cNvCxnSpPr/>
            <p:nvPr/>
          </p:nvCxnSpPr>
          <p:spPr>
            <a:xfrm>
              <a:off x="1090549" y="5686523"/>
              <a:ext cx="1166361" cy="0"/>
            </a:xfrm>
            <a:prstGeom prst="line">
              <a:avLst/>
            </a:prstGeom>
            <a:ln w="4445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Ovál 16"/>
            <p:cNvSpPr/>
            <p:nvPr/>
          </p:nvSpPr>
          <p:spPr>
            <a:xfrm>
              <a:off x="1313689" y="5420870"/>
              <a:ext cx="720080" cy="531305"/>
            </a:xfrm>
            <a:prstGeom prst="ellipse">
              <a:avLst/>
            </a:prstGeom>
            <a:solidFill>
              <a:srgbClr val="02020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" name="Přímá spojnice 18"/>
            <p:cNvCxnSpPr/>
            <p:nvPr/>
          </p:nvCxnSpPr>
          <p:spPr>
            <a:xfrm flipV="1">
              <a:off x="2033769" y="4828845"/>
              <a:ext cx="0" cy="886474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Skupina 4"/>
          <p:cNvGrpSpPr/>
          <p:nvPr/>
        </p:nvGrpSpPr>
        <p:grpSpPr>
          <a:xfrm>
            <a:off x="2424563" y="5013176"/>
            <a:ext cx="1166361" cy="1124878"/>
            <a:chOff x="3007744" y="4817210"/>
            <a:chExt cx="1166361" cy="1124878"/>
          </a:xfrm>
        </p:grpSpPr>
        <p:cxnSp>
          <p:nvCxnSpPr>
            <p:cNvPr id="28" name="Přímá spojnice 27"/>
            <p:cNvCxnSpPr/>
            <p:nvPr/>
          </p:nvCxnSpPr>
          <p:spPr>
            <a:xfrm>
              <a:off x="3007744" y="5687600"/>
              <a:ext cx="1166361" cy="0"/>
            </a:xfrm>
            <a:prstGeom prst="line">
              <a:avLst/>
            </a:prstGeom>
            <a:ln w="4445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Ovál 28"/>
            <p:cNvSpPr/>
            <p:nvPr/>
          </p:nvSpPr>
          <p:spPr>
            <a:xfrm>
              <a:off x="3167536" y="5399568"/>
              <a:ext cx="792088" cy="542520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0" name="Přímá spojnice 29"/>
            <p:cNvCxnSpPr>
              <a:stCxn id="29" idx="6"/>
            </p:cNvCxnSpPr>
            <p:nvPr/>
          </p:nvCxnSpPr>
          <p:spPr>
            <a:xfrm flipV="1">
              <a:off x="3959624" y="4817210"/>
              <a:ext cx="0" cy="853618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Skupina 5"/>
          <p:cNvGrpSpPr/>
          <p:nvPr/>
        </p:nvGrpSpPr>
        <p:grpSpPr>
          <a:xfrm>
            <a:off x="4117101" y="3241705"/>
            <a:ext cx="1166361" cy="576064"/>
            <a:chOff x="4873621" y="5376111"/>
            <a:chExt cx="1166361" cy="576064"/>
          </a:xfrm>
        </p:grpSpPr>
        <p:cxnSp>
          <p:nvCxnSpPr>
            <p:cNvPr id="27" name="Přímá spojnice 26"/>
            <p:cNvCxnSpPr/>
            <p:nvPr/>
          </p:nvCxnSpPr>
          <p:spPr>
            <a:xfrm>
              <a:off x="4873621" y="5668774"/>
              <a:ext cx="1166361" cy="0"/>
            </a:xfrm>
            <a:prstGeom prst="line">
              <a:avLst/>
            </a:prstGeom>
            <a:ln w="4445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Ovál 30"/>
            <p:cNvSpPr/>
            <p:nvPr/>
          </p:nvSpPr>
          <p:spPr>
            <a:xfrm>
              <a:off x="5070591" y="5376111"/>
              <a:ext cx="772419" cy="576064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866017" y="4181995"/>
            <a:ext cx="1180164" cy="1331156"/>
            <a:chOff x="6704205" y="4547274"/>
            <a:chExt cx="1180164" cy="1331156"/>
          </a:xfrm>
        </p:grpSpPr>
        <p:cxnSp>
          <p:nvCxnSpPr>
            <p:cNvPr id="24" name="Přímá spojnice 23"/>
            <p:cNvCxnSpPr/>
            <p:nvPr/>
          </p:nvCxnSpPr>
          <p:spPr>
            <a:xfrm>
              <a:off x="6704205" y="5668351"/>
              <a:ext cx="1166361" cy="0"/>
            </a:xfrm>
            <a:prstGeom prst="line">
              <a:avLst/>
            </a:prstGeom>
            <a:ln w="4445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Ovál 31"/>
            <p:cNvSpPr/>
            <p:nvPr/>
          </p:nvSpPr>
          <p:spPr>
            <a:xfrm>
              <a:off x="6948264" y="5376111"/>
              <a:ext cx="711461" cy="502319"/>
            </a:xfrm>
            <a:prstGeom prst="ellipse">
              <a:avLst/>
            </a:prstGeom>
            <a:solidFill>
              <a:srgbClr val="02020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3" name="Přímá spojnice 32"/>
            <p:cNvCxnSpPr>
              <a:stCxn id="32" idx="6"/>
            </p:cNvCxnSpPr>
            <p:nvPr/>
          </p:nvCxnSpPr>
          <p:spPr>
            <a:xfrm flipV="1">
              <a:off x="7659725" y="4573533"/>
              <a:ext cx="8619" cy="1053738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Zakřivená spojnice 33"/>
            <p:cNvCxnSpPr/>
            <p:nvPr/>
          </p:nvCxnSpPr>
          <p:spPr>
            <a:xfrm rot="16200000" flipH="1">
              <a:off x="7358596" y="4857023"/>
              <a:ext cx="835521" cy="216024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8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115" y="473785"/>
            <a:ext cx="2955179" cy="2344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2" name="Přímá spojnice se šipkou 21"/>
          <p:cNvCxnSpPr/>
          <p:nvPr/>
        </p:nvCxnSpPr>
        <p:spPr>
          <a:xfrm flipH="1">
            <a:off x="1558500" y="4498630"/>
            <a:ext cx="2159784" cy="0"/>
          </a:xfrm>
          <a:prstGeom prst="straightConnector1">
            <a:avLst/>
          </a:prstGeom>
          <a:ln w="63500">
            <a:headEnd type="none" w="lg" len="lg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1684566" y="3721760"/>
            <a:ext cx="1482970" cy="0"/>
          </a:xfrm>
          <a:prstGeom prst="straightConnector1">
            <a:avLst/>
          </a:prstGeom>
          <a:ln w="63500">
            <a:solidFill>
              <a:srgbClr val="00B050"/>
            </a:solidFill>
            <a:headEnd type="none" w="lg" len="lg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3376445" y="5207195"/>
            <a:ext cx="1497176" cy="0"/>
          </a:xfrm>
          <a:prstGeom prst="straightConnector1">
            <a:avLst/>
          </a:prstGeom>
          <a:ln w="63500">
            <a:solidFill>
              <a:srgbClr val="00B050"/>
            </a:solidFill>
            <a:headEnd type="none" w="lg" len="lg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>
            <a:off x="3188662" y="6074396"/>
            <a:ext cx="2535466" cy="0"/>
          </a:xfrm>
          <a:prstGeom prst="straightConnector1">
            <a:avLst/>
          </a:prstGeom>
          <a:ln w="63500">
            <a:headEnd type="none" w="lg" len="lg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H="1">
            <a:off x="4967974" y="3742867"/>
            <a:ext cx="2554407" cy="0"/>
          </a:xfrm>
          <a:prstGeom prst="straightConnector1">
            <a:avLst/>
          </a:prstGeom>
          <a:ln w="63500">
            <a:headEnd type="none" w="lg" len="lg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H="1">
            <a:off x="6947503" y="4615804"/>
            <a:ext cx="1656945" cy="0"/>
          </a:xfrm>
          <a:prstGeom prst="straightConnector1">
            <a:avLst/>
          </a:prstGeom>
          <a:ln w="63500">
            <a:solidFill>
              <a:srgbClr val="FF0000"/>
            </a:solidFill>
            <a:headEnd type="none" w="lg" len="lg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H="1">
            <a:off x="6732242" y="5439985"/>
            <a:ext cx="2091845" cy="0"/>
          </a:xfrm>
          <a:prstGeom prst="straightConnector1">
            <a:avLst/>
          </a:prstGeom>
          <a:ln w="63500">
            <a:headEnd type="none" w="lg" len="lg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5471845" y="4824820"/>
            <a:ext cx="1321211" cy="0"/>
          </a:xfrm>
          <a:prstGeom prst="straightConnector1">
            <a:avLst/>
          </a:prstGeom>
          <a:ln w="63500">
            <a:solidFill>
              <a:srgbClr val="00B050"/>
            </a:solidFill>
            <a:headEnd type="none" w="lg" len="lg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aoblený obdélníkový popisek 14"/>
          <p:cNvSpPr/>
          <p:nvPr/>
        </p:nvSpPr>
        <p:spPr>
          <a:xfrm>
            <a:off x="4447077" y="332656"/>
            <a:ext cx="4464496" cy="1932126"/>
          </a:xfrm>
          <a:prstGeom prst="wedgeRoundRectCallout">
            <a:avLst>
              <a:gd name="adj1" fmla="val -93689"/>
              <a:gd name="adj2" fmla="val 24049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A co vy, děti, umíte popsat noty jako váš kamarád žabák</a:t>
            </a:r>
            <a:r>
              <a:rPr lang="cs-CZ" sz="3600" dirty="0" smtClean="0">
                <a:solidFill>
                  <a:prstClr val="black"/>
                </a:solidFill>
              </a:rPr>
              <a:t>?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907705" y="3356992"/>
            <a:ext cx="11083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nožička</a:t>
            </a:r>
            <a:endParaRPr lang="cs-CZ" sz="24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926575" y="4109875"/>
            <a:ext cx="1791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plná hlavička</a:t>
            </a:r>
            <a:endParaRPr lang="cs-CZ" sz="24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032378" y="5040202"/>
            <a:ext cx="1791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plná hlavička</a:t>
            </a:r>
            <a:endParaRPr lang="cs-CZ" sz="24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678006" y="4806660"/>
            <a:ext cx="11083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nožička</a:t>
            </a:r>
            <a:endParaRPr lang="cs-CZ" sz="24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571008" y="4415090"/>
            <a:ext cx="11083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nožička</a:t>
            </a:r>
            <a:endParaRPr lang="cs-CZ" sz="24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287639" y="4178517"/>
            <a:ext cx="13156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praporek</a:t>
            </a:r>
            <a:endParaRPr lang="cs-CZ" sz="24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275804" y="3345071"/>
            <a:ext cx="22465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prázdná hlavička</a:t>
            </a:r>
            <a:endParaRPr lang="cs-CZ" sz="24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3573290" y="5682128"/>
            <a:ext cx="22465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prázdná hlavička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85697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49" grpId="0"/>
      <p:bldP spid="51" grpId="0"/>
      <p:bldP spid="52" grpId="0"/>
      <p:bldP spid="53" grpId="0"/>
      <p:bldP spid="54" grpId="0"/>
      <p:bldP spid="55" grpId="0"/>
      <p:bldP spid="56" grpId="0"/>
      <p:bldP spid="5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23528" y="404664"/>
            <a:ext cx="8568952" cy="165618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Zdroje:</a:t>
            </a:r>
          </a:p>
          <a:p>
            <a:pPr marL="45720" indent="0">
              <a:buNone/>
            </a:pPr>
            <a:r>
              <a:rPr lang="cs-CZ" dirty="0" smtClean="0"/>
              <a:t>Kliparty </a:t>
            </a:r>
            <a:r>
              <a:rPr lang="cs-CZ" dirty="0" smtClean="0">
                <a:cs typeface="Times New Roman" pitchFamily="18" charset="0"/>
              </a:rPr>
              <a:t>www.office.microsoft.com</a:t>
            </a:r>
            <a:endParaRPr lang="cs-CZ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7946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u"/>
      </p:transition>
    </mc:Choice>
    <mc:Fallback xmlns="">
      <p:transition spd="slow">
        <p:wipe dir="u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2409</TotalTime>
  <Words>556</Words>
  <Application>Microsoft Office PowerPoint</Application>
  <PresentationFormat>Předvádění na obrazovce (4:3)</PresentationFormat>
  <Paragraphs>105</Paragraphs>
  <Slides>17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Motiv systému Office</vt:lpstr>
      <vt:lpstr>1_Motiv systému Office</vt:lpstr>
      <vt:lpstr>2_Motiv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Nota</dc:title>
  <dc:creator>Renata Florianová</dc:creator>
  <cp:lastModifiedBy>Renata Florianová</cp:lastModifiedBy>
  <cp:revision>114</cp:revision>
  <dcterms:created xsi:type="dcterms:W3CDTF">2013-03-03T12:28:42Z</dcterms:created>
  <dcterms:modified xsi:type="dcterms:W3CDTF">2013-04-28T10:42:14Z</dcterms:modified>
</cp:coreProperties>
</file>