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9"/>
  </p:notesMasterIdLst>
  <p:sldIdLst>
    <p:sldId id="301" r:id="rId3"/>
    <p:sldId id="302" r:id="rId4"/>
    <p:sldId id="288" r:id="rId5"/>
    <p:sldId id="291" r:id="rId6"/>
    <p:sldId id="261" r:id="rId7"/>
    <p:sldId id="262" r:id="rId8"/>
    <p:sldId id="294" r:id="rId9"/>
    <p:sldId id="263" r:id="rId10"/>
    <p:sldId id="292" r:id="rId11"/>
    <p:sldId id="264" r:id="rId12"/>
    <p:sldId id="303" r:id="rId13"/>
    <p:sldId id="298" r:id="rId14"/>
    <p:sldId id="295" r:id="rId15"/>
    <p:sldId id="297" r:id="rId16"/>
    <p:sldId id="300" r:id="rId17"/>
    <p:sldId id="29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3A86150A-D3F3-4DE0-AF31-5C700AD79C84}">
          <p14:sldIdLst>
            <p14:sldId id="301"/>
            <p14:sldId id="302"/>
            <p14:sldId id="288"/>
            <p14:sldId id="291"/>
            <p14:sldId id="261"/>
            <p14:sldId id="262"/>
            <p14:sldId id="294"/>
            <p14:sldId id="263"/>
            <p14:sldId id="292"/>
            <p14:sldId id="264"/>
            <p14:sldId id="303"/>
            <p14:sldId id="298"/>
            <p14:sldId id="295"/>
            <p14:sldId id="297"/>
            <p14:sldId id="300"/>
            <p14:sldId id="299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2020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12F809-BE7D-40E9-B582-86D05907C554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1462D2-64FF-476B-95C4-FD0902B562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75295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 dirty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A0C0A5-7848-48C0-BE21-A01CA4842D3A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46029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94391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77014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88537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09723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48427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12154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59301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0590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3674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09677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81755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9411281"/>
      </p:ext>
    </p:extLst>
  </p:cSld>
  <p:clrMapOvr>
    <a:masterClrMapping/>
  </p:clrMapOvr>
  <p:transition spd="slow">
    <p:wheel spokes="1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3238260"/>
      </p:ext>
    </p:extLst>
  </p:cSld>
  <p:clrMapOvr>
    <a:masterClrMapping/>
  </p:clrMapOvr>
  <p:transition spd="slow">
    <p:wheel spokes="1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3707713"/>
      </p:ext>
    </p:extLst>
  </p:cSld>
  <p:clrMapOvr>
    <a:masterClrMapping/>
  </p:clrMapOvr>
  <p:transition spd="slow">
    <p:wheel spokes="1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3712019"/>
      </p:ext>
    </p:extLst>
  </p:cSld>
  <p:clrMapOvr>
    <a:masterClrMapping/>
  </p:clrMapOvr>
  <p:transition spd="slow">
    <p:wheel spokes="1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6208826"/>
      </p:ext>
    </p:extLst>
  </p:cSld>
  <p:clrMapOvr>
    <a:masterClrMapping/>
  </p:clrMapOvr>
  <p:transition spd="slow">
    <p:wheel spokes="1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9471605"/>
      </p:ext>
    </p:extLst>
  </p:cSld>
  <p:clrMapOvr>
    <a:masterClrMapping/>
  </p:clrMapOvr>
  <p:transition spd="slow">
    <p:wheel spokes="1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5505494"/>
      </p:ext>
    </p:extLst>
  </p:cSld>
  <p:clrMapOvr>
    <a:masterClrMapping/>
  </p:clrMapOvr>
  <p:transition spd="slow">
    <p:wheel spokes="1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4330238"/>
      </p:ext>
    </p:extLst>
  </p:cSld>
  <p:clrMapOvr>
    <a:masterClrMapping/>
  </p:clrMapOvr>
  <p:transition spd="slow">
    <p:wheel spokes="1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0188871"/>
      </p:ext>
    </p:extLst>
  </p:cSld>
  <p:clrMapOvr>
    <a:masterClrMapping/>
  </p:clrMapOvr>
  <p:transition spd="slow">
    <p:wheel spokes="1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299404"/>
      </p:ext>
    </p:extLst>
  </p:cSld>
  <p:clrMapOvr>
    <a:masterClrMapping/>
  </p:clrMapOvr>
  <p:transition spd="slow">
    <p:wheel spokes="1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1075437"/>
      </p:ext>
    </p:extLst>
  </p:cSld>
  <p:clrMapOvr>
    <a:masterClrMapping/>
  </p:clrMapOvr>
  <p:transition spd="slow"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CD2C10-0F3F-4B39-B915-D3445B7203E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8BA722-9AEC-447D-A00A-F4662519B8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1080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14982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heel spokes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12.png"/><Relationship Id="rId3" Type="http://schemas.microsoft.com/office/2007/relationships/hdphoto" Target="../media/hdphoto1.wdp"/><Relationship Id="rId7" Type="http://schemas.openxmlformats.org/officeDocument/2006/relationships/image" Target="../media/image7.png"/><Relationship Id="rId12" Type="http://schemas.openxmlformats.org/officeDocument/2006/relationships/image" Target="../media/image11.jpeg"/><Relationship Id="rId2" Type="http://schemas.openxmlformats.org/officeDocument/2006/relationships/image" Target="../media/image2.png"/><Relationship Id="rId16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11" Type="http://schemas.openxmlformats.org/officeDocument/2006/relationships/image" Target="../media/image10.wmf"/><Relationship Id="rId5" Type="http://schemas.openxmlformats.org/officeDocument/2006/relationships/image" Target="../media/image6.png"/><Relationship Id="rId15" Type="http://schemas.openxmlformats.org/officeDocument/2006/relationships/image" Target="../media/image13.jpeg"/><Relationship Id="rId10" Type="http://schemas.openxmlformats.org/officeDocument/2006/relationships/image" Target="../media/image9.jpeg"/><Relationship Id="rId4" Type="http://schemas.openxmlformats.org/officeDocument/2006/relationships/image" Target="../media/image5.jpeg"/><Relationship Id="rId9" Type="http://schemas.openxmlformats.org/officeDocument/2006/relationships/image" Target="../media/image8.jpeg"/><Relationship Id="rId14" Type="http://schemas.microsoft.com/office/2007/relationships/hdphoto" Target="../media/hdphoto4.wdp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wmf"/><Relationship Id="rId4" Type="http://schemas.openxmlformats.org/officeDocument/2006/relationships/image" Target="../media/image3.wmf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image" Target="../media/image17.wmf"/><Relationship Id="rId7" Type="http://schemas.openxmlformats.org/officeDocument/2006/relationships/image" Target="../media/image21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11" Type="http://schemas.microsoft.com/office/2007/relationships/hdphoto" Target="../media/hdphoto1.wdp"/><Relationship Id="rId5" Type="http://schemas.openxmlformats.org/officeDocument/2006/relationships/image" Target="../media/image19.wmf"/><Relationship Id="rId10" Type="http://schemas.openxmlformats.org/officeDocument/2006/relationships/image" Target="../media/image2.png"/><Relationship Id="rId4" Type="http://schemas.openxmlformats.org/officeDocument/2006/relationships/image" Target="../media/image18.wmf"/><Relationship Id="rId9" Type="http://schemas.openxmlformats.org/officeDocument/2006/relationships/image" Target="../media/image23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microsoft.com/office/2007/relationships/hdphoto" Target="../media/hdphoto1.wdp"/><Relationship Id="rId7" Type="http://schemas.microsoft.com/office/2007/relationships/hdphoto" Target="../media/hdphoto6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microsoft.com/office/2007/relationships/hdphoto" Target="../media/hdphoto5.wdp"/><Relationship Id="rId4" Type="http://schemas.openxmlformats.org/officeDocument/2006/relationships/image" Target="../media/image24.png"/><Relationship Id="rId9" Type="http://schemas.microsoft.com/office/2007/relationships/hdphoto" Target="../media/hdphoto7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microsoft.com/office/2007/relationships/hdphoto" Target="../media/hdphoto8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microsoft.com/office/2007/relationships/hdphoto" Target="../media/hdphoto8.wdp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microsoft.com/office/2007/relationships/hdphoto" Target="../media/hdphoto9.wdp"/><Relationship Id="rId4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microsoft.com/office/2007/relationships/hdphoto" Target="../media/hdphoto9.wdp"/><Relationship Id="rId4" Type="http://schemas.openxmlformats.org/officeDocument/2006/relationships/image" Target="../media/image29.png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7" Type="http://schemas.openxmlformats.org/officeDocument/2006/relationships/image" Target="../media/image4.wmf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microsoft.com/office/2007/relationships/hdphoto" Target="../media/hdphoto9.wdp"/><Relationship Id="rId5" Type="http://schemas.openxmlformats.org/officeDocument/2006/relationships/image" Target="../media/image29.png"/><Relationship Id="rId4" Type="http://schemas.openxmlformats.org/officeDocument/2006/relationships/image" Target="../media/image3.wmf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7" Type="http://schemas.openxmlformats.org/officeDocument/2006/relationships/image" Target="../media/image4.wmf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microsoft.com/office/2007/relationships/hdphoto" Target="../media/hdphoto9.wdp"/><Relationship Id="rId5" Type="http://schemas.openxmlformats.org/officeDocument/2006/relationships/image" Target="../media/image29.png"/><Relationship Id="rId4" Type="http://schemas.openxmlformats.org/officeDocument/2006/relationships/image" Target="../media/image3.wm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3877" y="332656"/>
            <a:ext cx="5716247" cy="20162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0455955"/>
              </p:ext>
            </p:extLst>
          </p:nvPr>
        </p:nvGraphicFramePr>
        <p:xfrm>
          <a:off x="1403648" y="2377545"/>
          <a:ext cx="6624736" cy="1800199"/>
        </p:xfrm>
        <a:graphic>
          <a:graphicData uri="http://schemas.openxmlformats.org/drawingml/2006/table">
            <a:tbl>
              <a:tblPr/>
              <a:tblGrid>
                <a:gridCol w="2097429"/>
                <a:gridCol w="4527307"/>
              </a:tblGrid>
              <a:tr h="63052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01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949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5"/>
          <p:cNvSpPr txBox="1"/>
          <p:nvPr/>
        </p:nvSpPr>
        <p:spPr>
          <a:xfrm>
            <a:off x="467544" y="4725144"/>
            <a:ext cx="81369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rgbClr val="000000"/>
                </a:solidFill>
              </a:rPr>
              <a:t>Název DUM:  </a:t>
            </a:r>
            <a:r>
              <a:rPr lang="cs-CZ" dirty="0" smtClean="0">
                <a:solidFill>
                  <a:srgbClr val="000000"/>
                </a:solidFill>
              </a:rPr>
              <a:t>VY_32_INOVACE_XV_2_04_Houslový klíč</a:t>
            </a:r>
          </a:p>
          <a:p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Šablona číslo:    </a:t>
            </a:r>
            <a:r>
              <a:rPr lang="cs-CZ" dirty="0" smtClean="0">
                <a:solidFill>
                  <a:srgbClr val="000000"/>
                </a:solidFill>
              </a:rPr>
              <a:t>XV</a:t>
            </a:r>
            <a:r>
              <a:rPr lang="cs-CZ" b="1" dirty="0" smtClean="0">
                <a:solidFill>
                  <a:srgbClr val="000000"/>
                </a:solidFill>
              </a:rPr>
              <a:t>          Sada číslo:     </a:t>
            </a:r>
            <a:r>
              <a:rPr lang="cs-CZ" dirty="0" smtClean="0">
                <a:solidFill>
                  <a:srgbClr val="000000"/>
                </a:solidFill>
              </a:rPr>
              <a:t>2 </a:t>
            </a:r>
            <a:r>
              <a:rPr lang="cs-CZ" b="1" dirty="0" smtClean="0">
                <a:solidFill>
                  <a:srgbClr val="000000"/>
                </a:solidFill>
              </a:rPr>
              <a:t>          Pořadové číslo DUM:   </a:t>
            </a:r>
            <a:r>
              <a:rPr lang="cs-CZ" dirty="0" smtClean="0">
                <a:solidFill>
                  <a:srgbClr val="000000"/>
                </a:solidFill>
              </a:rPr>
              <a:t>04</a:t>
            </a:r>
          </a:p>
          <a:p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Autor: </a:t>
            </a:r>
            <a:r>
              <a:rPr lang="cs-CZ" dirty="0" smtClean="0">
                <a:solidFill>
                  <a:srgbClr val="000000"/>
                </a:solidFill>
              </a:rPr>
              <a:t>Mgr. Renata Florianová</a:t>
            </a: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3641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4327755"/>
              </p:ext>
            </p:extLst>
          </p:nvPr>
        </p:nvGraphicFramePr>
        <p:xfrm>
          <a:off x="395536" y="620688"/>
          <a:ext cx="8352926" cy="5656216"/>
        </p:xfrm>
        <a:graphic>
          <a:graphicData uri="http://schemas.openxmlformats.org/drawingml/2006/table">
            <a:tbl>
              <a:tblPr firstRow="1" firstCol="1" bandRow="1"/>
              <a:tblGrid>
                <a:gridCol w="2390486"/>
                <a:gridCol w="5962440"/>
              </a:tblGrid>
              <a:tr h="46534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Žák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se učí poznávat hudební pojem houslový klíč a učí se ho zapisovat do notové osnovy. </a:t>
                      </a:r>
                      <a:endParaRPr lang="cs-CZ" sz="16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534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 </a:t>
                      </a: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rozezná houslový klíč.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Typická věková skupina: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7 - 9 </a:t>
                      </a: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</a:t>
                      </a:r>
                      <a:r>
                        <a:rPr lang="cs-CZ" sz="1600" baseline="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otová</a:t>
                      </a:r>
                      <a:r>
                        <a:rPr lang="cs-CZ" sz="160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osnova, linky, mezery, houslový klíč</a:t>
                      </a:r>
                      <a:endParaRPr lang="en-US" sz="1600" noProof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Pomůcky a materiál: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Interaktivní tabule, pero, tužka, pastelky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Potřebný čas pro </a:t>
                      </a: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výuku: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 – 30 minut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Metodické zhodnocení a popis práce s digitálním učebním materiálem: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26729">
                <a:tc gridSpan="2">
                  <a:txBody>
                    <a:bodyPr/>
                    <a:lstStyle/>
                    <a:p>
                      <a:pPr marL="984250" indent="-80327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3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–6:      Motivační snímky k vyvození hudebního pojmu houslový klíč. </a:t>
                      </a:r>
                    </a:p>
                    <a:p>
                      <a:pPr marL="984250" marR="0" lvl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7:          Opakování znalostí o notové osnově.</a:t>
                      </a:r>
                    </a:p>
                    <a:p>
                      <a:pPr marL="984250" marR="0" lvl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8:          Uvolňovací cvik - závitnice vpravo slouží k nácviku psaní houslového klíče. Žáci obtahují ulity.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9:          Nácvik kličky. Pracovní list slouží k vytisknutí nebo k práci na interaktivní tabulí.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10-11:  Snímky popisují jednotlivé kroky v nácviku psaní houslového klíče. Snímek 11 - k vytisknutí jako pracovní list.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12-13:  Popis houslového klíče. Začínáme psát na druhé lince, klička se kříží na čtvrté lince.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14-15:  Pracovní list k vytištění a vyhledávání – zakroužkování správně zapsaného houslového klíče do notové osnovy.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Poznámka:        Většina hudebníků píše houslový klíč odzdola, je vhodné dětem proto připomenout, že houslový klíč na druhé lince začíná nebo končí a dětem houslový klíč  učitel napíše vzorově oběma způsoby. Žáci si psaní oběma způsoby mohou vyzkoušet na snímku 12. Snímek lze vytisknout.</a:t>
                      </a:r>
                    </a:p>
                    <a:p>
                      <a:pPr marL="1173163" marR="0" indent="-100012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120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1173163" marR="0" indent="-100012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Učební materiál byl ověřen na interaktivní tabuli.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</a:txBody>
                  <a:tcPr marL="36441" marR="364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2163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2609" y1="31507" x2="32609" y2="31507"/>
                        <a14:foregroundMark x1="73292" y1="31507" x2="73292" y2="315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988840"/>
            <a:ext cx="4200275" cy="3332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971601" y="620688"/>
            <a:ext cx="4256054" cy="1822968"/>
          </a:xfrm>
          <a:prstGeom prst="wedgeRoundRectCallout">
            <a:avLst>
              <a:gd name="adj1" fmla="val 74285"/>
              <a:gd name="adj2" fmla="val 124363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/>
                </a:solidFill>
              </a:rPr>
              <a:t>Houslový </a:t>
            </a:r>
            <a:r>
              <a:rPr lang="cs-CZ" sz="5400" b="1" dirty="0" smtClean="0">
                <a:solidFill>
                  <a:schemeClr val="tx1"/>
                </a:solidFill>
              </a:rPr>
              <a:t>klíč</a:t>
            </a:r>
            <a:endParaRPr lang="cs-CZ" sz="5400" b="1" dirty="0">
              <a:solidFill>
                <a:schemeClr val="tx1"/>
              </a:solidFill>
            </a:endParaRPr>
          </a:p>
        </p:txBody>
      </p:sp>
      <p:pic>
        <p:nvPicPr>
          <p:cNvPr id="6" name="Picture 8" descr="C:\Users\florianovar\AppData\Local\Microsoft\Windows\Temporary Internet Files\Content.IE5\Z5SQY4EL\MC9000342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1" y="2780928"/>
            <a:ext cx="1653472" cy="3415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228891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2609" y1="31507" x2="32609" y2="31507"/>
                        <a14:foregroundMark x1="73292" y1="31507" x2="73292" y2="315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3725" y="606563"/>
            <a:ext cx="4200275" cy="3332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611559" y="526624"/>
            <a:ext cx="4057803" cy="2088231"/>
          </a:xfrm>
          <a:prstGeom prst="wedgeRoundRectCallout">
            <a:avLst>
              <a:gd name="adj1" fmla="val 96021"/>
              <a:gd name="adj2" fmla="val 40568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My zvířata si nemusíme svůj domeček odemykat ani zamykat. </a:t>
            </a:r>
          </a:p>
        </p:txBody>
      </p:sp>
      <p:pic>
        <p:nvPicPr>
          <p:cNvPr id="5" name="Picture 3" descr="C:\Users\florianovar\AppData\Local\Microsoft\Windows\Temporary Internet Files\Content.IE5\FK5KBO0H\MC9003914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229199"/>
            <a:ext cx="2242706" cy="1368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ový popisek 5"/>
          <p:cNvSpPr/>
          <p:nvPr/>
        </p:nvSpPr>
        <p:spPr>
          <a:xfrm>
            <a:off x="4283968" y="4519777"/>
            <a:ext cx="4680520" cy="2088232"/>
          </a:xfrm>
          <a:prstGeom prst="wedgeRoundRectCallout">
            <a:avLst>
              <a:gd name="adj1" fmla="val -95361"/>
              <a:gd name="adj2" fmla="val 9244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Ale našel jsem v rybníku tyto klíče. Jsou všechny na odemykání</a:t>
            </a:r>
            <a:r>
              <a:rPr lang="cs-CZ" sz="3200" dirty="0" smtClean="0">
                <a:solidFill>
                  <a:prstClr val="black"/>
                </a:solidFill>
              </a:rPr>
              <a:t>?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8" name="Obláček 7"/>
          <p:cNvSpPr/>
          <p:nvPr/>
        </p:nvSpPr>
        <p:spPr>
          <a:xfrm>
            <a:off x="116066" y="3140968"/>
            <a:ext cx="5320030" cy="1368153"/>
          </a:xfrm>
          <a:prstGeom prst="cloudCallout">
            <a:avLst>
              <a:gd name="adj1" fmla="val -12263"/>
              <a:gd name="adj2" fmla="val 10082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Já bych klíče </a:t>
            </a:r>
            <a:r>
              <a:rPr lang="cs-CZ" sz="2800" dirty="0" smtClean="0">
                <a:solidFill>
                  <a:prstClr val="black"/>
                </a:solidFill>
              </a:rPr>
              <a:t>stejně ztratil.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8044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1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406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275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465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65" tmFilter="0, 0; 0.125,0.2665; 0.25,0.4; 0.375,0.465; 0.5,0.5;  0.625,0.535; 0.75,0.6; 0.875,0.7335; 1,1">
                                          <p:stCondLst>
                                            <p:cond delay="46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32" tmFilter="0, 0; 0.125,0.2665; 0.25,0.4; 0.375,0.465; 0.5,0.5;  0.625,0.535; 0.75,0.6; 0.875,0.7335; 1,1">
                                          <p:stCondLst>
                                            <p:cond delay="927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15" tmFilter="0, 0; 0.125,0.2665; 0.25,0.4; 0.375,0.465; 0.5,0.5;  0.625,0.535; 0.75,0.6; 0.875,0.7335; 1,1">
                                          <p:stCondLst>
                                            <p:cond delay="115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18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16" decel="50000">
                                          <p:stCondLst>
                                            <p:cond delay="473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18">
                                          <p:stCondLst>
                                            <p:cond delay="91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16" decel="50000">
                                          <p:stCondLst>
                                            <p:cond delay="937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18">
                                          <p:stCondLst>
                                            <p:cond delay="114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16" decel="50000">
                                          <p:stCondLst>
                                            <p:cond delay="11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18">
                                          <p:stCondLst>
                                            <p:cond delay="126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16" decel="50000">
                                          <p:stCondLst>
                                            <p:cond delay="128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4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3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2609" y1="31507" x2="32609" y2="31507"/>
                        <a14:foregroundMark x1="73292" y1="31507" x2="73292" y2="315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035" y="451777"/>
            <a:ext cx="3394878" cy="2693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florianovar\AppData\Local\Microsoft\Windows\Temporary Internet Files\Content.IE5\WT4TPKX5\MP90028975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7588" y="3827947"/>
            <a:ext cx="1596772" cy="1064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florianovar\AppData\Local\Microsoft\Windows\Temporary Internet Files\Content.IE5\K2GSN73L\MP90038666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98131" l="0" r="986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56612">
            <a:off x="6828777" y="3484806"/>
            <a:ext cx="2143413" cy="1528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UADTYMDV\MP90038667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22" b="100000" l="0" r="9922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035" y="5459960"/>
            <a:ext cx="1612776" cy="1150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aoblený obdélníkový popisek 8"/>
          <p:cNvSpPr/>
          <p:nvPr/>
        </p:nvSpPr>
        <p:spPr>
          <a:xfrm>
            <a:off x="4788024" y="260648"/>
            <a:ext cx="4024963" cy="3181179"/>
          </a:xfrm>
          <a:prstGeom prst="wedgeRoundRectCallout">
            <a:avLst>
              <a:gd name="adj1" fmla="val -101440"/>
              <a:gd name="adj2" fmla="val 3208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600" b="1" dirty="0">
                <a:solidFill>
                  <a:prstClr val="black"/>
                </a:solidFill>
              </a:rPr>
              <a:t>Zakroužkuj klíče na odemykání dveří.</a:t>
            </a:r>
          </a:p>
          <a:p>
            <a:pPr lvl="0"/>
            <a:r>
              <a:rPr lang="cs-CZ" sz="3600" dirty="0">
                <a:solidFill>
                  <a:prstClr val="black"/>
                </a:solidFill>
              </a:rPr>
              <a:t>K čemu slouží ostatní klíče?</a:t>
            </a:r>
          </a:p>
          <a:p>
            <a:pPr algn="ctr"/>
            <a:endParaRPr lang="cs-CZ" dirty="0"/>
          </a:p>
        </p:txBody>
      </p:sp>
      <p:pic>
        <p:nvPicPr>
          <p:cNvPr id="1029" name="Picture 5" descr="C:\Users\florianovar\AppData\Local\Microsoft\Windows\Temporary Internet Files\Content.IE5\KXBLGCBL\MP90030285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5547" y="5268017"/>
            <a:ext cx="1828800" cy="1304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florianovar\AppData\Local\Microsoft\Windows\Temporary Internet Files\Content.IE5\WT4TPKX5\MP900227788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4511" y="3639403"/>
            <a:ext cx="1825098" cy="1219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Program Files (x86)\Microsoft Office\MEDIA\CAGCAT10\j0252349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51046">
            <a:off x="6385212" y="4685678"/>
            <a:ext cx="1826971" cy="1110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florianovar\AppData\Local\Microsoft\Windows\Temporary Internet Files\Content.IE5\K2GSN73L\MP900315695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5309" y="5445854"/>
            <a:ext cx="1389051" cy="990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florianovar\AppData\Local\Microsoft\Windows\Temporary Internet Files\Content.IE5\521CUHTJ\MP900386740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994" y="3293068"/>
            <a:ext cx="1252736" cy="893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florianovar\AppData\Local\Microsoft\Windows\Temporary Internet Files\Content.IE5\FFK8QRPJ\MP900386611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5584389"/>
            <a:ext cx="1213424" cy="865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florianovar\AppData\Local\Microsoft\Windows\Temporary Internet Files\Content.IE5\FK5KBO0H\MP900401898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994" y="4427450"/>
            <a:ext cx="1273005" cy="1018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8390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2609" y1="31507" x2="32609" y2="31507"/>
                        <a14:foregroundMark x1="73292" y1="31507" x2="73292" y2="315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035" y="451777"/>
            <a:ext cx="3394878" cy="2693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Picture 8" descr="C:\Users\florianovar\AppData\Local\Microsoft\Windows\Temporary Internet Files\Content.IE5\Z5SQY4EL\MC9000342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2069" y="3344084"/>
            <a:ext cx="1444307" cy="2983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aoblený obdélníkový popisek 7"/>
          <p:cNvSpPr/>
          <p:nvPr/>
        </p:nvSpPr>
        <p:spPr>
          <a:xfrm>
            <a:off x="4748747" y="451777"/>
            <a:ext cx="3966983" cy="2058420"/>
          </a:xfrm>
          <a:prstGeom prst="wedgeRoundRectCallout">
            <a:avLst>
              <a:gd name="adj1" fmla="val -92030"/>
              <a:gd name="adj2" fmla="val 12475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Notičky si odemykají svůj domeček také klíčem. </a:t>
            </a:r>
          </a:p>
        </p:txBody>
      </p:sp>
      <p:pic>
        <p:nvPicPr>
          <p:cNvPr id="9" name="Picture 4" descr="C:\Users\florianovar\AppData\Local\Microsoft\Windows\Temporary Internet Files\Content.IE5\K2GSN73L\MC9003899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524820" y="2990348"/>
            <a:ext cx="1739733" cy="1539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aoblený obdélníkový popisek 9"/>
          <p:cNvSpPr/>
          <p:nvPr/>
        </p:nvSpPr>
        <p:spPr>
          <a:xfrm>
            <a:off x="1616830" y="4806974"/>
            <a:ext cx="3966983" cy="926282"/>
          </a:xfrm>
          <a:prstGeom prst="wedgeRoundRectCallout">
            <a:avLst>
              <a:gd name="adj1" fmla="val 29183"/>
              <a:gd name="adj2" fmla="val -112623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Je to </a:t>
            </a:r>
            <a:r>
              <a:rPr lang="cs-CZ" sz="4000" b="1" dirty="0">
                <a:solidFill>
                  <a:prstClr val="black"/>
                </a:solidFill>
              </a:rPr>
              <a:t>klíč houslový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6119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2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2609" y1="31507" x2="32609" y2="31507"/>
                        <a14:foregroundMark x1="73292" y1="31507" x2="73292" y2="315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66429"/>
            <a:ext cx="2766884" cy="2195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451639" y="681355"/>
            <a:ext cx="4352289" cy="1669941"/>
          </a:xfrm>
          <a:prstGeom prst="wedgeRoundRectCallout">
            <a:avLst>
              <a:gd name="adj1" fmla="val 101949"/>
              <a:gd name="adj2" fmla="val 14301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200" b="1" dirty="0">
                <a:solidFill>
                  <a:prstClr val="black"/>
                </a:solidFill>
              </a:rPr>
              <a:t>Zopakuj si!</a:t>
            </a:r>
          </a:p>
          <a:p>
            <a:pPr lvl="0"/>
            <a:r>
              <a:rPr lang="cs-CZ" sz="3200" dirty="0">
                <a:solidFill>
                  <a:prstClr val="black"/>
                </a:solidFill>
              </a:rPr>
              <a:t>Jak se jmenuje domeček pro notičky</a:t>
            </a:r>
            <a:r>
              <a:rPr lang="cs-CZ" sz="3200" dirty="0" smtClean="0">
                <a:solidFill>
                  <a:prstClr val="black"/>
                </a:solidFill>
              </a:rPr>
              <a:t>?</a:t>
            </a:r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13" name="Picture 3" descr="C:\Users\florianovar\AppData\Local\Microsoft\Windows\Temporary Internet Files\Content.IE5\FK5KBO0H\MC9003914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2780928"/>
            <a:ext cx="1929184" cy="1451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Zaoblený obdélníkový popisek 13"/>
          <p:cNvSpPr/>
          <p:nvPr/>
        </p:nvSpPr>
        <p:spPr>
          <a:xfrm>
            <a:off x="3298570" y="2561615"/>
            <a:ext cx="2922804" cy="818283"/>
          </a:xfrm>
          <a:prstGeom prst="wedgeRoundRectCallout">
            <a:avLst>
              <a:gd name="adj1" fmla="val -87177"/>
              <a:gd name="adj2" fmla="val 35780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Přece... Kvák</a:t>
            </a:r>
            <a:r>
              <a:rPr lang="cs-CZ" sz="3200" dirty="0" smtClean="0">
                <a:solidFill>
                  <a:prstClr val="black"/>
                </a:solidFill>
              </a:rPr>
              <a:t>...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7" name="Zaoblený obdélníkový popisek 16"/>
          <p:cNvSpPr/>
          <p:nvPr/>
        </p:nvSpPr>
        <p:spPr>
          <a:xfrm>
            <a:off x="3167412" y="3524821"/>
            <a:ext cx="4352289" cy="999728"/>
          </a:xfrm>
          <a:prstGeom prst="wedgeRoundRectCallout">
            <a:avLst>
              <a:gd name="adj1" fmla="val -76449"/>
              <a:gd name="adj2" fmla="val -66435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200" b="1" dirty="0">
                <a:solidFill>
                  <a:prstClr val="black"/>
                </a:solidFill>
              </a:rPr>
              <a:t>Notová osnova</a:t>
            </a:r>
            <a:r>
              <a:rPr lang="cs-CZ" sz="3200" b="1" dirty="0" smtClean="0">
                <a:solidFill>
                  <a:prstClr val="black"/>
                </a:solidFill>
              </a:rPr>
              <a:t>! 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Má 5 linek a 4 mezery.</a:t>
            </a:r>
            <a:endParaRPr lang="cs-CZ" sz="3200" dirty="0">
              <a:solidFill>
                <a:prstClr val="black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835536" y="4941168"/>
            <a:ext cx="784887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835536" y="5301208"/>
            <a:ext cx="784887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835536" y="5661248"/>
            <a:ext cx="784887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835536" y="6032177"/>
            <a:ext cx="784887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835536" y="6381328"/>
            <a:ext cx="784887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vál 21"/>
          <p:cNvSpPr/>
          <p:nvPr/>
        </p:nvSpPr>
        <p:spPr>
          <a:xfrm>
            <a:off x="1583236" y="6201308"/>
            <a:ext cx="432048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</a:t>
            </a:r>
            <a:endParaRPr lang="cs-CZ" b="1" dirty="0"/>
          </a:p>
        </p:txBody>
      </p:sp>
      <p:sp>
        <p:nvSpPr>
          <p:cNvPr id="23" name="Ovál 22"/>
          <p:cNvSpPr/>
          <p:nvPr/>
        </p:nvSpPr>
        <p:spPr>
          <a:xfrm>
            <a:off x="2375324" y="5852157"/>
            <a:ext cx="432048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2</a:t>
            </a:r>
            <a:endParaRPr lang="cs-CZ" b="1" dirty="0"/>
          </a:p>
        </p:txBody>
      </p:sp>
      <p:sp>
        <p:nvSpPr>
          <p:cNvPr id="24" name="Ovál 23"/>
          <p:cNvSpPr/>
          <p:nvPr/>
        </p:nvSpPr>
        <p:spPr>
          <a:xfrm>
            <a:off x="3167412" y="5512171"/>
            <a:ext cx="432048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3</a:t>
            </a:r>
            <a:endParaRPr lang="cs-CZ" b="1" dirty="0"/>
          </a:p>
        </p:txBody>
      </p:sp>
      <p:sp>
        <p:nvSpPr>
          <p:cNvPr id="25" name="Ovál 24"/>
          <p:cNvSpPr/>
          <p:nvPr/>
        </p:nvSpPr>
        <p:spPr>
          <a:xfrm>
            <a:off x="4031508" y="5152131"/>
            <a:ext cx="432048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4</a:t>
            </a:r>
          </a:p>
        </p:txBody>
      </p:sp>
      <p:sp>
        <p:nvSpPr>
          <p:cNvPr id="26" name="Ovál 25"/>
          <p:cNvSpPr/>
          <p:nvPr/>
        </p:nvSpPr>
        <p:spPr>
          <a:xfrm>
            <a:off x="4823596" y="4792091"/>
            <a:ext cx="432048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5</a:t>
            </a:r>
            <a:endParaRPr lang="cs-CZ" b="1" dirty="0"/>
          </a:p>
        </p:txBody>
      </p:sp>
      <p:sp>
        <p:nvSpPr>
          <p:cNvPr id="27" name="Ovál 26"/>
          <p:cNvSpPr/>
          <p:nvPr/>
        </p:nvSpPr>
        <p:spPr>
          <a:xfrm>
            <a:off x="5759700" y="6021288"/>
            <a:ext cx="432048" cy="36004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1</a:t>
            </a:r>
          </a:p>
        </p:txBody>
      </p:sp>
      <p:sp>
        <p:nvSpPr>
          <p:cNvPr id="28" name="Ovál 27"/>
          <p:cNvSpPr/>
          <p:nvPr/>
        </p:nvSpPr>
        <p:spPr>
          <a:xfrm>
            <a:off x="6551788" y="5672137"/>
            <a:ext cx="432048" cy="36004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2</a:t>
            </a:r>
          </a:p>
        </p:txBody>
      </p:sp>
      <p:sp>
        <p:nvSpPr>
          <p:cNvPr id="29" name="Ovál 28"/>
          <p:cNvSpPr/>
          <p:nvPr/>
        </p:nvSpPr>
        <p:spPr>
          <a:xfrm>
            <a:off x="7199860" y="5301208"/>
            <a:ext cx="432048" cy="36004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3</a:t>
            </a:r>
          </a:p>
        </p:txBody>
      </p:sp>
      <p:sp>
        <p:nvSpPr>
          <p:cNvPr id="30" name="Ovál 29"/>
          <p:cNvSpPr/>
          <p:nvPr/>
        </p:nvSpPr>
        <p:spPr>
          <a:xfrm>
            <a:off x="7847932" y="4941168"/>
            <a:ext cx="432048" cy="36004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4</a:t>
            </a:r>
            <a:endParaRPr lang="cs-CZ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456198" y="6323158"/>
            <a:ext cx="11432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2800">
                <a:solidFill>
                  <a:srgbClr val="FF0000"/>
                </a:solidFill>
              </a:defRPr>
            </a:lvl1pPr>
          </a:lstStyle>
          <a:p>
            <a:r>
              <a:rPr lang="cs-CZ" dirty="0">
                <a:solidFill>
                  <a:srgbClr val="0070C0"/>
                </a:solidFill>
              </a:rPr>
              <a:t>5 linek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6468877" y="6299738"/>
            <a:ext cx="15100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4</a:t>
            </a:r>
            <a:r>
              <a:rPr lang="cs-CZ" sz="2800" dirty="0" smtClean="0">
                <a:solidFill>
                  <a:srgbClr val="FF0000"/>
                </a:solidFill>
              </a:rPr>
              <a:t> mezery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4334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6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2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9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500"/>
                            </p:stCondLst>
                            <p:childTnLst>
                              <p:par>
                                <p:cTn id="4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500"/>
                            </p:stCondLst>
                            <p:childTnLst>
                              <p:par>
                                <p:cTn id="5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000"/>
                            </p:stCondLst>
                            <p:childTnLst>
                              <p:par>
                                <p:cTn id="59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500"/>
                            </p:stCondLst>
                            <p:childTnLst>
                              <p:par>
                                <p:cTn id="6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6000"/>
                            </p:stCondLst>
                            <p:childTnLst>
                              <p:par>
                                <p:cTn id="6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7500"/>
                            </p:stCondLst>
                            <p:childTnLst>
                              <p:par>
                                <p:cTn id="7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8000"/>
                            </p:stCondLst>
                            <p:childTnLst>
                              <p:par>
                                <p:cTn id="77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9500"/>
                            </p:stCondLst>
                            <p:childTnLst>
                              <p:par>
                                <p:cTn id="8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0000"/>
                            </p:stCondLst>
                            <p:childTnLst>
                              <p:par>
                                <p:cTn id="8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000"/>
                            </p:stCondLst>
                            <p:childTnLst>
                              <p:par>
                                <p:cTn id="9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2000"/>
                            </p:stCondLst>
                            <p:childTnLst>
                              <p:par>
                                <p:cTn id="9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3000"/>
                            </p:stCondLst>
                            <p:childTnLst>
                              <p:par>
                                <p:cTn id="10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4000"/>
                            </p:stCondLst>
                            <p:childTnLst>
                              <p:par>
                                <p:cTn id="10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4" grpId="0" animBg="1"/>
      <p:bldP spid="17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/>
      <p:bldP spid="3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6" descr="C:\Users\florianovar\AppData\Local\Microsoft\Windows\Temporary Internet Files\Content.IE5\BJ5VXHCL\MC9003356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8192" y="3843755"/>
            <a:ext cx="1117544" cy="929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C:\Users\florianovar\AppData\Local\Microsoft\Windows\Temporary Internet Files\Content.IE5\QSN66JC7\MC9002904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85571" y="4302978"/>
            <a:ext cx="1567589" cy="1025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florianovar\AppData\Local\Microsoft\Windows\Temporary Internet Files\Content.IE5\QY4DGTW9\MC9002381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1193" y="5498777"/>
            <a:ext cx="1491887" cy="8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florianovar\AppData\Local\Microsoft\Windows\Temporary Internet Files\Content.IE5\F1GJZC0T\MC90019738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7696" y="5285990"/>
            <a:ext cx="1440462" cy="951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florianovar\AppData\Local\Microsoft\Windows\Temporary Internet Files\Content.IE5\FK5KBO0H\MC90029088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0204" y="5148007"/>
            <a:ext cx="1604017" cy="1279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5" descr="C:\Users\florianovar\AppData\Local\Microsoft\Windows\Temporary Internet Files\Content.IE5\FKOVMLT0\MC90039144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44" y="3843755"/>
            <a:ext cx="1314577" cy="1093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8" descr="C:\Users\florianovar\AppData\Local\Microsoft\Windows\Temporary Internet Files\Content.IE5\L704ABJ7\MC90023216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657139" y="3529029"/>
            <a:ext cx="1741871" cy="1297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9" descr="C:\Users\florianovar\AppData\Local\Microsoft\Windows\Temporary Internet Files\Content.IE5\Z0R3RTH3\MC90005844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74577" y="2247560"/>
            <a:ext cx="1314576" cy="1315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466" r="100000">
                        <a14:foregroundMark x1="32609" y1="31507" x2="32609" y2="31507"/>
                        <a14:foregroundMark x1="73292" y1="31507" x2="73292" y2="315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5518"/>
            <a:ext cx="2766884" cy="2195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ový popisek 5"/>
          <p:cNvSpPr/>
          <p:nvPr/>
        </p:nvSpPr>
        <p:spPr>
          <a:xfrm>
            <a:off x="3059832" y="261628"/>
            <a:ext cx="5688634" cy="1367172"/>
          </a:xfrm>
          <a:prstGeom prst="wedgeRoundRectCallout">
            <a:avLst>
              <a:gd name="adj1" fmla="val -66297"/>
              <a:gd name="adj2" fmla="val 13767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prstClr val="black"/>
                </a:solidFill>
                <a:ea typeface="+mj-ea"/>
                <a:cs typeface="+mj-cs"/>
              </a:rPr>
              <a:t>Společně se </a:t>
            </a:r>
            <a:r>
              <a:rPr lang="cs-CZ" sz="3600" b="1" dirty="0">
                <a:solidFill>
                  <a:prstClr val="black"/>
                </a:solidFill>
                <a:ea typeface="+mj-ea"/>
                <a:cs typeface="+mj-cs"/>
              </a:rPr>
              <a:t>houslový klíč </a:t>
            </a:r>
            <a:r>
              <a:rPr lang="cs-CZ" sz="3600" dirty="0">
                <a:solidFill>
                  <a:prstClr val="black"/>
                </a:solidFill>
                <a:ea typeface="+mj-ea"/>
                <a:cs typeface="+mj-cs"/>
              </a:rPr>
              <a:t>naučíme psát.</a:t>
            </a:r>
            <a:endParaRPr lang="cs-CZ" dirty="0"/>
          </a:p>
        </p:txBody>
      </p:sp>
      <p:sp>
        <p:nvSpPr>
          <p:cNvPr id="14" name="Zaoblený obdélníkový popisek 13"/>
          <p:cNvSpPr/>
          <p:nvPr/>
        </p:nvSpPr>
        <p:spPr>
          <a:xfrm>
            <a:off x="4334084" y="1951385"/>
            <a:ext cx="4017881" cy="1381312"/>
          </a:xfrm>
          <a:prstGeom prst="wedgeRoundRectCallout">
            <a:avLst>
              <a:gd name="adj1" fmla="val -113317"/>
              <a:gd name="adj2" fmla="val 15640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Nejdříve si několikrát obtáhni náš domeček</a:t>
            </a:r>
            <a:r>
              <a:rPr lang="cs-CZ" sz="3200" dirty="0" smtClean="0">
                <a:solidFill>
                  <a:prstClr val="black"/>
                </a:solidFill>
              </a:rPr>
              <a:t>.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6012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1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3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3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3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3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3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3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3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3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3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3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325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325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2609" y1="31507" x2="32609" y2="31507"/>
                        <a14:foregroundMark x1="73292" y1="31507" x2="73292" y2="315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0833" y="699383"/>
            <a:ext cx="3622227" cy="2873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578845" y="699383"/>
            <a:ext cx="4024963" cy="2327024"/>
          </a:xfrm>
          <a:prstGeom prst="wedgeRoundRectCallout">
            <a:avLst>
              <a:gd name="adj1" fmla="val 92148"/>
              <a:gd name="adj2" fmla="val 12893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Teď si procvičíme horní kličku, která ti připomene psací písmeno </a:t>
            </a:r>
            <a:r>
              <a:rPr lang="cs-CZ" sz="3200" b="1" dirty="0">
                <a:solidFill>
                  <a:prstClr val="black"/>
                </a:solidFill>
              </a:rPr>
              <a:t>l </a:t>
            </a:r>
            <a:r>
              <a:rPr lang="cs-CZ" sz="3200" dirty="0">
                <a:solidFill>
                  <a:prstClr val="black"/>
                </a:solidFill>
              </a:rPr>
              <a:t>-</a:t>
            </a:r>
            <a:r>
              <a:rPr lang="cs-CZ" sz="3200" b="1" dirty="0">
                <a:solidFill>
                  <a:prstClr val="black"/>
                </a:solidFill>
              </a:rPr>
              <a:t>    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smtClean="0">
                <a:solidFill>
                  <a:prstClr val="black"/>
                </a:solidFill>
              </a:rPr>
              <a:t>.</a:t>
            </a:r>
            <a:endParaRPr lang="cs-CZ" sz="3200" dirty="0">
              <a:solidFill>
                <a:prstClr val="black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548637" y="4869160"/>
            <a:ext cx="7911795" cy="0"/>
          </a:xfrm>
          <a:prstGeom prst="line">
            <a:avLst/>
          </a:prstGeom>
          <a:ln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48636" y="6093296"/>
            <a:ext cx="7911795" cy="0"/>
          </a:xfrm>
          <a:prstGeom prst="line">
            <a:avLst/>
          </a:prstGeom>
          <a:ln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77865">
            <a:off x="954865" y="3657599"/>
            <a:ext cx="808823" cy="12219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52817">
            <a:off x="737826" y="5021159"/>
            <a:ext cx="714931" cy="1080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275240" flipH="1" flipV="1">
            <a:off x="2751495" y="2329290"/>
            <a:ext cx="421519" cy="4377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89963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982" y="186671"/>
            <a:ext cx="5400600" cy="6671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2558" y="276744"/>
            <a:ext cx="560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4373" y="5508521"/>
            <a:ext cx="560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5.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819" y="1552436"/>
            <a:ext cx="560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2.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3552" y="2628201"/>
            <a:ext cx="560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3.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504" y="4005064"/>
            <a:ext cx="560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4.</a:t>
            </a:r>
            <a:endParaRPr lang="cs-CZ" sz="3200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644429" y="957127"/>
            <a:ext cx="291945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44429" y="2137211"/>
            <a:ext cx="291945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644428" y="3065621"/>
            <a:ext cx="51517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93608" y="4437112"/>
            <a:ext cx="54185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93608" y="6021288"/>
            <a:ext cx="54185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466" r="100000">
                        <a14:foregroundMark x1="32609" y1="31507" x2="32609" y2="31507"/>
                        <a14:foregroundMark x1="73292" y1="31507" x2="73292" y2="315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005064"/>
            <a:ext cx="3172956" cy="2517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ový popisek 5"/>
          <p:cNvSpPr/>
          <p:nvPr/>
        </p:nvSpPr>
        <p:spPr>
          <a:xfrm>
            <a:off x="6012160" y="1810768"/>
            <a:ext cx="2957617" cy="2050280"/>
          </a:xfrm>
          <a:prstGeom prst="wedgeRoundRectCallout">
            <a:avLst>
              <a:gd name="adj1" fmla="val -18520"/>
              <a:gd name="adj2" fmla="val 111090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Obtahuj tužkou další části houslového klíče</a:t>
            </a:r>
            <a:r>
              <a:rPr lang="cs-CZ" sz="3200" dirty="0" smtClean="0">
                <a:solidFill>
                  <a:prstClr val="black"/>
                </a:solidFill>
              </a:rPr>
              <a:t>.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144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6671"/>
            <a:ext cx="5400600" cy="6671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Zaoblený obdélníkový popisek 5"/>
          <p:cNvSpPr/>
          <p:nvPr/>
        </p:nvSpPr>
        <p:spPr>
          <a:xfrm>
            <a:off x="3707904" y="276744"/>
            <a:ext cx="3484903" cy="2050280"/>
          </a:xfrm>
          <a:prstGeom prst="wedgeRoundRectCallout">
            <a:avLst>
              <a:gd name="adj1" fmla="val 52818"/>
              <a:gd name="adj2" fmla="val 133389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Obtahuj tužkou další části houslového klíče</a:t>
            </a:r>
            <a:r>
              <a:rPr lang="cs-CZ" sz="3200" dirty="0" smtClean="0">
                <a:solidFill>
                  <a:prstClr val="black"/>
                </a:solidFill>
              </a:rPr>
              <a:t>.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558" y="276744"/>
            <a:ext cx="560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4373" y="5508521"/>
            <a:ext cx="560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5.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819" y="1552436"/>
            <a:ext cx="560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2.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3552" y="2628201"/>
            <a:ext cx="560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3.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504" y="4005064"/>
            <a:ext cx="560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4.</a:t>
            </a:r>
            <a:endParaRPr lang="cs-CZ" sz="3200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644429" y="957127"/>
            <a:ext cx="291945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44429" y="2137211"/>
            <a:ext cx="291945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644428" y="3065621"/>
            <a:ext cx="51517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93608" y="4437112"/>
            <a:ext cx="62106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93608" y="6021288"/>
            <a:ext cx="62106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466" r="100000">
                        <a14:foregroundMark x1="32609" y1="31507" x2="32609" y2="31507"/>
                        <a14:foregroundMark x1="73292" y1="31507" x2="73292" y2="315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1132" y="2964660"/>
            <a:ext cx="2622868" cy="208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9715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2609" y1="31507" x2="32609" y2="31507"/>
                        <a14:foregroundMark x1="73292" y1="31507" x2="73292" y2="315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118" y="681354"/>
            <a:ext cx="3721422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4501093" y="681354"/>
            <a:ext cx="4352289" cy="2952328"/>
          </a:xfrm>
          <a:prstGeom prst="wedgeRoundRectCallout">
            <a:avLst>
              <a:gd name="adj1" fmla="val -90467"/>
              <a:gd name="adj2" fmla="val 4746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Aby </a:t>
            </a:r>
            <a:r>
              <a:rPr lang="cs-CZ" sz="3200" b="1" dirty="0">
                <a:solidFill>
                  <a:prstClr val="black"/>
                </a:solidFill>
              </a:rPr>
              <a:t>houslový klíč </a:t>
            </a:r>
            <a:r>
              <a:rPr lang="cs-CZ" sz="3200" dirty="0">
                <a:solidFill>
                  <a:prstClr val="black"/>
                </a:solidFill>
              </a:rPr>
              <a:t>dokázal otevřít každou písničku, musíme ho psát správně do notové osnovy. 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Obkresluj!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611560" y="4437112"/>
            <a:ext cx="784887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611560" y="4797152"/>
            <a:ext cx="784887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611560" y="5157192"/>
            <a:ext cx="784887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11560" y="5528121"/>
            <a:ext cx="784887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11560" y="5877272"/>
            <a:ext cx="784887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93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9971">
            <a:off x="867954" y="4070090"/>
            <a:ext cx="1078855" cy="262753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93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9971">
            <a:off x="2433771" y="4070090"/>
            <a:ext cx="1078855" cy="262753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93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9971">
            <a:off x="3996569" y="4070090"/>
            <a:ext cx="1078855" cy="2627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025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2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2609" y1="31507" x2="32609" y2="31507"/>
                        <a14:foregroundMark x1="73292" y1="31507" x2="73292" y2="315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836712"/>
            <a:ext cx="3721422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179513" y="404664"/>
            <a:ext cx="5400600" cy="2088232"/>
          </a:xfrm>
          <a:prstGeom prst="wedgeRoundRectCallout">
            <a:avLst>
              <a:gd name="adj1" fmla="val 64160"/>
              <a:gd name="adj2" fmla="val 43006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Prohlédni si houslový klíč. </a:t>
            </a:r>
          </a:p>
          <a:p>
            <a:pPr lvl="0"/>
            <a:r>
              <a:rPr lang="cs-CZ" sz="3200" dirty="0">
                <a:solidFill>
                  <a:prstClr val="black"/>
                </a:solidFill>
              </a:rPr>
              <a:t>Na které lince začíná (končí)?</a:t>
            </a:r>
          </a:p>
          <a:p>
            <a:pPr lvl="0"/>
            <a:r>
              <a:rPr lang="cs-CZ" sz="3200" dirty="0">
                <a:solidFill>
                  <a:prstClr val="black"/>
                </a:solidFill>
              </a:rPr>
              <a:t>Na které lince se kříží klička</a:t>
            </a:r>
            <a:r>
              <a:rPr lang="cs-CZ" sz="3200" dirty="0" smtClean="0">
                <a:solidFill>
                  <a:prstClr val="black"/>
                </a:solidFill>
              </a:rPr>
              <a:t>?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Počítej linky odzdola!</a:t>
            </a:r>
            <a:endParaRPr lang="cs-CZ" sz="3200" dirty="0">
              <a:solidFill>
                <a:prstClr val="black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2586502" y="3896506"/>
            <a:ext cx="244827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586502" y="4333122"/>
            <a:ext cx="244827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586502" y="4769738"/>
            <a:ext cx="244827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586502" y="5206355"/>
            <a:ext cx="244827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586502" y="5642974"/>
            <a:ext cx="244827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Obrázek 17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93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9971">
            <a:off x="2992688" y="3507799"/>
            <a:ext cx="1295239" cy="3154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3348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9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2609" y1="31507" x2="32609" y2="31507"/>
                        <a14:foregroundMark x1="73292" y1="31507" x2="73292" y2="315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71" y="399439"/>
            <a:ext cx="2511999" cy="1992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3277787" y="102292"/>
            <a:ext cx="4987731" cy="1682825"/>
          </a:xfrm>
          <a:prstGeom prst="wedgeRoundRectCallout">
            <a:avLst>
              <a:gd name="adj1" fmla="val -83322"/>
              <a:gd name="adj2" fmla="val 34278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Pomozte žabákovi najít správně napsaný houslový klíč a zakroužkujte ho</a:t>
            </a:r>
            <a:r>
              <a:rPr lang="cs-CZ" sz="3200" dirty="0" smtClean="0">
                <a:solidFill>
                  <a:prstClr val="black"/>
                </a:solidFill>
              </a:rPr>
              <a:t>.</a:t>
            </a:r>
            <a:endParaRPr lang="cs-CZ" sz="3200" dirty="0">
              <a:solidFill>
                <a:prstClr val="black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2843808" y="2911742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843808" y="3068960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843808" y="3226178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843808" y="3383396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843808" y="3540615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309982" y="3465222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309982" y="3622440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309982" y="3779658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309982" y="3936876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4309982" y="4094095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962070" y="4384303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962070" y="4541521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962070" y="4698739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962070" y="4855957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962070" y="5013176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625708" y="4520824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625708" y="4678042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625708" y="4835260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3625708" y="4992478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3625708" y="5149697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658834" y="5608439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58834" y="5765657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658834" y="5922875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658834" y="6080093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658834" y="6237312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774942" y="3352679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774942" y="3509897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774942" y="3667115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774942" y="3824333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774942" y="3981552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5746950" y="4577053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5746950" y="4734271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5746950" y="4891489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5746950" y="5048707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5746950" y="5205926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7117904" y="3540615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7117904" y="3697833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7117904" y="3855051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7117904" y="4012269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7117904" y="4169488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7543087" y="4717938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7543087" y="4875156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7543087" y="5032374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7543087" y="5189592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7543087" y="5346811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4947625" y="5752455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4947625" y="5909673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4947625" y="6066891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4947625" y="6224109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4947625" y="6381328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2356520" y="5904855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2356520" y="6062073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2356520" y="6219291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2356520" y="6376509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2356520" y="6533728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6664096" y="5865673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6664096" y="6022891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6664096" y="6180109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6664096" y="6337327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6664096" y="6494546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3" name="Picture 8" descr="C:\Users\florianovar\AppData\Local\Microsoft\Windows\Temporary Internet Files\Content.IE5\Z5SQY4EL\MC9000342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1588" y="4233372"/>
            <a:ext cx="602816" cy="1245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8" descr="C:\Users\florianovar\AppData\Local\Microsoft\Windows\Temporary Internet Files\Content.IE5\Z5SQY4EL\MC9000342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7950" y="3803537"/>
            <a:ext cx="602816" cy="1245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6" name="Picture 8" descr="C:\Users\florianovar\AppData\Local\Microsoft\Windows\Temporary Internet Files\Content.IE5\Z5SQY4EL\MC9000342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9358" y="5630085"/>
            <a:ext cx="602816" cy="1245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8" descr="C:\Users\florianovar\AppData\Local\Microsoft\Windows\Temporary Internet Files\Content.IE5\Z5SQY4EL\MC9000342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1679" y="3262320"/>
            <a:ext cx="602816" cy="1245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" name="Picture 8" descr="C:\Users\florianovar\AppData\Local\Microsoft\Windows\Temporary Internet Files\Content.IE5\Z5SQY4EL\MC9000342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1194" y="2953237"/>
            <a:ext cx="602816" cy="1245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0" name="Picture 8" descr="C:\Users\florianovar\AppData\Local\Microsoft\Windows\Temporary Internet Files\Content.IE5\Z5SQY4EL\MC9000342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2830" y="4263852"/>
            <a:ext cx="602816" cy="1245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" name="Picture 8" descr="C:\Users\florianovar\AppData\Local\Microsoft\Windows\Temporary Internet Files\Content.IE5\Z5SQY4EL\MC9000342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9976" y="5400306"/>
            <a:ext cx="602816" cy="1245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3" name="Obrázek 82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993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636912"/>
            <a:ext cx="573534" cy="1396833"/>
          </a:xfrm>
          <a:prstGeom prst="rect">
            <a:avLst/>
          </a:prstGeom>
        </p:spPr>
      </p:pic>
      <p:pic>
        <p:nvPicPr>
          <p:cNvPr id="84" name="Obrázek 83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993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146" y="5481692"/>
            <a:ext cx="573534" cy="1396833"/>
          </a:xfrm>
          <a:prstGeom prst="rect">
            <a:avLst/>
          </a:prstGeom>
        </p:spPr>
      </p:pic>
      <p:pic>
        <p:nvPicPr>
          <p:cNvPr id="85" name="Obrázek 84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993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068" y="4840479"/>
            <a:ext cx="573534" cy="1396833"/>
          </a:xfrm>
          <a:prstGeom prst="rect">
            <a:avLst/>
          </a:prstGeom>
        </p:spPr>
      </p:pic>
      <p:pic>
        <p:nvPicPr>
          <p:cNvPr id="86" name="Obrázek 85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993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8497" y="3029289"/>
            <a:ext cx="573534" cy="1396833"/>
          </a:xfrm>
          <a:prstGeom prst="rect">
            <a:avLst/>
          </a:prstGeom>
        </p:spPr>
      </p:pic>
      <p:pic>
        <p:nvPicPr>
          <p:cNvPr id="87" name="Obrázek 86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993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3608" y="4626058"/>
            <a:ext cx="573534" cy="1396833"/>
          </a:xfrm>
          <a:prstGeom prst="rect">
            <a:avLst/>
          </a:prstGeom>
        </p:spPr>
      </p:pic>
      <p:pic>
        <p:nvPicPr>
          <p:cNvPr id="88" name="Picture 3" descr="C:\Users\florianovar\AppData\Local\Microsoft\Windows\Temporary Internet Files\Content.IE5\FK5KBO0H\MC90039145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638672" y="1745627"/>
            <a:ext cx="1467352" cy="1077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0" name="TextovéPole 89"/>
          <p:cNvSpPr txBox="1"/>
          <p:nvPr/>
        </p:nvSpPr>
        <p:spPr>
          <a:xfrm>
            <a:off x="5324571" y="2284416"/>
            <a:ext cx="4470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?</a:t>
            </a:r>
            <a:endParaRPr lang="cs-CZ" sz="3600" b="1" dirty="0"/>
          </a:p>
        </p:txBody>
      </p:sp>
      <p:sp>
        <p:nvSpPr>
          <p:cNvPr id="91" name="TextovéPole 90"/>
          <p:cNvSpPr txBox="1"/>
          <p:nvPr/>
        </p:nvSpPr>
        <p:spPr>
          <a:xfrm>
            <a:off x="6529485" y="2284756"/>
            <a:ext cx="44708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?</a:t>
            </a:r>
            <a:endParaRPr lang="cs-CZ" sz="4400" b="1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6010697" y="2099904"/>
            <a:ext cx="4470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?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567005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1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7136 -0.10416 C 0.16285 -0.11458 0.13525 -0.12407 0.12639 -0.12407 C 0.06562 -0.12407 0.004 0.03681 0.004 0.19838 C 0.004 0.11667 -0.0269 0.03681 -0.05608 0.03681 C -0.0868 0.03681 -0.11615 0.11759 -0.11615 0.19838 C -0.11615 0.15764 -0.13212 0.11667 -0.14775 0.11667 C -0.1632 0.11667 -0.17865 0.15625 -0.17865 0.19838 C -0.17865 0.17709 -0.18594 0.15764 -0.19393 0.15764 C -0.20139 0.15764 -0.20938 0.17824 -0.20938 0.19838 C -0.20938 0.1875 -0.21355 0.17709 -0.21771 0.17709 C -0.2191 0.17709 -0.22483 0.18796 -0.22483 0.19838 C -0.22483 0.19283 -0.22726 0.1875 -0.229 0.1875 C -0.229 0.18588 -0.23299 0.19213 -0.23299 0.19838 C -0.23299 0.19491 -0.23299 0.19283 -0.23525 0.19283 C -0.23525 0.19352 -0.23698 0.1956 -0.23698 0.19838 C -0.23698 0.19653 -0.23698 0.19491 -0.23698 0.19352 C -0.23959 0.19352 -0.23959 0.19491 -0.23959 0.19653 C -0.24115 0.19653 -0.24115 0.1956 -0.24115 0.19352 C -0.24237 0.19352 -0.24237 0.19491 -0.24237 0.19653 " pathEditMode="relative" rAng="0" ptsTypes="fffffffffffffffffff">
                                      <p:cBhvr>
                                        <p:cTn id="19" dur="31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694" y="141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6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90" grpId="0"/>
      <p:bldP spid="91" grpId="0"/>
      <p:bldP spid="9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2609" y1="31507" x2="32609" y2="31507"/>
                        <a14:foregroundMark x1="73292" y1="31507" x2="73292" y2="315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71" y="399439"/>
            <a:ext cx="2511999" cy="1992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3277788" y="102293"/>
            <a:ext cx="2936800" cy="1310484"/>
          </a:xfrm>
          <a:prstGeom prst="wedgeRoundRectCallout">
            <a:avLst>
              <a:gd name="adj1" fmla="val -94697"/>
              <a:gd name="adj2" fmla="val 49857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600" dirty="0" smtClean="0">
                <a:solidFill>
                  <a:prstClr val="black"/>
                </a:solidFill>
              </a:rPr>
              <a:t>Řešení</a:t>
            </a:r>
            <a:endParaRPr lang="cs-CZ" sz="3600" dirty="0">
              <a:solidFill>
                <a:prstClr val="black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2843808" y="2911742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843808" y="3068960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843808" y="3226178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843808" y="3383396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843808" y="3540615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309982" y="3465222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309982" y="3622440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309982" y="3779658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309982" y="3936876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4309982" y="4094095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962070" y="4384303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962070" y="4541521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962070" y="4698739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962070" y="4855957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962070" y="5013176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625708" y="4520824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625708" y="4678042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625708" y="4835260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3625708" y="4992478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3625708" y="5149697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658834" y="5608439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58834" y="5765657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658834" y="5922875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658834" y="6080093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658834" y="6237312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774942" y="3352679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774942" y="3509897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774942" y="3667115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774942" y="3824333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774942" y="3981552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5746950" y="4577053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5746950" y="4734271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5746950" y="4891489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5746950" y="5048707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5746950" y="5205926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7117904" y="3540615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7117904" y="3697833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7117904" y="3855051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7117904" y="4012269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7117904" y="4169488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7543087" y="4717938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7543087" y="4875156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7543087" y="5032374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7543087" y="5189592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7543087" y="5346811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4947625" y="5752455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4947625" y="5909673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4947625" y="6066891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4947625" y="6224109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4947625" y="6381328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2356520" y="5904855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2356520" y="6062073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2356520" y="6219291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2356520" y="6376509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2356520" y="6533728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6664096" y="5865673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6664096" y="6022891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6664096" y="6180109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6664096" y="6337327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6664096" y="6494546"/>
            <a:ext cx="9745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3" name="Picture 8" descr="C:\Users\florianovar\AppData\Local\Microsoft\Windows\Temporary Internet Files\Content.IE5\Z5SQY4EL\MC9000342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1588" y="4233372"/>
            <a:ext cx="602816" cy="1245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8" descr="C:\Users\florianovar\AppData\Local\Microsoft\Windows\Temporary Internet Files\Content.IE5\Z5SQY4EL\MC9000342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7950" y="3803537"/>
            <a:ext cx="602816" cy="1245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6" name="Picture 8" descr="C:\Users\florianovar\AppData\Local\Microsoft\Windows\Temporary Internet Files\Content.IE5\Z5SQY4EL\MC9000342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9358" y="5630085"/>
            <a:ext cx="602816" cy="1245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8" descr="C:\Users\florianovar\AppData\Local\Microsoft\Windows\Temporary Internet Files\Content.IE5\Z5SQY4EL\MC9000342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1679" y="3262320"/>
            <a:ext cx="602816" cy="1245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" name="Picture 8" descr="C:\Users\florianovar\AppData\Local\Microsoft\Windows\Temporary Internet Files\Content.IE5\Z5SQY4EL\MC9000342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1194" y="2953237"/>
            <a:ext cx="602816" cy="1245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0" name="Picture 8" descr="C:\Users\florianovar\AppData\Local\Microsoft\Windows\Temporary Internet Files\Content.IE5\Z5SQY4EL\MC9000342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2830" y="4272062"/>
            <a:ext cx="602816" cy="1245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" name="Picture 8" descr="C:\Users\florianovar\AppData\Local\Microsoft\Windows\Temporary Internet Files\Content.IE5\Z5SQY4EL\MC9000342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9976" y="5400306"/>
            <a:ext cx="602816" cy="1245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3" name="Obrázek 82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993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636912"/>
            <a:ext cx="573534" cy="1396833"/>
          </a:xfrm>
          <a:prstGeom prst="rect">
            <a:avLst/>
          </a:prstGeom>
        </p:spPr>
      </p:pic>
      <p:pic>
        <p:nvPicPr>
          <p:cNvPr id="84" name="Obrázek 83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993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146" y="5481692"/>
            <a:ext cx="573534" cy="1396833"/>
          </a:xfrm>
          <a:prstGeom prst="rect">
            <a:avLst/>
          </a:prstGeom>
        </p:spPr>
      </p:pic>
      <p:pic>
        <p:nvPicPr>
          <p:cNvPr id="85" name="Obrázek 84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993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068" y="4840479"/>
            <a:ext cx="573534" cy="1396833"/>
          </a:xfrm>
          <a:prstGeom prst="rect">
            <a:avLst/>
          </a:prstGeom>
        </p:spPr>
      </p:pic>
      <p:pic>
        <p:nvPicPr>
          <p:cNvPr id="86" name="Obrázek 85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993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8497" y="3029289"/>
            <a:ext cx="573534" cy="1396833"/>
          </a:xfrm>
          <a:prstGeom prst="rect">
            <a:avLst/>
          </a:prstGeom>
        </p:spPr>
      </p:pic>
      <p:pic>
        <p:nvPicPr>
          <p:cNvPr id="87" name="Obrázek 86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993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3608" y="4626058"/>
            <a:ext cx="573534" cy="1396833"/>
          </a:xfrm>
          <a:prstGeom prst="rect">
            <a:avLst/>
          </a:prstGeom>
        </p:spPr>
      </p:pic>
      <p:pic>
        <p:nvPicPr>
          <p:cNvPr id="88" name="Picture 3" descr="C:\Users\florianovar\AppData\Local\Microsoft\Windows\Temporary Internet Files\Content.IE5\FK5KBO0H\MC90039145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480911" y="2702080"/>
            <a:ext cx="1467352" cy="1077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2673237" y="2601462"/>
            <a:ext cx="1315717" cy="133541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82" name="Ovál 81"/>
          <p:cNvSpPr/>
          <p:nvPr/>
        </p:nvSpPr>
        <p:spPr>
          <a:xfrm>
            <a:off x="6885228" y="3226178"/>
            <a:ext cx="1315717" cy="133541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vál 88"/>
          <p:cNvSpPr/>
          <p:nvPr/>
        </p:nvSpPr>
        <p:spPr>
          <a:xfrm>
            <a:off x="4823053" y="5486308"/>
            <a:ext cx="1315717" cy="133541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vál 92"/>
          <p:cNvSpPr/>
          <p:nvPr/>
        </p:nvSpPr>
        <p:spPr>
          <a:xfrm>
            <a:off x="5556729" y="4198407"/>
            <a:ext cx="1315717" cy="133541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vál 93"/>
          <p:cNvSpPr/>
          <p:nvPr/>
        </p:nvSpPr>
        <p:spPr>
          <a:xfrm>
            <a:off x="3455137" y="4174567"/>
            <a:ext cx="1315717" cy="133541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vál 94"/>
          <p:cNvSpPr/>
          <p:nvPr/>
        </p:nvSpPr>
        <p:spPr>
          <a:xfrm>
            <a:off x="2176163" y="5517232"/>
            <a:ext cx="1315717" cy="133541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972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23528" y="404664"/>
            <a:ext cx="8568952" cy="16561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Arial" pitchFamily="34" charset="0"/>
              <a:buNone/>
            </a:pPr>
            <a:r>
              <a:rPr lang="cs-CZ" dirty="0" smtClean="0"/>
              <a:t>Zdroje:</a:t>
            </a:r>
          </a:p>
          <a:p>
            <a:pPr marL="45720" indent="0">
              <a:buFont typeface="Arial" pitchFamily="34" charset="0"/>
              <a:buNone/>
            </a:pPr>
            <a:r>
              <a:rPr lang="cs-CZ" dirty="0" smtClean="0"/>
              <a:t>Kliparty </a:t>
            </a:r>
            <a:r>
              <a:rPr lang="cs-CZ" dirty="0" smtClean="0">
                <a:cs typeface="Times New Roman" pitchFamily="18" charset="0"/>
              </a:rPr>
              <a:t>www.office.microsoft.com</a:t>
            </a:r>
            <a:endParaRPr lang="cs-CZ" dirty="0"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3015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3039</TotalTime>
  <Words>525</Words>
  <Application>Microsoft Office PowerPoint</Application>
  <PresentationFormat>Předvádění na obrazovce (4:3)</PresentationFormat>
  <Paragraphs>93</Paragraphs>
  <Slides>16</Slides>
  <Notes>2</Notes>
  <HiddenSlides>1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Houslový klíč</dc:title>
  <dc:creator>Renata Florianová</dc:creator>
  <cp:lastModifiedBy>Renata Florianová</cp:lastModifiedBy>
  <cp:revision>127</cp:revision>
  <dcterms:created xsi:type="dcterms:W3CDTF">2013-03-03T12:28:42Z</dcterms:created>
  <dcterms:modified xsi:type="dcterms:W3CDTF">2013-04-28T10:42:36Z</dcterms:modified>
</cp:coreProperties>
</file>