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A32D9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24" autoAdjust="0"/>
    <p:restoredTop sz="94660"/>
  </p:normalViewPr>
  <p:slideViewPr>
    <p:cSldViewPr>
      <p:cViewPr varScale="1">
        <p:scale>
          <a:sx n="69" d="100"/>
          <a:sy n="69" d="100"/>
        </p:scale>
        <p:origin x="-6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D6BE895-9FEE-430F-97FA-BCFBCCDCB752}" type="datetimeFigureOut">
              <a:rPr lang="cs-CZ" smtClean="0"/>
              <a:pPr/>
              <a:t>30.11.2012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0FBF3C1-0144-44C7-B6E1-E782075802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velikonoce&amp;ex=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91680" y="1196752"/>
            <a:ext cx="6858000" cy="113461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Easter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000" dirty="0" smtClean="0"/>
              <a:t>Anotace: </a:t>
            </a:r>
            <a:r>
              <a:rPr lang="cs-CZ" sz="2000" b="0" dirty="0" smtClean="0">
                <a:effectLst/>
              </a:rPr>
              <a:t>Materiál je určen žákům 7. ročníku a slouží k výkladu základních fakt o Velikonocích.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780928"/>
            <a:ext cx="6858000" cy="3816424"/>
          </a:xfrm>
        </p:spPr>
        <p:txBody>
          <a:bodyPr>
            <a:normAutofit/>
          </a:bodyPr>
          <a:lstStyle/>
          <a:p>
            <a:pPr algn="l"/>
            <a:r>
              <a:rPr lang="cs-CZ" sz="1600" b="1" dirty="0" smtClean="0">
                <a:solidFill>
                  <a:schemeClr val="tx1"/>
                </a:solidFill>
              </a:rPr>
              <a:t>Název školy: ZŠ </a:t>
            </a:r>
            <a:r>
              <a:rPr lang="cs-CZ" sz="1600" b="1" dirty="0" err="1" smtClean="0">
                <a:solidFill>
                  <a:schemeClr val="tx1"/>
                </a:solidFill>
              </a:rPr>
              <a:t>štětí</a:t>
            </a:r>
            <a:r>
              <a:rPr lang="cs-CZ" sz="1600" b="1" dirty="0" smtClean="0">
                <a:solidFill>
                  <a:schemeClr val="tx1"/>
                </a:solidFill>
              </a:rPr>
              <a:t>, Ostrovní 300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Autor: Lenka </a:t>
            </a:r>
            <a:r>
              <a:rPr lang="cs-CZ" sz="1600" b="1" dirty="0" err="1" smtClean="0">
                <a:solidFill>
                  <a:schemeClr val="tx1"/>
                </a:solidFill>
              </a:rPr>
              <a:t>Pizúrová</a:t>
            </a:r>
            <a:r>
              <a:rPr lang="cs-CZ" sz="1600" b="1" dirty="0" smtClean="0">
                <a:solidFill>
                  <a:schemeClr val="tx1"/>
                </a:solidFill>
              </a:rPr>
              <a:t/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Název materiálu: VY_32_INOVACE_AJ.7.A.+B.14_</a:t>
            </a:r>
            <a:r>
              <a:rPr lang="cs-CZ" sz="1600" b="1" dirty="0" err="1" smtClean="0">
                <a:solidFill>
                  <a:schemeClr val="tx1"/>
                </a:solidFill>
              </a:rPr>
              <a:t>easter</a:t>
            </a:r>
            <a:r>
              <a:rPr lang="cs-CZ" sz="1600" b="1" dirty="0" smtClean="0">
                <a:solidFill>
                  <a:schemeClr val="tx1"/>
                </a:solidFill>
              </a:rPr>
              <a:t/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Název: </a:t>
            </a:r>
            <a:r>
              <a:rPr lang="cs-CZ" sz="1600" b="1" dirty="0" err="1" smtClean="0">
                <a:solidFill>
                  <a:schemeClr val="tx1"/>
                </a:solidFill>
              </a:rPr>
              <a:t>Easter</a:t>
            </a:r>
            <a:r>
              <a:rPr lang="cs-CZ" sz="1600" b="1" dirty="0" smtClean="0">
                <a:solidFill>
                  <a:schemeClr val="tx1"/>
                </a:solidFill>
              </a:rPr>
              <a:t/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Vzdělávací oblast: Jazyk a jazyková komunikace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Vzdělávací obor: Cizí jazyk – anglický jazyk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Téma: Svátky – rozdíly mezi britskými a českými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Ročník: 7.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Školní rok: 2012/2013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Datum</a:t>
            </a:r>
            <a:r>
              <a:rPr lang="cs-CZ" sz="1600" b="1" smtClean="0">
                <a:solidFill>
                  <a:schemeClr val="tx1"/>
                </a:solidFill>
              </a:rPr>
              <a:t>: </a:t>
            </a:r>
            <a:r>
              <a:rPr lang="cs-CZ" sz="1600" b="1" smtClean="0">
                <a:solidFill>
                  <a:schemeClr val="tx1"/>
                </a:solidFill>
              </a:rPr>
              <a:t>13.11</a:t>
            </a:r>
            <a:r>
              <a:rPr lang="cs-CZ" sz="1600" b="1" dirty="0" smtClean="0">
                <a:solidFill>
                  <a:schemeClr val="tx1"/>
                </a:solidFill>
              </a:rPr>
              <a:t>. 2012</a:t>
            </a:r>
            <a:br>
              <a:rPr lang="cs-CZ" sz="1600" b="1" dirty="0" smtClean="0">
                <a:solidFill>
                  <a:schemeClr val="tx1"/>
                </a:solidFill>
              </a:rPr>
            </a:br>
            <a:r>
              <a:rPr lang="cs-CZ" sz="1600" b="1" dirty="0" smtClean="0">
                <a:solidFill>
                  <a:schemeClr val="tx1"/>
                </a:solidFill>
              </a:rPr>
              <a:t>Číslo operačního programu:CZ.1.07/1.4.00/21.1693</a:t>
            </a:r>
          </a:p>
          <a:p>
            <a:pPr algn="l"/>
            <a:endParaRPr lang="cs-CZ" dirty="0"/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67544" y="548680"/>
            <a:ext cx="1368152" cy="1152128"/>
          </a:xfrm>
          <a:prstGeom prst="rect">
            <a:avLst/>
          </a:prstGeom>
          <a:noFill/>
        </p:spPr>
      </p:pic>
      <p:pic>
        <p:nvPicPr>
          <p:cNvPr id="8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599451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CLIPART,návrhy,oslava,oslavy,plněné čokoládou,svátky,vajíčka,Velikonoce,vícebarevn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718" y="548680"/>
            <a:ext cx="1547813" cy="1547813"/>
          </a:xfrm>
          <a:prstGeom prst="rect">
            <a:avLst/>
          </a:prstGeom>
          <a:noFill/>
        </p:spPr>
      </p:pic>
      <p:pic>
        <p:nvPicPr>
          <p:cNvPr id="4104" name="Picture 8" descr="kuřata,oslavy,ptáčátka,ptáci,ptactvo,svátky,vejce,Velikonoce,velikonoční vejce,zvířata,zvláštní příležit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4544764"/>
            <a:ext cx="1944216" cy="1979861"/>
          </a:xfrm>
          <a:prstGeom prst="rect">
            <a:avLst/>
          </a:prstGeom>
          <a:noFill/>
        </p:spPr>
      </p:pic>
      <p:pic>
        <p:nvPicPr>
          <p:cNvPr id="4110" name="Picture 14" descr="beránek Boží,domácí zvířata,jehňata,náboženství,ovce,příroda,savci,tvorové,zvíř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0647" y="4544764"/>
            <a:ext cx="1872208" cy="1727473"/>
          </a:xfrm>
          <a:prstGeom prst="rect">
            <a:avLst/>
          </a:prstGeom>
          <a:noFill/>
        </p:spPr>
      </p:pic>
      <p:pic>
        <p:nvPicPr>
          <p:cNvPr id="7" name="Picture 6" descr="Králík, králíček, Velikonoce, velikonoční vajíčko, oslava, svátk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78938" y="404665"/>
            <a:ext cx="2448272" cy="2448272"/>
          </a:xfrm>
          <a:prstGeom prst="rect">
            <a:avLst/>
          </a:prstGeom>
          <a:noFill/>
        </p:spPr>
      </p:pic>
      <p:pic>
        <p:nvPicPr>
          <p:cNvPr id="1028" name="Picture 4" descr="animace WWW,prvky WWW,svátky,Velikonoce,velikonoční vejce,zvláštní příležitosti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8938" y="2719026"/>
            <a:ext cx="1547813" cy="129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869391" y="2703598"/>
            <a:ext cx="5184575" cy="120032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EASTER</a:t>
            </a:r>
            <a:endParaRPr lang="cs-CZ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3" name="Picture 4" descr="animace WWW,prvky WWW,svátky,Velikonoce,velikonoční vejce,zvláštní příležitosti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1770" y="2696251"/>
            <a:ext cx="1547813" cy="129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6808" y="684936"/>
            <a:ext cx="2180776" cy="143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32797"/>
            <a:ext cx="2180776" cy="143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83880" cy="93610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Easter </a:t>
            </a:r>
            <a:r>
              <a:rPr lang="en-GB" dirty="0" err="1" smtClean="0"/>
              <a:t>miniquiz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183880" cy="4980040"/>
          </a:xfrm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en-GB" sz="2000" b="1" dirty="0" smtClean="0"/>
              <a:t>Why </a:t>
            </a:r>
            <a:r>
              <a:rPr lang="en-GB" sz="2000" b="1" dirty="0"/>
              <a:t>do we celebrate Easter?</a:t>
            </a:r>
          </a:p>
          <a:p>
            <a:r>
              <a:rPr lang="cs-CZ" sz="2000" dirty="0"/>
              <a:t>Proč slavíme Velikonoce</a:t>
            </a:r>
            <a:r>
              <a:rPr lang="cs-CZ" sz="2000" dirty="0" smtClean="0"/>
              <a:t>?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en-GB" sz="2000" b="1" dirty="0"/>
              <a:t>When do we celebrate Easter?</a:t>
            </a:r>
            <a:endParaRPr lang="cs-CZ" sz="2000" b="1" dirty="0"/>
          </a:p>
          <a:p>
            <a:r>
              <a:rPr lang="cs-CZ" sz="2000" dirty="0"/>
              <a:t>Kdy slavíme Velikonoce?</a:t>
            </a:r>
            <a:endParaRPr lang="en-GB" sz="2000" dirty="0"/>
          </a:p>
          <a:p>
            <a:pPr marL="0" indent="0">
              <a:buNone/>
            </a:pPr>
            <a:endParaRPr lang="cs-CZ" sz="2000" b="1" dirty="0" smtClean="0"/>
          </a:p>
          <a:p>
            <a:r>
              <a:rPr lang="en-GB" sz="2000" b="1" dirty="0" smtClean="0"/>
              <a:t>Name some things that are typical for Easter.</a:t>
            </a:r>
            <a:endParaRPr lang="cs-CZ" sz="2000" b="1" dirty="0" smtClean="0"/>
          </a:p>
          <a:p>
            <a:r>
              <a:rPr lang="cs-CZ" sz="2000" dirty="0" smtClean="0"/>
              <a:t>Vyjmenuj několik věcí, které souvisejí s Velikonocemi.</a:t>
            </a:r>
          </a:p>
          <a:p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32770" name="Picture 2" descr="chlupatí,Fotolia,králíček,králíci,oblíbená domácí zvířata,příroda,růžová,srstnatí,uši,Velikonoce,velikonoční zajíček,zajíčc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76672"/>
            <a:ext cx="1152128" cy="1080120"/>
          </a:xfrm>
          <a:prstGeom prst="rect">
            <a:avLst/>
          </a:prstGeom>
          <a:noFill/>
        </p:spPr>
      </p:pic>
      <p:pic>
        <p:nvPicPr>
          <p:cNvPr id="32774" name="Picture 6" descr="svátky,vázy,velikonoce,velikonoční vejce,vět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1512168" cy="1080120"/>
          </a:xfrm>
          <a:prstGeom prst="rect">
            <a:avLst/>
          </a:prstGeom>
          <a:noFill/>
        </p:spPr>
      </p:pic>
      <p:pic>
        <p:nvPicPr>
          <p:cNvPr id="32778" name="Picture 10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5661248"/>
            <a:ext cx="1152127" cy="863377"/>
          </a:xfrm>
          <a:prstGeom prst="rect">
            <a:avLst/>
          </a:prstGeom>
          <a:noFill/>
        </p:spPr>
      </p:pic>
      <p:pic>
        <p:nvPicPr>
          <p:cNvPr id="9" name="Picture 10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661248"/>
            <a:ext cx="1152127" cy="8633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83880" cy="93610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Easter </a:t>
            </a:r>
            <a:r>
              <a:rPr lang="en-GB" dirty="0" err="1" smtClean="0"/>
              <a:t>miniquiz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0568" y="1412776"/>
            <a:ext cx="8183880" cy="4980040"/>
          </a:xfrm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en-GB" sz="2000" b="1" dirty="0"/>
              <a:t>Why do we celebrate Easter?</a:t>
            </a:r>
            <a:endParaRPr lang="cs-CZ" sz="2000" b="1" dirty="0"/>
          </a:p>
          <a:p>
            <a:r>
              <a:rPr lang="en-GB" sz="2000" dirty="0"/>
              <a:t>People commemorate the crucifixion and Resurrection of Jesus Christ.</a:t>
            </a:r>
          </a:p>
          <a:p>
            <a:endParaRPr lang="cs-CZ" sz="2000" b="1" dirty="0" smtClean="0"/>
          </a:p>
          <a:p>
            <a:r>
              <a:rPr lang="en-GB" sz="2000" b="1" dirty="0"/>
              <a:t>When do we celebrate Easter?</a:t>
            </a:r>
            <a:endParaRPr lang="cs-CZ" sz="2000" b="1" dirty="0"/>
          </a:p>
          <a:p>
            <a:r>
              <a:rPr lang="cs-CZ" sz="2000" b="1" dirty="0" smtClean="0"/>
              <a:t> </a:t>
            </a:r>
            <a:r>
              <a:rPr lang="en-GB" sz="2000" dirty="0" smtClean="0"/>
              <a:t>1st </a:t>
            </a:r>
            <a:r>
              <a:rPr lang="en-GB" sz="2000" dirty="0"/>
              <a:t>Sunday after the 1st spring full moon</a:t>
            </a:r>
            <a:endParaRPr lang="en-GB" sz="2000" b="1" dirty="0"/>
          </a:p>
          <a:p>
            <a:endParaRPr lang="cs-CZ" sz="2000" b="1" dirty="0"/>
          </a:p>
          <a:p>
            <a:r>
              <a:rPr lang="en-GB" sz="2000" b="1" dirty="0" smtClean="0"/>
              <a:t>Name some things that are typical for Easter.</a:t>
            </a:r>
            <a:endParaRPr lang="cs-CZ" sz="2000" b="1" dirty="0" smtClean="0"/>
          </a:p>
          <a:p>
            <a:r>
              <a:rPr lang="en-GB" sz="2000" dirty="0" smtClean="0"/>
              <a:t>Easter eggs, Easter bunny, lamb, chicken, chocolate, whipping rope, spring</a:t>
            </a:r>
          </a:p>
          <a:p>
            <a:endParaRPr lang="en-GB" sz="2000" dirty="0" smtClean="0"/>
          </a:p>
          <a:p>
            <a:endParaRPr lang="cs-CZ" sz="2000" dirty="0" smtClean="0"/>
          </a:p>
          <a:p>
            <a:endParaRPr lang="en-GB" sz="2000" dirty="0"/>
          </a:p>
        </p:txBody>
      </p:sp>
      <p:pic>
        <p:nvPicPr>
          <p:cNvPr id="32770" name="Picture 2" descr="chlupatí,Fotolia,králíček,králíci,oblíbená domácí zvířata,příroda,růžová,srstnatí,uši,Velikonoce,velikonoční zajíček,zajíčc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476672"/>
            <a:ext cx="1152128" cy="1080120"/>
          </a:xfrm>
          <a:prstGeom prst="rect">
            <a:avLst/>
          </a:prstGeom>
          <a:noFill/>
        </p:spPr>
      </p:pic>
      <p:pic>
        <p:nvPicPr>
          <p:cNvPr id="32774" name="Picture 6" descr="svátky,vázy,velikonoce,velikonoční vejce,vět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1512168" cy="1080120"/>
          </a:xfrm>
          <a:prstGeom prst="rect">
            <a:avLst/>
          </a:prstGeom>
          <a:noFill/>
        </p:spPr>
      </p:pic>
      <p:pic>
        <p:nvPicPr>
          <p:cNvPr id="32778" name="Picture 10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5661248"/>
            <a:ext cx="1152127" cy="863377"/>
          </a:xfrm>
          <a:prstGeom prst="rect">
            <a:avLst/>
          </a:prstGeom>
          <a:noFill/>
        </p:spPr>
      </p:pic>
      <p:pic>
        <p:nvPicPr>
          <p:cNvPr id="9" name="Picture 10" descr="vlnité,dekorace,květiny,růžová,jaro,okraje,rámce,příroda,pozad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661248"/>
            <a:ext cx="1152127" cy="8633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05655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sign pict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728192" cy="136815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051560"/>
          </a:xfrm>
        </p:spPr>
        <p:txBody>
          <a:bodyPr/>
          <a:lstStyle/>
          <a:p>
            <a:pPr algn="ctr"/>
            <a:r>
              <a:rPr lang="en-GB" dirty="0" smtClean="0"/>
              <a:t>British and Czech Easter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484784"/>
            <a:ext cx="3931920" cy="43891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b="1" u="sng" dirty="0" smtClean="0"/>
              <a:t>British Easter</a:t>
            </a:r>
            <a:endParaRPr lang="cs-CZ" b="1" u="sng" dirty="0" smtClean="0"/>
          </a:p>
          <a:p>
            <a:pPr>
              <a:lnSpc>
                <a:spcPct val="170000"/>
              </a:lnSpc>
            </a:pPr>
            <a:r>
              <a:rPr lang="en-GB" dirty="0" smtClean="0"/>
              <a:t>people send Easter cards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people dye and </a:t>
            </a:r>
            <a:r>
              <a:rPr lang="en-GB" dirty="0" err="1" smtClean="0"/>
              <a:t>decora</a:t>
            </a:r>
            <a:r>
              <a:rPr lang="cs-CZ" dirty="0" err="1" smtClean="0"/>
              <a:t>te</a:t>
            </a:r>
            <a:r>
              <a:rPr lang="en-GB" dirty="0" smtClean="0"/>
              <a:t> eggs</a:t>
            </a:r>
          </a:p>
          <a:p>
            <a:pPr>
              <a:lnSpc>
                <a:spcPct val="170000"/>
              </a:lnSpc>
            </a:pPr>
            <a:r>
              <a:rPr lang="en-GB" dirty="0" smtClean="0"/>
              <a:t>children look for chocolate eggs and other sweets (parents tell them that the Easter bunny hides the eggs)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484784"/>
            <a:ext cx="3931920" cy="43891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GB" b="1" u="sng" dirty="0" smtClean="0"/>
              <a:t>Czech Easter</a:t>
            </a:r>
            <a:endParaRPr lang="cs-CZ" b="1" u="sng" dirty="0" smtClean="0"/>
          </a:p>
          <a:p>
            <a:pPr>
              <a:lnSpc>
                <a:spcPct val="160000"/>
              </a:lnSpc>
            </a:pPr>
            <a:r>
              <a:rPr lang="en-GB" dirty="0" smtClean="0"/>
              <a:t>People send Easter cards</a:t>
            </a:r>
          </a:p>
          <a:p>
            <a:pPr>
              <a:lnSpc>
                <a:spcPct val="160000"/>
              </a:lnSpc>
            </a:pPr>
            <a:r>
              <a:rPr lang="en-GB" dirty="0" smtClean="0"/>
              <a:t>People dye and decorate eggs</a:t>
            </a:r>
          </a:p>
          <a:p>
            <a:pPr>
              <a:lnSpc>
                <a:spcPct val="160000"/>
              </a:lnSpc>
            </a:pPr>
            <a:r>
              <a:rPr lang="en-GB" dirty="0" smtClean="0"/>
              <a:t>Some people go to church</a:t>
            </a:r>
          </a:p>
          <a:p>
            <a:pPr>
              <a:lnSpc>
                <a:spcPct val="160000"/>
              </a:lnSpc>
            </a:pPr>
            <a:r>
              <a:rPr lang="en-GB" dirty="0" smtClean="0"/>
              <a:t>Men whip the girls with a „whipping rope“ and get eggs for it</a:t>
            </a:r>
            <a:endParaRPr lang="en-GB" dirty="0"/>
          </a:p>
        </p:txBody>
      </p:sp>
      <p:pic>
        <p:nvPicPr>
          <p:cNvPr id="1028" name="Picture 4" descr="pisank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1752" y="5410943"/>
            <a:ext cx="2232248" cy="1447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835536"/>
          </a:xfrm>
        </p:spPr>
        <p:txBody>
          <a:bodyPr/>
          <a:lstStyle/>
          <a:p>
            <a:pPr algn="ctr"/>
            <a:r>
              <a:rPr lang="en-GB" dirty="0" smtClean="0"/>
              <a:t>What do you remember?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183880" cy="4392488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GB" b="1" dirty="0" smtClean="0">
                <a:solidFill>
                  <a:srgbClr val="FF6600"/>
                </a:solidFill>
              </a:rPr>
              <a:t>We celebrate Easter</a:t>
            </a:r>
            <a:endParaRPr lang="cs-CZ" b="1" dirty="0" smtClean="0">
              <a:solidFill>
                <a:srgbClr val="FF6600"/>
              </a:solidFill>
            </a:endParaRP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cs-CZ" sz="2000" dirty="0" smtClean="0"/>
              <a:t>t</a:t>
            </a:r>
            <a:r>
              <a:rPr lang="en-GB" sz="2000" dirty="0" smtClean="0"/>
              <a:t>he first Sunday in spring</a:t>
            </a: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cs-CZ" sz="2000" dirty="0" smtClean="0"/>
              <a:t>t</a:t>
            </a:r>
            <a:r>
              <a:rPr lang="en-GB" sz="2000" dirty="0" smtClean="0"/>
              <a:t>he Sunday before the first spring full moon</a:t>
            </a: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cs-CZ" sz="2000" dirty="0" smtClean="0"/>
              <a:t>t</a:t>
            </a:r>
            <a:r>
              <a:rPr lang="en-GB" sz="2000" dirty="0" smtClean="0"/>
              <a:t>he first Sunday after the first spring full moon</a:t>
            </a:r>
            <a:endParaRPr lang="cs-CZ" sz="2000" dirty="0" smtClean="0"/>
          </a:p>
          <a:p>
            <a:pPr>
              <a:lnSpc>
                <a:spcPct val="150000"/>
              </a:lnSpc>
            </a:pPr>
            <a:r>
              <a:rPr lang="en-GB" b="1" dirty="0" smtClean="0">
                <a:solidFill>
                  <a:srgbClr val="FF6600"/>
                </a:solidFill>
              </a:rPr>
              <a:t>Easter is a holiday that</a:t>
            </a:r>
            <a:endParaRPr lang="cs-CZ" b="1" dirty="0" smtClean="0">
              <a:solidFill>
                <a:srgbClr val="FF6600"/>
              </a:solidFill>
            </a:endParaRP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en-GB" sz="2200" dirty="0" smtClean="0"/>
              <a:t>celebrates the beginning of spring</a:t>
            </a: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en-GB" sz="2200" dirty="0" smtClean="0"/>
              <a:t> celebrates the crucifixion and resurrection of Jesus Christ</a:t>
            </a:r>
          </a:p>
          <a:p>
            <a:pPr marL="514350" indent="-514350">
              <a:lnSpc>
                <a:spcPct val="150000"/>
              </a:lnSpc>
              <a:buAutoNum type="alphaLcParenR"/>
            </a:pPr>
            <a:r>
              <a:rPr lang="en-GB" sz="2200" dirty="0" smtClean="0"/>
              <a:t> celebrates the birth of Jesus Christ</a:t>
            </a:r>
          </a:p>
          <a:p>
            <a:pPr>
              <a:lnSpc>
                <a:spcPct val="150000"/>
              </a:lnSpc>
            </a:pPr>
            <a:endParaRPr lang="en-GB" b="1" dirty="0" smtClean="0">
              <a:solidFill>
                <a:srgbClr val="FF6600"/>
              </a:solidFill>
            </a:endParaRPr>
          </a:p>
          <a:p>
            <a:pPr>
              <a:lnSpc>
                <a:spcPct val="150000"/>
              </a:lnSpc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0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1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2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6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6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7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2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4" dur="2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83880" cy="1051560"/>
          </a:xfrm>
        </p:spPr>
        <p:txBody>
          <a:bodyPr/>
          <a:lstStyle/>
          <a:p>
            <a:pPr algn="ctr"/>
            <a:r>
              <a:rPr lang="cs-CZ" dirty="0" smtClean="0"/>
              <a:t>Spoj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340768"/>
            <a:ext cx="3931920" cy="43891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look for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w</a:t>
            </a:r>
            <a:r>
              <a:rPr lang="en-GB" sz="2400" dirty="0" smtClean="0"/>
              <a:t>hipping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d</a:t>
            </a:r>
            <a:r>
              <a:rPr lang="en-GB" sz="2400" dirty="0" smtClean="0"/>
              <a:t>ye and decorate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g</a:t>
            </a:r>
            <a:r>
              <a:rPr lang="en-GB" sz="2400" dirty="0" smtClean="0"/>
              <a:t>o to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s</a:t>
            </a:r>
            <a:r>
              <a:rPr lang="en-GB" sz="2400" dirty="0" smtClean="0"/>
              <a:t>end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bunny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16016" y="1340768"/>
            <a:ext cx="3931920" cy="43891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Easter cards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hides eggs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church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rope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eggs in the garden/in house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eggs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183880" cy="4187952"/>
          </a:xfrm>
        </p:spPr>
        <p:txBody>
          <a:bodyPr>
            <a:normAutofit/>
          </a:bodyPr>
          <a:lstStyle/>
          <a:p>
            <a:r>
              <a:rPr lang="cs-CZ" sz="1600" dirty="0" smtClean="0"/>
              <a:t>Materiál je určen žáků 7. ročníku a slouží k seznámení žáků s Velikonocemi – účelem je, aby žáci byli schopni sami o Velikonocích říct základní informace v anglickém jazyce</a:t>
            </a:r>
          </a:p>
          <a:p>
            <a:r>
              <a:rPr lang="cs-CZ" sz="1600" b="1" dirty="0" err="1" smtClean="0"/>
              <a:t>Easter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miniquiz</a:t>
            </a:r>
            <a:r>
              <a:rPr lang="cs-CZ" sz="1600" b="1" dirty="0" smtClean="0"/>
              <a:t> </a:t>
            </a:r>
            <a:r>
              <a:rPr lang="cs-CZ" sz="1600" dirty="0" smtClean="0"/>
              <a:t>1 – otázky v aj, žáci se nejprve pokusí odhadnout, co otázky znamenají, po </a:t>
            </a:r>
            <a:r>
              <a:rPr lang="cs-CZ" sz="1600" dirty="0" err="1" smtClean="0"/>
              <a:t>pokliku</a:t>
            </a:r>
            <a:r>
              <a:rPr lang="cs-CZ" sz="1600" dirty="0" smtClean="0"/>
              <a:t> se objeví vždy překlad příslušné otázky</a:t>
            </a:r>
          </a:p>
          <a:p>
            <a:r>
              <a:rPr lang="cs-CZ" sz="1600" b="1" dirty="0" err="1" smtClean="0"/>
              <a:t>Easter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miniquiz</a:t>
            </a:r>
            <a:r>
              <a:rPr lang="cs-CZ" sz="1600" b="1" dirty="0" smtClean="0"/>
              <a:t> </a:t>
            </a:r>
            <a:r>
              <a:rPr lang="cs-CZ" sz="1600" dirty="0" smtClean="0"/>
              <a:t>2 – odpovědi na otázky</a:t>
            </a:r>
          </a:p>
          <a:p>
            <a:r>
              <a:rPr lang="cs-CZ" sz="1600" b="1" dirty="0" err="1" smtClean="0"/>
              <a:t>British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and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Czech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Easter</a:t>
            </a:r>
            <a:r>
              <a:rPr lang="cs-CZ" sz="1600" b="1" dirty="0" smtClean="0"/>
              <a:t> </a:t>
            </a:r>
            <a:r>
              <a:rPr lang="cs-CZ" sz="1600" dirty="0" smtClean="0"/>
              <a:t>– vyjmenované základní zvyky českých a britských Velikonoc</a:t>
            </a:r>
          </a:p>
          <a:p>
            <a:r>
              <a:rPr lang="cs-CZ" sz="1600" b="1" dirty="0" err="1" smtClean="0"/>
              <a:t>What</a:t>
            </a:r>
            <a:r>
              <a:rPr lang="cs-CZ" sz="1600" b="1" dirty="0" smtClean="0"/>
              <a:t> do </a:t>
            </a:r>
            <a:r>
              <a:rPr lang="cs-CZ" sz="1600" b="1" dirty="0" err="1" smtClean="0"/>
              <a:t>you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remember</a:t>
            </a:r>
            <a:r>
              <a:rPr lang="cs-CZ" sz="1600" b="1" dirty="0" smtClean="0"/>
              <a:t>? – </a:t>
            </a:r>
            <a:r>
              <a:rPr lang="cs-CZ" sz="1600" dirty="0" smtClean="0"/>
              <a:t>otázky sloužící k zopakování informací, po </a:t>
            </a:r>
            <a:r>
              <a:rPr lang="cs-CZ" sz="1600" dirty="0" err="1" smtClean="0"/>
              <a:t>pokliku</a:t>
            </a:r>
            <a:r>
              <a:rPr lang="cs-CZ" sz="1600" dirty="0" smtClean="0"/>
              <a:t> špatné odpovědi zmizí, správná se zvýrazní</a:t>
            </a:r>
          </a:p>
          <a:p>
            <a:r>
              <a:rPr lang="cs-CZ" sz="1600" b="1" dirty="0" smtClean="0"/>
              <a:t>Spoj – </a:t>
            </a:r>
            <a:r>
              <a:rPr lang="cs-CZ" sz="1600" dirty="0" smtClean="0"/>
              <a:t>žáci spojí výrazy z pravého a </a:t>
            </a:r>
            <a:r>
              <a:rPr lang="cs-CZ" sz="1600" smtClean="0"/>
              <a:t>levého sloupce</a:t>
            </a:r>
            <a:endParaRPr lang="cs-CZ" sz="1600" b="1" dirty="0" smtClean="0"/>
          </a:p>
          <a:p>
            <a:endParaRPr lang="cs-CZ" sz="16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183880" cy="1051560"/>
          </a:xfrm>
        </p:spPr>
        <p:txBody>
          <a:bodyPr/>
          <a:lstStyle/>
          <a:p>
            <a:pPr algn="ctr"/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328592"/>
          </a:xfrm>
        </p:spPr>
        <p:txBody>
          <a:bodyPr>
            <a:normAutofit fontScale="47500" lnSpcReduction="20000"/>
          </a:bodyPr>
          <a:lstStyle/>
          <a:p>
            <a:r>
              <a:rPr lang="cs-CZ" b="1" dirty="0"/>
              <a:t>Klipart </a:t>
            </a:r>
            <a:r>
              <a:rPr lang="en-US" b="1" dirty="0"/>
              <a:t>[</a:t>
            </a:r>
            <a:r>
              <a:rPr lang="cs-CZ" b="1" dirty="0"/>
              <a:t>on-line</a:t>
            </a:r>
            <a:r>
              <a:rPr lang="en-US" b="1" dirty="0"/>
              <a:t>]</a:t>
            </a:r>
            <a:r>
              <a:rPr lang="cs-CZ" b="1" dirty="0"/>
              <a:t>.</a:t>
            </a:r>
            <a:r>
              <a:rPr lang="cs-CZ" dirty="0"/>
              <a:t> </a:t>
            </a:r>
            <a:r>
              <a:rPr lang="cs-CZ" dirty="0" smtClean="0"/>
              <a:t>2012 </a:t>
            </a:r>
            <a:r>
              <a:rPr lang="en-US" dirty="0"/>
              <a:t>[</a:t>
            </a:r>
            <a:r>
              <a:rPr lang="cs-CZ" dirty="0"/>
              <a:t>cit. </a:t>
            </a:r>
            <a:r>
              <a:rPr lang="cs-CZ" dirty="0" smtClean="0"/>
              <a:t>2012-11-11</a:t>
            </a:r>
            <a:r>
              <a:rPr lang="en-US" dirty="0" smtClean="0"/>
              <a:t>]</a:t>
            </a:r>
            <a:r>
              <a:rPr lang="cs-CZ" dirty="0"/>
              <a:t>. Dostupný z www: </a:t>
            </a:r>
          </a:p>
          <a:p>
            <a:endParaRPr lang="cs-CZ" dirty="0" smtClean="0">
              <a:hlinkClick r:id="rId2"/>
            </a:endParaRPr>
          </a:p>
          <a:p>
            <a:pPr>
              <a:lnSpc>
                <a:spcPct val="170000"/>
              </a:lnSpc>
            </a:pPr>
            <a:r>
              <a:rPr lang="cs-CZ" dirty="0" smtClean="0"/>
              <a:t>http://office.microsoft.com/cs-cz/images/results.aspx?qu=velikonoce&amp;ex=1#ai:MC900346523|</a:t>
            </a:r>
          </a:p>
          <a:p>
            <a:pPr>
              <a:lnSpc>
                <a:spcPct val="170000"/>
              </a:lnSpc>
            </a:pPr>
            <a:r>
              <a:rPr lang="cs-CZ" dirty="0" smtClean="0"/>
              <a:t>http://office.microsoft.com/cs-cz/images/results.aspx?qu=okraje&amp;ex=1#ai:MC900439075|</a:t>
            </a:r>
          </a:p>
          <a:p>
            <a:pPr>
              <a:lnSpc>
                <a:spcPct val="170000"/>
              </a:lnSpc>
            </a:pPr>
            <a:r>
              <a:rPr lang="cs-CZ" dirty="0"/>
              <a:t>http://office.microsoft.com/cs-cz/images/results.aspx?qu=velikonoce&amp;ex=1&amp;origin=FX010132103#ai:MM900172490|mt:3</a:t>
            </a:r>
            <a:r>
              <a:rPr lang="cs-CZ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cs-CZ" dirty="0"/>
              <a:t>http://office.microsoft.com/cs-cz/images/results.aspx?qu=velikonoce&amp;ex=1&amp;origin=FX010132103#ai:MM900219103|mt:3</a:t>
            </a:r>
            <a:r>
              <a:rPr lang="cs-CZ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cs-CZ" dirty="0"/>
              <a:t>http://office.</a:t>
            </a:r>
            <a:r>
              <a:rPr lang="cs-CZ" dirty="0" err="1"/>
              <a:t>microsoft.com</a:t>
            </a:r>
            <a:r>
              <a:rPr lang="cs-CZ" dirty="0"/>
              <a:t>/</a:t>
            </a:r>
            <a:r>
              <a:rPr lang="cs-CZ" dirty="0" err="1"/>
              <a:t>cs</a:t>
            </a:r>
            <a:r>
              <a:rPr lang="cs-CZ" dirty="0"/>
              <a:t>-</a:t>
            </a:r>
            <a:r>
              <a:rPr lang="cs-CZ" dirty="0" err="1"/>
              <a:t>cz</a:t>
            </a:r>
            <a:r>
              <a:rPr lang="cs-CZ" dirty="0"/>
              <a:t>/</a:t>
            </a:r>
            <a:r>
              <a:rPr lang="cs-CZ" dirty="0" err="1"/>
              <a:t>images</a:t>
            </a:r>
            <a:r>
              <a:rPr lang="cs-CZ" dirty="0"/>
              <a:t>/</a:t>
            </a:r>
            <a:r>
              <a:rPr lang="cs-CZ" dirty="0" err="1"/>
              <a:t>results.aspx</a:t>
            </a:r>
            <a:r>
              <a:rPr lang="cs-CZ" dirty="0"/>
              <a:t>?</a:t>
            </a:r>
            <a:r>
              <a:rPr lang="cs-CZ" dirty="0" err="1"/>
              <a:t>qu</a:t>
            </a:r>
            <a:r>
              <a:rPr lang="cs-CZ" dirty="0"/>
              <a:t>=jaro&amp;ex=1&amp;</a:t>
            </a:r>
            <a:r>
              <a:rPr lang="cs-CZ" dirty="0" err="1"/>
              <a:t>origin</a:t>
            </a:r>
            <a:r>
              <a:rPr lang="cs-CZ" dirty="0"/>
              <a:t>=FX010132103#</a:t>
            </a:r>
            <a:r>
              <a:rPr lang="cs-CZ" dirty="0" err="1"/>
              <a:t>ai</a:t>
            </a:r>
            <a:r>
              <a:rPr lang="cs-CZ" dirty="0"/>
              <a:t>:MC900398227|</a:t>
            </a:r>
            <a:r>
              <a:rPr lang="cs-CZ" dirty="0" err="1"/>
              <a:t>mt</a:t>
            </a:r>
            <a:r>
              <a:rPr lang="cs-CZ" dirty="0"/>
              <a:t>:1,3</a:t>
            </a:r>
            <a:r>
              <a:rPr lang="cs-CZ" dirty="0" smtClean="0"/>
              <a:t>|</a:t>
            </a:r>
          </a:p>
          <a:p>
            <a:pPr>
              <a:lnSpc>
                <a:spcPct val="170000"/>
              </a:lnSpc>
            </a:pPr>
            <a:r>
              <a:rPr lang="en-GB" b="1" dirty="0" smtClean="0"/>
              <a:t>British Easter</a:t>
            </a:r>
            <a:r>
              <a:rPr lang="cs-CZ" b="1" dirty="0" smtClean="0"/>
              <a:t>, </a:t>
            </a:r>
            <a:r>
              <a:rPr lang="en-US" dirty="0"/>
              <a:t>[</a:t>
            </a:r>
            <a:r>
              <a:rPr lang="cs-CZ" dirty="0"/>
              <a:t>cit. </a:t>
            </a:r>
            <a:r>
              <a:rPr lang="cs-CZ" dirty="0" smtClean="0"/>
              <a:t>2012-11-11</a:t>
            </a:r>
            <a:r>
              <a:rPr lang="en-US" dirty="0" smtClean="0"/>
              <a:t>]</a:t>
            </a:r>
            <a:r>
              <a:rPr lang="cs-CZ" dirty="0"/>
              <a:t>. Dostupné z: http</a:t>
            </a:r>
            <a:r>
              <a:rPr lang="cs-CZ" dirty="0" smtClean="0"/>
              <a:t>://www.virtuousplanet.com/holidaytshirts/s00000000000000008055</a:t>
            </a:r>
          </a:p>
          <a:p>
            <a:pPr>
              <a:lnSpc>
                <a:spcPct val="170000"/>
              </a:lnSpc>
            </a:pPr>
            <a:r>
              <a:rPr lang="cs-CZ" b="1" dirty="0" smtClean="0"/>
              <a:t>Velikonoční vajíčka, </a:t>
            </a:r>
            <a:r>
              <a:rPr lang="en-US" dirty="0"/>
              <a:t>[</a:t>
            </a:r>
            <a:r>
              <a:rPr lang="cs-CZ" dirty="0"/>
              <a:t>cit. 2012-11-11</a:t>
            </a:r>
            <a:r>
              <a:rPr lang="en-US" dirty="0"/>
              <a:t>]</a:t>
            </a:r>
            <a:r>
              <a:rPr lang="cs-CZ" dirty="0"/>
              <a:t>. Dostupné z: http</a:t>
            </a:r>
            <a:r>
              <a:rPr lang="cs-CZ" dirty="0" smtClean="0"/>
              <a:t>://www.hellokids.com/c_20433/reading-online/holidays/easter/easter-eggs-from-around-the-world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147</TotalTime>
  <Words>437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Easter Anotace: Materiál je určen žákům 7. ročníku a slouží k výkladu základních fakt o Velikonocích.</vt:lpstr>
      <vt:lpstr>Snímek 2</vt:lpstr>
      <vt:lpstr>Easter miniquiz</vt:lpstr>
      <vt:lpstr>Easter miniquiz</vt:lpstr>
      <vt:lpstr>British and Czech Easter</vt:lpstr>
      <vt:lpstr>What do you remember?</vt:lpstr>
      <vt:lpstr>Spoj</vt:lpstr>
      <vt:lpstr>Metodický návod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Lenočka</dc:creator>
  <cp:lastModifiedBy>Základní škola Ostrovní</cp:lastModifiedBy>
  <cp:revision>20</cp:revision>
  <dcterms:created xsi:type="dcterms:W3CDTF">2012-11-11T13:38:01Z</dcterms:created>
  <dcterms:modified xsi:type="dcterms:W3CDTF">2012-11-30T08:42:02Z</dcterms:modified>
</cp:coreProperties>
</file>