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159C753-CEEF-4393-B85B-44D50EE3926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78019A-DC12-4AAB-BF7A-962A9C9A9E8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851648" cy="1108720"/>
          </a:xfrm>
        </p:spPr>
        <p:txBody>
          <a:bodyPr/>
          <a:lstStyle/>
          <a:p>
            <a:pPr algn="ctr"/>
            <a:r>
              <a:rPr lang="cs-CZ" dirty="0" smtClean="0"/>
              <a:t>BASIC VERBS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132856"/>
            <a:ext cx="7854696" cy="3744416"/>
          </a:xfrm>
        </p:spPr>
        <p:txBody>
          <a:bodyPr>
            <a:normAutofit/>
          </a:bodyPr>
          <a:lstStyle/>
          <a:p>
            <a:pPr algn="l"/>
            <a:r>
              <a:rPr lang="cs-CZ" sz="2000" kern="0" dirty="0" smtClean="0"/>
              <a:t>Název školy: ZŠ </a:t>
            </a:r>
            <a:r>
              <a:rPr lang="cs-CZ" sz="2000" kern="0" dirty="0" err="1" smtClean="0"/>
              <a:t>štětí</a:t>
            </a:r>
            <a:r>
              <a:rPr lang="cs-CZ" sz="2000" kern="0" dirty="0" smtClean="0"/>
              <a:t>, Ostrovní 300</a:t>
            </a:r>
            <a:br>
              <a:rPr lang="cs-CZ" sz="2000" kern="0" dirty="0" smtClean="0"/>
            </a:br>
            <a:r>
              <a:rPr lang="cs-CZ" sz="2000" kern="0" dirty="0" smtClean="0"/>
              <a:t>Autor: Lenka </a:t>
            </a:r>
            <a:r>
              <a:rPr lang="cs-CZ" sz="2000" kern="0" dirty="0" err="1" smtClean="0"/>
              <a:t>Pizúrová</a:t>
            </a:r>
            <a:r>
              <a:rPr lang="cs-CZ" sz="2000" kern="0" dirty="0" smtClean="0"/>
              <a:t/>
            </a:r>
            <a:br>
              <a:rPr lang="cs-CZ" sz="2000" kern="0" dirty="0" smtClean="0"/>
            </a:br>
            <a:r>
              <a:rPr lang="cs-CZ" sz="2000" kern="0" dirty="0" smtClean="0"/>
              <a:t>Název materiálu: VY_32_INOVACE_AJ.8.14_basic_</a:t>
            </a:r>
            <a:r>
              <a:rPr lang="cs-CZ" sz="2000" kern="0" dirty="0" err="1" smtClean="0"/>
              <a:t>verbs</a:t>
            </a:r>
            <a:r>
              <a:rPr lang="cs-CZ" sz="2000" kern="0" dirty="0" smtClean="0"/>
              <a:t>_I</a:t>
            </a:r>
            <a:br>
              <a:rPr lang="cs-CZ" sz="2000" kern="0" dirty="0" smtClean="0"/>
            </a:br>
            <a:r>
              <a:rPr lang="cs-CZ" sz="2000" kern="0" dirty="0" smtClean="0"/>
              <a:t>Název: Basic </a:t>
            </a:r>
            <a:r>
              <a:rPr lang="cs-CZ" sz="2000" kern="0" dirty="0" err="1" smtClean="0"/>
              <a:t>verbs</a:t>
            </a:r>
            <a:r>
              <a:rPr lang="cs-CZ" sz="2000" kern="0" dirty="0" smtClean="0"/>
              <a:t> I.</a:t>
            </a:r>
            <a:br>
              <a:rPr lang="cs-CZ" sz="2000" kern="0" dirty="0" smtClean="0"/>
            </a:br>
            <a:r>
              <a:rPr lang="cs-CZ" sz="2000" kern="0" dirty="0" smtClean="0"/>
              <a:t>Vzdělávací oblast: Jazyk a jazyková komunikace</a:t>
            </a:r>
            <a:br>
              <a:rPr lang="cs-CZ" sz="2000" kern="0" dirty="0" smtClean="0"/>
            </a:br>
            <a:r>
              <a:rPr lang="cs-CZ" sz="2000" kern="0" dirty="0" smtClean="0"/>
              <a:t>Vzdělávací obor: Cizí jazyk – anglický jazyk</a:t>
            </a:r>
            <a:br>
              <a:rPr lang="cs-CZ" sz="2000" kern="0" dirty="0" smtClean="0"/>
            </a:br>
            <a:r>
              <a:rPr lang="cs-CZ" sz="2000" kern="0" dirty="0" smtClean="0"/>
              <a:t>Téma:  Basic </a:t>
            </a:r>
            <a:r>
              <a:rPr lang="cs-CZ" sz="2000" kern="0" dirty="0" err="1" smtClean="0"/>
              <a:t>verbs</a:t>
            </a:r>
            <a:r>
              <a:rPr lang="cs-CZ" sz="2000" kern="0" dirty="0" smtClean="0"/>
              <a:t/>
            </a:r>
            <a:br>
              <a:rPr lang="cs-CZ" sz="2000" kern="0" dirty="0" smtClean="0"/>
            </a:br>
            <a:r>
              <a:rPr lang="cs-CZ" sz="2000" kern="0" dirty="0" smtClean="0"/>
              <a:t>Ročník: 8.</a:t>
            </a:r>
            <a:br>
              <a:rPr lang="cs-CZ" sz="2000" kern="0" dirty="0" smtClean="0"/>
            </a:br>
            <a:r>
              <a:rPr lang="cs-CZ" sz="2000" kern="0" dirty="0" smtClean="0"/>
              <a:t>Školní rok: 2012/2013</a:t>
            </a:r>
            <a:br>
              <a:rPr lang="cs-CZ" sz="2000" kern="0" dirty="0" smtClean="0"/>
            </a:br>
            <a:r>
              <a:rPr lang="cs-CZ" sz="2000" kern="0" dirty="0" smtClean="0"/>
              <a:t>Datum: 09. 11. 2012</a:t>
            </a:r>
            <a:br>
              <a:rPr lang="cs-CZ" sz="2000" kern="0" dirty="0" smtClean="0"/>
            </a:br>
            <a:r>
              <a:rPr lang="cs-CZ" sz="2000" kern="0" dirty="0" smtClean="0"/>
              <a:t>Číslo operačního programu: CZ.1.07/1.4.00/21.1693</a:t>
            </a:r>
            <a:endParaRPr lang="cs-CZ" sz="2000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6138530"/>
            <a:ext cx="3035187" cy="719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368152" cy="126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658448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Doplň vhodná slovesa: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en-GB" sz="3200" i="1" dirty="0" smtClean="0"/>
              <a:t>be, do, live, like, have got, go, come, take, give, teach, learn</a:t>
            </a:r>
            <a:endParaRPr lang="en-GB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508518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two languages – English and German.</a:t>
            </a:r>
            <a:r>
              <a:rPr lang="cs-CZ" sz="2000" b="1" dirty="0" smtClean="0">
                <a:solidFill>
                  <a:srgbClr val="002060"/>
                </a:solidFill>
              </a:rPr>
              <a:t>        </a:t>
            </a:r>
            <a:endParaRPr lang="en-GB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They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their homework every day after school.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She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British. She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from Britain.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He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to the swimming pool every other day. He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swimming.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We want to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in London. It´s a great city.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two sisters.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When somebody has birthday you usually …………</a:t>
            </a:r>
            <a:r>
              <a:rPr lang="cs-CZ" sz="2000" dirty="0" smtClean="0"/>
              <a:t>…</a:t>
            </a:r>
            <a:r>
              <a:rPr lang="en-GB" sz="2000" dirty="0" smtClean="0"/>
              <a:t> presents.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Many parents ………. </a:t>
            </a:r>
            <a:r>
              <a:rPr lang="cs-CZ" sz="2000" dirty="0" smtClean="0"/>
              <a:t>…..</a:t>
            </a:r>
            <a:r>
              <a:rPr lang="en-GB" sz="2000" dirty="0" smtClean="0"/>
              <a:t>their children to write some letters before they go to school.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When people </a:t>
            </a:r>
            <a:r>
              <a:rPr lang="en-GB" sz="2000" dirty="0" err="1" smtClean="0"/>
              <a:t>ar</a:t>
            </a:r>
            <a:r>
              <a:rPr lang="cs-CZ" sz="2000" dirty="0" smtClean="0"/>
              <a:t>e</a:t>
            </a:r>
            <a:r>
              <a:rPr lang="en-GB" sz="2000" dirty="0" smtClean="0"/>
              <a:t> ill they often …………… some pills.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en-GB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2852936"/>
            <a:ext cx="14582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IS, COMES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2348880"/>
            <a:ext cx="5998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DO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3717032"/>
            <a:ext cx="17347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GOES, LIKES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3789040"/>
            <a:ext cx="7569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LIVE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4293096"/>
            <a:ext cx="14878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HAVE GOT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4797152"/>
            <a:ext cx="7986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GIVE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5733256"/>
            <a:ext cx="10429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TEACH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6165304"/>
            <a:ext cx="8424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TAKE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1844824"/>
            <a:ext cx="1032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LEARN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1143000"/>
          </a:xfrm>
        </p:spPr>
        <p:txBody>
          <a:bodyPr/>
          <a:lstStyle/>
          <a:p>
            <a:pPr algn="ctr"/>
            <a:r>
              <a:rPr lang="cs-CZ" b="1" dirty="0" smtClean="0"/>
              <a:t>O jaká slovesa jde? Utvoř věty</a:t>
            </a:r>
            <a:endParaRPr lang="cs-CZ" b="1" dirty="0"/>
          </a:p>
        </p:txBody>
      </p:sp>
      <p:pic>
        <p:nvPicPr>
          <p:cNvPr id="1026" name="Picture 2" descr="http://www.montsemorales.com/images/tob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44824"/>
            <a:ext cx="1895475" cy="1428750"/>
          </a:xfrm>
          <a:prstGeom prst="rect">
            <a:avLst/>
          </a:prstGeom>
          <a:noFill/>
        </p:spPr>
      </p:pic>
      <p:pic>
        <p:nvPicPr>
          <p:cNvPr id="1028" name="Picture 4" descr="http://jasonbrimhall.info/wp-content/uploads/2010/07/tea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789040"/>
            <a:ext cx="2809875" cy="2809876"/>
          </a:xfrm>
          <a:prstGeom prst="rect">
            <a:avLst/>
          </a:prstGeom>
          <a:noFill/>
        </p:spPr>
      </p:pic>
      <p:pic>
        <p:nvPicPr>
          <p:cNvPr id="1030" name="Picture 6" descr="chlapci,dětství,děti,soustředění,vzdělávat se,vzdělání,Fotolia,děcka,učit se,učení,knihovny,muži,lidé,Fotografie,školy,sezení,sedící,psaní,sepisování,mládež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861048"/>
            <a:ext cx="2448272" cy="2232248"/>
          </a:xfrm>
          <a:prstGeom prst="rect">
            <a:avLst/>
          </a:prstGeom>
          <a:noFill/>
        </p:spPr>
      </p:pic>
      <p:pic>
        <p:nvPicPr>
          <p:cNvPr id="1032" name="Picture 8" descr="Cvičení, Chůze, Spo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628800"/>
            <a:ext cx="2880320" cy="1969791"/>
          </a:xfrm>
          <a:prstGeom prst="rect">
            <a:avLst/>
          </a:prstGeom>
          <a:noFill/>
        </p:spPr>
      </p:pic>
      <p:pic>
        <p:nvPicPr>
          <p:cNvPr id="1034" name="Picture 10" descr="city,děcka,děti,děvčata,fotografie,Fotolia,jízda na koni,koně,láska,lekce,léto,líbání,lidé,mít rád,náctiletí,objetí,objímání,polibky,poníci,portréty,přátelé,příroda,rekreace,šťastná,teenageři,venkovská krajina,venkovy,zábava,ženy,životní styly,zvířat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1700808"/>
            <a:ext cx="2232248" cy="2088232"/>
          </a:xfrm>
          <a:prstGeom prst="rect">
            <a:avLst/>
          </a:prstGeom>
          <a:noFill/>
        </p:spPr>
      </p:pic>
      <p:pic>
        <p:nvPicPr>
          <p:cNvPr id="1036" name="Picture 12" descr="Měly by děti dávat dárky?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4581128"/>
            <a:ext cx="2592288" cy="16703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/>
              <a:t>SPOJ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537321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900" dirty="0" smtClean="0"/>
              <a:t>teach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give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take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live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do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be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come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learn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like</a:t>
            </a:r>
          </a:p>
          <a:p>
            <a:pPr>
              <a:lnSpc>
                <a:spcPct val="150000"/>
              </a:lnSpc>
            </a:pPr>
            <a:r>
              <a:rPr lang="en-GB" sz="2900" dirty="0" smtClean="0"/>
              <a:t>have got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66124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r>
              <a:rPr lang="en-GB" sz="2900" dirty="0" smtClean="0"/>
              <a:t>at home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running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homework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new vocabulary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from the Czech Republic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a shower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presents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a pet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pupils</a:t>
            </a:r>
          </a:p>
          <a:p>
            <a:pPr>
              <a:lnSpc>
                <a:spcPct val="170000"/>
              </a:lnSpc>
            </a:pPr>
            <a:r>
              <a:rPr lang="en-GB" sz="2900" dirty="0" smtClean="0"/>
              <a:t>in a city</a:t>
            </a:r>
          </a:p>
          <a:p>
            <a:pPr>
              <a:lnSpc>
                <a:spcPct val="170000"/>
              </a:lnSpc>
            </a:pPr>
            <a:endParaRPr lang="cs-CZ" dirty="0" smtClean="0"/>
          </a:p>
          <a:p>
            <a:pPr>
              <a:lnSpc>
                <a:spcPct val="170000"/>
              </a:lnSpc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Materiál je určen žáků 8. ročníku, může být ale použit bez problémů i pro nižší ročníky a slouží k zopakování a upevnění základních a nejčastěji používaných sloves v aj</a:t>
            </a:r>
          </a:p>
          <a:p>
            <a:r>
              <a:rPr lang="cs-CZ" sz="1600" b="1" dirty="0" smtClean="0"/>
              <a:t>Doplň vhodná slovesa: </a:t>
            </a:r>
            <a:r>
              <a:rPr lang="cs-CZ" sz="1600" dirty="0" smtClean="0"/>
              <a:t>žáci do vět doplní podle textu správná slovesa (po </a:t>
            </a:r>
            <a:r>
              <a:rPr lang="cs-CZ" sz="1600" dirty="0" err="1" smtClean="0"/>
              <a:t>pokliku</a:t>
            </a:r>
            <a:r>
              <a:rPr lang="cs-CZ" sz="1600" dirty="0" smtClean="0"/>
              <a:t> se vždy za větou objeví správné sloveso)</a:t>
            </a:r>
          </a:p>
          <a:p>
            <a:r>
              <a:rPr lang="cs-CZ" sz="1600" b="1" dirty="0" smtClean="0"/>
              <a:t>O jaká slovesa jde? – </a:t>
            </a:r>
            <a:r>
              <a:rPr lang="cs-CZ" sz="1600" dirty="0" smtClean="0"/>
              <a:t>žáci na základě obrázků určí sloveso a vytvoří jednoduché věty</a:t>
            </a:r>
          </a:p>
          <a:p>
            <a:r>
              <a:rPr lang="cs-CZ" sz="1600" b="1" dirty="0" smtClean="0"/>
              <a:t>Spoj – </a:t>
            </a:r>
            <a:r>
              <a:rPr lang="cs-CZ" sz="1600" dirty="0" smtClean="0"/>
              <a:t>žáci spojí správné výrazy z pravého a levého sloupce</a:t>
            </a:r>
            <a:endParaRPr lang="cs-CZ" sz="16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cs-CZ" sz="2800" b="1" dirty="0" smtClean="0"/>
              <a:t>Hamlet, </a:t>
            </a:r>
            <a:r>
              <a:rPr lang="en-US" sz="2800" dirty="0"/>
              <a:t>[</a:t>
            </a:r>
            <a:r>
              <a:rPr lang="cs-CZ" sz="2800" dirty="0"/>
              <a:t>cit. </a:t>
            </a:r>
            <a:r>
              <a:rPr lang="cs-CZ" sz="2800" dirty="0" smtClean="0"/>
              <a:t>2011-11-08</a:t>
            </a:r>
            <a:r>
              <a:rPr lang="en-US" sz="2800" dirty="0" smtClean="0"/>
              <a:t>]</a:t>
            </a:r>
            <a:r>
              <a:rPr lang="cs-CZ" sz="2800" dirty="0"/>
              <a:t>. Dostupné z: </a:t>
            </a:r>
            <a:r>
              <a:rPr lang="cs-CZ" dirty="0" smtClean="0"/>
              <a:t>http://www.montsemorales.com/grammar.html</a:t>
            </a:r>
          </a:p>
          <a:p>
            <a:pPr>
              <a:lnSpc>
                <a:spcPct val="170000"/>
              </a:lnSpc>
            </a:pPr>
            <a:r>
              <a:rPr lang="cs-CZ" sz="2400" b="1" dirty="0" smtClean="0"/>
              <a:t>Učitelka, </a:t>
            </a:r>
            <a:r>
              <a:rPr lang="en-US" sz="2400" dirty="0"/>
              <a:t>[</a:t>
            </a:r>
            <a:r>
              <a:rPr lang="cs-CZ" sz="2400" dirty="0"/>
              <a:t>cit. 2011-11-08</a:t>
            </a:r>
            <a:r>
              <a:rPr lang="en-US" sz="2400" dirty="0"/>
              <a:t>]</a:t>
            </a:r>
            <a:r>
              <a:rPr lang="cs-CZ" sz="2400" dirty="0"/>
              <a:t>. Dostupné z: </a:t>
            </a:r>
            <a:r>
              <a:rPr lang="cs-CZ" dirty="0" smtClean="0"/>
              <a:t>http://jasonbrimhall.info/2010/07/13/gettin-skewled/</a:t>
            </a:r>
          </a:p>
          <a:p>
            <a:pPr>
              <a:lnSpc>
                <a:spcPct val="170000"/>
              </a:lnSpc>
            </a:pPr>
            <a:r>
              <a:rPr lang="cs-CZ" sz="2800" b="1" dirty="0" smtClean="0"/>
              <a:t>Jdoucí ženy, </a:t>
            </a:r>
            <a:r>
              <a:rPr lang="en-US" sz="2800" dirty="0"/>
              <a:t>[</a:t>
            </a:r>
            <a:r>
              <a:rPr lang="cs-CZ" sz="2800" dirty="0"/>
              <a:t>cit. 2011-11-08</a:t>
            </a:r>
            <a:r>
              <a:rPr lang="en-US" sz="2800" dirty="0"/>
              <a:t>]</a:t>
            </a:r>
            <a:r>
              <a:rPr lang="cs-CZ" sz="2800" dirty="0"/>
              <a:t>. Dostupné z: </a:t>
            </a:r>
            <a:r>
              <a:rPr lang="cs-CZ" dirty="0" smtClean="0"/>
              <a:t>http://www.kafe.cz/chci-byt-zdrava/pohyb-sport/chuze-zdravi-krasa-a-hubnuti-v-jednom-4052.aspx</a:t>
            </a:r>
          </a:p>
          <a:p>
            <a:pPr>
              <a:lnSpc>
                <a:spcPct val="170000"/>
              </a:lnSpc>
            </a:pPr>
            <a:r>
              <a:rPr lang="cs-CZ" sz="2800" b="1" dirty="0" smtClean="0"/>
              <a:t>Dítě s dárkem, </a:t>
            </a:r>
            <a:r>
              <a:rPr lang="en-US" sz="2800" dirty="0"/>
              <a:t>[</a:t>
            </a:r>
            <a:r>
              <a:rPr lang="cs-CZ" sz="2800" dirty="0"/>
              <a:t>cit. 2011-11-08</a:t>
            </a:r>
            <a:r>
              <a:rPr lang="en-US" sz="2800" dirty="0"/>
              <a:t>]</a:t>
            </a:r>
            <a:r>
              <a:rPr lang="cs-CZ" sz="2800" dirty="0"/>
              <a:t>. Dostupné z: </a:t>
            </a:r>
            <a:r>
              <a:rPr lang="cs-CZ" dirty="0" smtClean="0"/>
              <a:t>http://www.zenyprozeny.cz/art/1843-mely-by-deti-davat-darky/</a:t>
            </a:r>
          </a:p>
          <a:p>
            <a:pPr>
              <a:lnSpc>
                <a:spcPct val="170000"/>
              </a:lnSpc>
            </a:pPr>
            <a:endParaRPr lang="cs-CZ" dirty="0" smtClean="0"/>
          </a:p>
          <a:p>
            <a:pPr>
              <a:lnSpc>
                <a:spcPct val="170000"/>
              </a:lnSpc>
            </a:pPr>
            <a:r>
              <a:rPr lang="cs-CZ" sz="2800" b="1" dirty="0"/>
              <a:t>Klipart </a:t>
            </a:r>
            <a:r>
              <a:rPr lang="en-US" sz="2800" b="1" dirty="0"/>
              <a:t>[</a:t>
            </a:r>
            <a:r>
              <a:rPr lang="cs-CZ" sz="2800" b="1" dirty="0"/>
              <a:t>on-line</a:t>
            </a:r>
            <a:r>
              <a:rPr lang="en-US" sz="2800" b="1" dirty="0"/>
              <a:t>]</a:t>
            </a:r>
            <a:r>
              <a:rPr lang="cs-CZ" sz="2800" b="1" dirty="0"/>
              <a:t>.</a:t>
            </a:r>
            <a:r>
              <a:rPr lang="cs-CZ" sz="2800" dirty="0"/>
              <a:t> 2011 </a:t>
            </a:r>
            <a:r>
              <a:rPr lang="en-US" sz="2800" dirty="0"/>
              <a:t>[</a:t>
            </a:r>
            <a:r>
              <a:rPr lang="cs-CZ" sz="2800" dirty="0"/>
              <a:t>cit. </a:t>
            </a:r>
            <a:r>
              <a:rPr lang="cs-CZ" sz="2800" dirty="0" smtClean="0"/>
              <a:t>2011-11-08</a:t>
            </a:r>
            <a:r>
              <a:rPr lang="en-US" sz="2800" dirty="0" smtClean="0"/>
              <a:t>]</a:t>
            </a:r>
            <a:r>
              <a:rPr lang="cs-CZ" sz="2800" dirty="0"/>
              <a:t>. Dostupný z www: </a:t>
            </a:r>
          </a:p>
          <a:p>
            <a:pPr>
              <a:lnSpc>
                <a:spcPct val="170000"/>
              </a:lnSpc>
            </a:pPr>
            <a:r>
              <a:rPr lang="cs-CZ" dirty="0" smtClean="0"/>
              <a:t>http</a:t>
            </a:r>
            <a:r>
              <a:rPr lang="cs-CZ" dirty="0"/>
              <a:t>://office.microsoft.com/cs-cz/images/results.aspx?qu=u%C4%8Dit+se&amp;ex=1&amp;origin=FX010132103#ai:MP900442319</a:t>
            </a:r>
            <a:r>
              <a:rPr lang="cs-CZ" dirty="0" smtClean="0"/>
              <a:t>|</a:t>
            </a:r>
          </a:p>
          <a:p>
            <a:pPr>
              <a:lnSpc>
                <a:spcPct val="170000"/>
              </a:lnSpc>
            </a:pPr>
            <a:r>
              <a:rPr lang="cs-CZ" dirty="0"/>
              <a:t>http://office.microsoft.com/cs-cz/images/results.aspx?qu=m%C3%ADt+r%C3%A1d&amp;ex=1#ai:MP900438730|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67</TotalTime>
  <Words>340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BASIC VERBS I.</vt:lpstr>
      <vt:lpstr>Doplň vhodná slovesa: be, do, live, like, have got, go, come, take, give, teach, learn</vt:lpstr>
      <vt:lpstr>O jaká slovesa jde? Utvoř věty</vt:lpstr>
      <vt:lpstr>SPOJ</vt:lpstr>
      <vt:lpstr>Metodický návod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Lenočka</cp:lastModifiedBy>
  <cp:revision>8</cp:revision>
  <dcterms:created xsi:type="dcterms:W3CDTF">2012-11-08T16:20:34Z</dcterms:created>
  <dcterms:modified xsi:type="dcterms:W3CDTF">2012-11-17T14:06:41Z</dcterms:modified>
</cp:coreProperties>
</file>