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4" r:id="rId8"/>
    <p:sldId id="266" r:id="rId9"/>
    <p:sldId id="258" r:id="rId10"/>
    <p:sldId id="263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000066-3ACD-4941-B857-AA896F7F24C3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8CD861-D7EF-46E2-BAB9-9D685AF0E36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000066-3ACD-4941-B857-AA896F7F24C3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8CD861-D7EF-46E2-BAB9-9D685AF0E3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000066-3ACD-4941-B857-AA896F7F24C3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8CD861-D7EF-46E2-BAB9-9D685AF0E36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000066-3ACD-4941-B857-AA896F7F24C3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8CD861-D7EF-46E2-BAB9-9D685AF0E3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000066-3ACD-4941-B857-AA896F7F24C3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8CD861-D7EF-46E2-BAB9-9D685AF0E36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000066-3ACD-4941-B857-AA896F7F24C3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8CD861-D7EF-46E2-BAB9-9D685AF0E3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000066-3ACD-4941-B857-AA896F7F24C3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8CD861-D7EF-46E2-BAB9-9D685AF0E3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000066-3ACD-4941-B857-AA896F7F24C3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8CD861-D7EF-46E2-BAB9-9D685AF0E3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68000066-3ACD-4941-B857-AA896F7F24C3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928CD861-D7EF-46E2-BAB9-9D685AF0E3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000066-3ACD-4941-B857-AA896F7F24C3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8CD861-D7EF-46E2-BAB9-9D685AF0E3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000066-3ACD-4941-B857-AA896F7F24C3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8CD861-D7EF-46E2-BAB9-9D685AF0E3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68000066-3ACD-4941-B857-AA896F7F24C3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928CD861-D7EF-46E2-BAB9-9D685AF0E36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hc.unesco.org/en/list/1155/gallery/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8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image" Target="../media/image20.jpeg"/><Relationship Id="rId7" Type="http://schemas.openxmlformats.org/officeDocument/2006/relationships/image" Target="../media/image24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4" Type="http://schemas.openxmlformats.org/officeDocument/2006/relationships/image" Target="../media/image21.jpeg"/><Relationship Id="rId9" Type="http://schemas.openxmlformats.org/officeDocument/2006/relationships/image" Target="../media/image26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z.123rf.com/photo_1961414_the-statue-of-liberty-in-new-york-city.html" TargetMode="External"/><Relationship Id="rId2" Type="http://schemas.openxmlformats.org/officeDocument/2006/relationships/hyperlink" Target="http://www.interiordesign5.com/livingroom-interior-design/english-countryside-wallpaper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projectbritain.com/houses/main/pages/detached1.html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results.aspx?qu=TV&amp;ex=2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results.aspx?qu=po%C4%8D%C3%ADta%C4%8D&amp;ex=1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2636912"/>
            <a:ext cx="7772400" cy="3356992"/>
          </a:xfrm>
        </p:spPr>
        <p:txBody>
          <a:bodyPr/>
          <a:lstStyle/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N</a:t>
            </a:r>
            <a:r>
              <a:rPr lang="cs-CZ" sz="1600" dirty="0" smtClean="0">
                <a:solidFill>
                  <a:schemeClr val="accent1">
                    <a:lumMod val="50000"/>
                  </a:schemeClr>
                </a:solidFill>
              </a:rPr>
              <a:t>ázev školy: ZŠ </a:t>
            </a:r>
            <a:r>
              <a:rPr lang="cs-CZ" sz="1600" dirty="0" err="1" smtClean="0">
                <a:solidFill>
                  <a:schemeClr val="accent1">
                    <a:lumMod val="50000"/>
                  </a:schemeClr>
                </a:solidFill>
              </a:rPr>
              <a:t>štětí</a:t>
            </a:r>
            <a:r>
              <a:rPr lang="cs-CZ" sz="1600" dirty="0" smtClean="0">
                <a:solidFill>
                  <a:schemeClr val="accent1">
                    <a:lumMod val="50000"/>
                  </a:schemeClr>
                </a:solidFill>
              </a:rPr>
              <a:t>, Ostrovní 300</a:t>
            </a:r>
            <a:br>
              <a:rPr lang="cs-CZ" sz="16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1600" dirty="0" smtClean="0">
                <a:solidFill>
                  <a:schemeClr val="accent1">
                    <a:lumMod val="50000"/>
                  </a:schemeClr>
                </a:solidFill>
              </a:rPr>
              <a:t>Autor: Lenka </a:t>
            </a:r>
            <a:r>
              <a:rPr lang="cs-CZ" sz="1600" dirty="0" err="1" smtClean="0">
                <a:solidFill>
                  <a:schemeClr val="accent1">
                    <a:lumMod val="50000"/>
                  </a:schemeClr>
                </a:solidFill>
              </a:rPr>
              <a:t>Pizúrová</a:t>
            </a:r>
            <a:r>
              <a:rPr lang="cs-CZ" sz="1600" dirty="0" smtClean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cs-CZ" sz="16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1600" dirty="0" smtClean="0">
                <a:solidFill>
                  <a:schemeClr val="accent1">
                    <a:lumMod val="50000"/>
                  </a:schemeClr>
                </a:solidFill>
              </a:rPr>
              <a:t>Název materiálu: VY_32_INOVACE_AJ.8.16_</a:t>
            </a:r>
            <a:r>
              <a:rPr lang="cs-CZ" sz="1600" dirty="0" err="1" smtClean="0">
                <a:solidFill>
                  <a:schemeClr val="accent1">
                    <a:lumMod val="50000"/>
                  </a:schemeClr>
                </a:solidFill>
              </a:rPr>
              <a:t>home</a:t>
            </a:r>
            <a:r>
              <a:rPr lang="cs-CZ" sz="1600" dirty="0" smtClean="0">
                <a:solidFill>
                  <a:schemeClr val="accent1">
                    <a:lumMod val="50000"/>
                  </a:schemeClr>
                </a:solidFill>
              </a:rPr>
              <a:t>_</a:t>
            </a:r>
            <a:r>
              <a:rPr lang="cs-CZ" sz="1600" dirty="0" err="1" smtClean="0">
                <a:solidFill>
                  <a:schemeClr val="accent1">
                    <a:lumMod val="50000"/>
                  </a:schemeClr>
                </a:solidFill>
              </a:rPr>
              <a:t>and</a:t>
            </a:r>
            <a:r>
              <a:rPr lang="cs-CZ" sz="1600" dirty="0" smtClean="0">
                <a:solidFill>
                  <a:schemeClr val="accent1">
                    <a:lumMod val="50000"/>
                  </a:schemeClr>
                </a:solidFill>
              </a:rPr>
              <a:t>_</a:t>
            </a:r>
            <a:r>
              <a:rPr lang="cs-CZ" sz="1600" dirty="0" err="1" smtClean="0">
                <a:solidFill>
                  <a:schemeClr val="accent1">
                    <a:lumMod val="50000"/>
                  </a:schemeClr>
                </a:solidFill>
              </a:rPr>
              <a:t>living</a:t>
            </a:r>
            <a:r>
              <a:rPr lang="cs-CZ" sz="1600" dirty="0" smtClean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cs-CZ" sz="16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1600" dirty="0" smtClean="0">
                <a:solidFill>
                  <a:schemeClr val="accent1">
                    <a:lumMod val="50000"/>
                  </a:schemeClr>
                </a:solidFill>
              </a:rPr>
              <a:t>Název: </a:t>
            </a:r>
            <a:r>
              <a:rPr lang="cs-CZ" sz="1600" dirty="0" err="1" smtClean="0">
                <a:solidFill>
                  <a:schemeClr val="accent1">
                    <a:lumMod val="50000"/>
                  </a:schemeClr>
                </a:solidFill>
              </a:rPr>
              <a:t>Home</a:t>
            </a:r>
            <a:r>
              <a:rPr lang="cs-CZ" sz="16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1600" dirty="0" err="1" smtClean="0">
                <a:solidFill>
                  <a:schemeClr val="accent1">
                    <a:lumMod val="50000"/>
                  </a:schemeClr>
                </a:solidFill>
              </a:rPr>
              <a:t>and</a:t>
            </a:r>
            <a:r>
              <a:rPr lang="cs-CZ" sz="16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1600" dirty="0" err="1" smtClean="0">
                <a:solidFill>
                  <a:schemeClr val="accent1">
                    <a:lumMod val="50000"/>
                  </a:schemeClr>
                </a:solidFill>
              </a:rPr>
              <a:t>living</a:t>
            </a:r>
            <a:r>
              <a:rPr lang="cs-CZ" sz="1600" dirty="0" smtClean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cs-CZ" sz="16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1600" dirty="0" smtClean="0">
                <a:solidFill>
                  <a:schemeClr val="accent1">
                    <a:lumMod val="50000"/>
                  </a:schemeClr>
                </a:solidFill>
              </a:rPr>
              <a:t>Vzdělávací oblast: Jazyk a jazyková komunikace</a:t>
            </a:r>
            <a:br>
              <a:rPr lang="cs-CZ" sz="16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1600" dirty="0" smtClean="0">
                <a:solidFill>
                  <a:schemeClr val="accent1">
                    <a:lumMod val="50000"/>
                  </a:schemeClr>
                </a:solidFill>
              </a:rPr>
              <a:t>Vzdělávací obor: Cizí jazyk – anglický jazyk</a:t>
            </a:r>
            <a:br>
              <a:rPr lang="cs-CZ" sz="16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1600" dirty="0" smtClean="0">
                <a:solidFill>
                  <a:schemeClr val="accent1">
                    <a:lumMod val="50000"/>
                  </a:schemeClr>
                </a:solidFill>
              </a:rPr>
              <a:t>Téma: </a:t>
            </a:r>
            <a:r>
              <a:rPr lang="cs-CZ" sz="1600" dirty="0" err="1" smtClean="0">
                <a:solidFill>
                  <a:schemeClr val="accent1">
                    <a:lumMod val="50000"/>
                  </a:schemeClr>
                </a:solidFill>
              </a:rPr>
              <a:t>Home</a:t>
            </a:r>
            <a:r>
              <a:rPr lang="cs-CZ" sz="16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1600" dirty="0" err="1" smtClean="0">
                <a:solidFill>
                  <a:schemeClr val="accent1">
                    <a:lumMod val="50000"/>
                  </a:schemeClr>
                </a:solidFill>
              </a:rPr>
              <a:t>and</a:t>
            </a:r>
            <a:r>
              <a:rPr lang="cs-CZ" sz="16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1600" dirty="0" err="1" smtClean="0">
                <a:solidFill>
                  <a:schemeClr val="accent1">
                    <a:lumMod val="50000"/>
                  </a:schemeClr>
                </a:solidFill>
              </a:rPr>
              <a:t>living</a:t>
            </a:r>
            <a:r>
              <a:rPr lang="cs-CZ" sz="1600" dirty="0" smtClean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cs-CZ" sz="16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1600" dirty="0" smtClean="0">
                <a:solidFill>
                  <a:schemeClr val="accent1">
                    <a:lumMod val="50000"/>
                  </a:schemeClr>
                </a:solidFill>
              </a:rPr>
              <a:t>Ročník: </a:t>
            </a:r>
            <a:r>
              <a:rPr lang="cs-CZ" sz="1600" dirty="0" smtClean="0">
                <a:solidFill>
                  <a:schemeClr val="accent1">
                    <a:lumMod val="50000"/>
                  </a:schemeClr>
                </a:solidFill>
              </a:rPr>
              <a:t>8.A</a:t>
            </a:r>
            <a:r>
              <a:rPr lang="cs-CZ" sz="1600" dirty="0" smtClean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cs-CZ" sz="16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1600" dirty="0" smtClean="0">
                <a:solidFill>
                  <a:schemeClr val="accent1">
                    <a:lumMod val="50000"/>
                  </a:schemeClr>
                </a:solidFill>
              </a:rPr>
              <a:t>Školní rok: 2012/2013</a:t>
            </a:r>
            <a:br>
              <a:rPr lang="cs-CZ" sz="16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1600" dirty="0" smtClean="0">
                <a:solidFill>
                  <a:schemeClr val="accent1">
                    <a:lumMod val="50000"/>
                  </a:schemeClr>
                </a:solidFill>
              </a:rPr>
              <a:t>Datum: 16.01.2013</a:t>
            </a:r>
            <a:br>
              <a:rPr lang="cs-CZ" sz="16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1600" dirty="0" smtClean="0">
                <a:solidFill>
                  <a:schemeClr val="accent1">
                    <a:lumMod val="50000"/>
                  </a:schemeClr>
                </a:solidFill>
              </a:rPr>
              <a:t>Číslo operačního programu:CZ.1.07/1.4.00/21.1693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</a:b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99592" y="404664"/>
            <a:ext cx="7772400" cy="1368152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HOME AND LIVING</a:t>
            </a:r>
          </a:p>
          <a:p>
            <a:pPr algn="ctr"/>
            <a:r>
              <a:rPr lang="cs-CZ" sz="1600" b="1" dirty="0" smtClean="0">
                <a:solidFill>
                  <a:schemeClr val="accent1">
                    <a:lumMod val="50000"/>
                  </a:schemeClr>
                </a:solidFill>
              </a:rPr>
              <a:t>Anotace: Materiál je určen žákům 8. ročníku a slouží jako podklad pro konverzační hodinu o možnostech a typech bydlení.</a:t>
            </a:r>
            <a:endParaRPr lang="cs-CZ" sz="16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75848" y="0"/>
            <a:ext cx="1368152" cy="1152128"/>
          </a:xfrm>
          <a:prstGeom prst="rect">
            <a:avLst/>
          </a:prstGeom>
          <a:noFill/>
        </p:spPr>
      </p:pic>
      <p:pic>
        <p:nvPicPr>
          <p:cNvPr id="5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15816" y="5994514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PEOPLE CAN LIVE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1026" name="Picture 2" descr="English countryside wallpape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340768"/>
            <a:ext cx="3024336" cy="2288679"/>
          </a:xfrm>
          <a:prstGeom prst="rect">
            <a:avLst/>
          </a:prstGeom>
          <a:noFill/>
        </p:spPr>
      </p:pic>
      <p:pic>
        <p:nvPicPr>
          <p:cNvPr id="1028" name="Picture 4" descr="http://whc.unesco.org/uploads/thumbs/site_1155_0001-464-0-20090918114519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678398">
            <a:off x="4309844" y="1529806"/>
            <a:ext cx="4419600" cy="2905125"/>
          </a:xfrm>
          <a:prstGeom prst="rect">
            <a:avLst/>
          </a:prstGeom>
          <a:noFill/>
        </p:spPr>
      </p:pic>
      <p:pic>
        <p:nvPicPr>
          <p:cNvPr id="1030" name="Picture 6" descr="The Statue of Liberty in New York City       Reklamní fotografie - 196141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21150819">
            <a:off x="1948744" y="4679737"/>
            <a:ext cx="3456384" cy="1961457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611560" y="3645024"/>
            <a:ext cx="31582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</a:rPr>
              <a:t>in a village/in the countryside</a:t>
            </a:r>
            <a:endParaRPr lang="en-GB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 rot="834907">
            <a:off x="5824357" y="4492334"/>
            <a:ext cx="11031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</a:rPr>
              <a:t>in a town</a:t>
            </a:r>
            <a:endParaRPr lang="en-GB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508104" y="6237312"/>
            <a:ext cx="9509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</a:rPr>
              <a:t>in a city</a:t>
            </a:r>
            <a:endParaRPr lang="en-GB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7772400" cy="1188744"/>
          </a:xfrm>
        </p:spPr>
        <p:txBody>
          <a:bodyPr/>
          <a:lstStyle/>
          <a:p>
            <a:pPr algn="ctr"/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</a:rPr>
              <a:t>ADVANTAGES AND DISADVANTAGES OF LIVING IN A VILLAGE AND TOWN</a:t>
            </a:r>
            <a:endParaRPr lang="cs-CZ" sz="36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u="sng" dirty="0" smtClean="0">
                <a:solidFill>
                  <a:schemeClr val="accent1">
                    <a:lumMod val="50000"/>
                  </a:schemeClr>
                </a:solidFill>
              </a:rPr>
              <a:t>TOWN</a:t>
            </a:r>
            <a:endParaRPr lang="cs-CZ" u="sng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pPr algn="ctr"/>
            <a:r>
              <a:rPr lang="cs-CZ" u="sng" dirty="0" smtClean="0">
                <a:solidFill>
                  <a:schemeClr val="accent1">
                    <a:lumMod val="50000"/>
                  </a:schemeClr>
                </a:solidFill>
              </a:rPr>
              <a:t>VILLAGE</a:t>
            </a:r>
            <a:endParaRPr lang="cs-CZ" u="sng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6"/>
            <a:ext cx="4040188" cy="4210323"/>
          </a:xfrm>
        </p:spPr>
        <p:txBody>
          <a:bodyPr>
            <a:normAutofit/>
          </a:bodyPr>
          <a:lstStyle/>
          <a:p>
            <a:r>
              <a:rPr lang="en-GB" sz="2000" dirty="0" smtClean="0">
                <a:solidFill>
                  <a:schemeClr val="accent1">
                    <a:lumMod val="50000"/>
                  </a:schemeClr>
                </a:solidFill>
              </a:rPr>
              <a:t>more possibilities – shopping, transport, culture</a:t>
            </a:r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>
              <a:buNone/>
            </a:pPr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2000" dirty="0" smtClean="0">
                <a:solidFill>
                  <a:schemeClr val="accent1">
                    <a:lumMod val="50000"/>
                  </a:schemeClr>
                </a:solidFill>
              </a:rPr>
              <a:t>more people</a:t>
            </a:r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>
              <a:buNone/>
            </a:pPr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2000" dirty="0" smtClean="0">
                <a:solidFill>
                  <a:schemeClr val="accent1">
                    <a:lumMod val="50000"/>
                  </a:schemeClr>
                </a:solidFill>
              </a:rPr>
              <a:t>people don´t know each other</a:t>
            </a:r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>
              <a:buNone/>
            </a:pPr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2000" dirty="0" smtClean="0">
                <a:solidFill>
                  <a:schemeClr val="accent1">
                    <a:lumMod val="50000"/>
                  </a:schemeClr>
                </a:solidFill>
              </a:rPr>
              <a:t>people spend a lot of time by commuting</a:t>
            </a:r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  <a:p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2000" dirty="0" smtClean="0">
                <a:solidFill>
                  <a:schemeClr val="accent1">
                    <a:lumMod val="50000"/>
                  </a:schemeClr>
                </a:solidFill>
              </a:rPr>
              <a:t>polluted air</a:t>
            </a:r>
            <a:endParaRPr lang="en-GB" sz="20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c</a:t>
            </a:r>
            <a:r>
              <a:rPr lang="en-GB" sz="2000" dirty="0" smtClean="0">
                <a:solidFill>
                  <a:schemeClr val="accent1">
                    <a:lumMod val="50000"/>
                  </a:schemeClr>
                </a:solidFill>
              </a:rPr>
              <a:t>loser to nature</a:t>
            </a:r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>
              <a:buNone/>
            </a:pPr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2000" dirty="0" smtClean="0">
                <a:solidFill>
                  <a:schemeClr val="accent1">
                    <a:lumMod val="50000"/>
                  </a:schemeClr>
                </a:solidFill>
              </a:rPr>
              <a:t>more s</a:t>
            </a:r>
            <a:r>
              <a:rPr lang="cs-CZ" sz="2000" dirty="0" err="1" smtClean="0">
                <a:solidFill>
                  <a:schemeClr val="accent1">
                    <a:lumMod val="50000"/>
                  </a:schemeClr>
                </a:solidFill>
              </a:rPr>
              <a:t>ilence</a:t>
            </a:r>
            <a:r>
              <a:rPr lang="en-GB" sz="2000" dirty="0" smtClean="0">
                <a:solidFill>
                  <a:schemeClr val="accent1">
                    <a:lumMod val="50000"/>
                  </a:schemeClr>
                </a:solidFill>
              </a:rPr>
              <a:t> and peace</a:t>
            </a:r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>
              <a:buNone/>
            </a:pPr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2000" dirty="0" smtClean="0">
                <a:solidFill>
                  <a:schemeClr val="accent1">
                    <a:lumMod val="50000"/>
                  </a:schemeClr>
                </a:solidFill>
              </a:rPr>
              <a:t>people usually know each other</a:t>
            </a:r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>
              <a:buNone/>
            </a:pPr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2000" dirty="0" smtClean="0">
                <a:solidFill>
                  <a:schemeClr val="accent1">
                    <a:lumMod val="50000"/>
                  </a:schemeClr>
                </a:solidFill>
              </a:rPr>
              <a:t>people have to plan their activities</a:t>
            </a:r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>
              <a:buNone/>
            </a:pPr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2000" dirty="0" smtClean="0">
                <a:solidFill>
                  <a:schemeClr val="accent1">
                    <a:lumMod val="50000"/>
                  </a:schemeClr>
                </a:solidFill>
              </a:rPr>
              <a:t>clean air</a:t>
            </a:r>
            <a:endParaRPr lang="en-GB" sz="20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TYPES OF LIVING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1026" name="Picture 2" descr="detached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268760"/>
            <a:ext cx="2592288" cy="172819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971600" y="2996952"/>
            <a:ext cx="19303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a </a:t>
            </a:r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</a:rPr>
              <a:t>detached house</a:t>
            </a:r>
            <a:endParaRPr lang="en-GB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1028" name="Picture 4" descr="semidetached_vic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1124744"/>
            <a:ext cx="2834680" cy="248605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652120" y="3645024"/>
            <a:ext cx="24785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</a:rPr>
              <a:t>a semi-detached house</a:t>
            </a:r>
            <a:endParaRPr lang="en-GB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1030" name="Picture 6" descr="terrace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4005064"/>
            <a:ext cx="3024336" cy="2054002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1115616" y="6093296"/>
            <a:ext cx="17123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</a:rPr>
              <a:t>terrace-houses</a:t>
            </a:r>
            <a:endParaRPr lang="en-GB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1032" name="Picture 8" descr="bugalow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148064" y="4005064"/>
            <a:ext cx="3312368" cy="2270026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6084168" y="6237312"/>
            <a:ext cx="13372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</a:rPr>
              <a:t>a bungalow</a:t>
            </a:r>
            <a:endParaRPr lang="en-GB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2050" name="Picture 2" descr="http://www.crystalestates.co.uk/CrystalandCo2011/imgs/flatblock2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059832" y="2780928"/>
            <a:ext cx="2592288" cy="1728192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3707904" y="4509120"/>
            <a:ext cx="14558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</a:rPr>
              <a:t>block of flats</a:t>
            </a:r>
            <a:endParaRPr lang="en-GB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ROOMS IN THE HOUSE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18434" name="Picture 2" descr="chryzantémy,domácnosti,fotografie,kuchyně,květinový,květiny,květy,příroda,sporáky,tabulky,zařízení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86956" y="1340768"/>
            <a:ext cx="2448272" cy="2304256"/>
          </a:xfrm>
          <a:prstGeom prst="rect">
            <a:avLst/>
          </a:prstGeom>
          <a:noFill/>
        </p:spPr>
      </p:pic>
      <p:pic>
        <p:nvPicPr>
          <p:cNvPr id="18436" name="Picture 4" descr="domácnosti,Fotografie,gauče,interiéry,křesla,nábytky,obývací pokoje,pohovky,pokoj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1340768"/>
            <a:ext cx="2592288" cy="2448272"/>
          </a:xfrm>
          <a:prstGeom prst="rect">
            <a:avLst/>
          </a:prstGeom>
          <a:noFill/>
        </p:spPr>
      </p:pic>
      <p:pic>
        <p:nvPicPr>
          <p:cNvPr id="18438" name="Picture 6" descr="krásná ložnice,světlé látky,útulné,vybavení,fotolia,domov,lampy,matrace,polštáře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259632" y="4293096"/>
            <a:ext cx="2448272" cy="2060848"/>
          </a:xfrm>
          <a:prstGeom prst="rect">
            <a:avLst/>
          </a:prstGeom>
          <a:noFill/>
        </p:spPr>
      </p:pic>
      <p:pic>
        <p:nvPicPr>
          <p:cNvPr id="18440" name="Picture 8" descr="domácnosti,domy,fotografie,koupelny,místnosti,obrazovky,okna,pokojové rostliny,ručníky,sídla,vany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92080" y="4191355"/>
            <a:ext cx="2664296" cy="2231529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2011091" y="3645024"/>
            <a:ext cx="9268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chemeClr val="bg2">
                    <a:lumMod val="50000"/>
                  </a:schemeClr>
                </a:solidFill>
              </a:rPr>
              <a:t>kitchen</a:t>
            </a:r>
            <a:endParaRPr lang="en-GB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60799" y="3789040"/>
            <a:ext cx="13083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chemeClr val="bg2">
                    <a:lumMod val="50000"/>
                  </a:schemeClr>
                </a:solidFill>
              </a:rPr>
              <a:t>living room</a:t>
            </a:r>
            <a:endParaRPr lang="en-GB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006888" y="6353944"/>
            <a:ext cx="10935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chemeClr val="bg2">
                    <a:lumMod val="50000"/>
                  </a:schemeClr>
                </a:solidFill>
              </a:rPr>
              <a:t>bedroom</a:t>
            </a:r>
            <a:endParaRPr lang="en-GB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285833" y="6422884"/>
            <a:ext cx="11833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chemeClr val="bg2">
                    <a:lumMod val="50000"/>
                  </a:schemeClr>
                </a:solidFill>
              </a:rPr>
              <a:t>bathroom</a:t>
            </a:r>
            <a:endParaRPr lang="en-GB" b="1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ROOMS IN THE HOUSE</a:t>
            </a:r>
            <a:endParaRPr lang="cs-CZ" b="1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1026" name="Picture 2" descr="Study room homivo Study room homivo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7418" y="1260222"/>
            <a:ext cx="2880320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876323" y="3726373"/>
            <a:ext cx="7425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chemeClr val="bg2">
                    <a:lumMod val="50000"/>
                  </a:schemeClr>
                </a:solidFill>
              </a:rPr>
              <a:t>study</a:t>
            </a:r>
            <a:endParaRPr lang="en-GB" b="1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3" name="Picture 2" descr="http://www.dimensionsinfo.com/wp-content/uploads/2010/03/Dining-Room-300x30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113571"/>
            <a:ext cx="2448272" cy="2459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168181" y="3573016"/>
            <a:ext cx="13933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chemeClr val="bg2">
                    <a:lumMod val="50000"/>
                  </a:schemeClr>
                </a:solidFill>
              </a:rPr>
              <a:t>dining room</a:t>
            </a:r>
            <a:endParaRPr lang="en-GB" b="1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1028" name="Picture 4" descr="http://image.made-in-china.com/4f0j00ceRTELkYsIqN/Melamine-Series-Wardrobe-Cloakroom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25361" y="3907574"/>
            <a:ext cx="2808312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108193" y="6211830"/>
            <a:ext cx="12426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chemeClr val="bg2">
                    <a:lumMod val="50000"/>
                  </a:schemeClr>
                </a:solidFill>
              </a:rPr>
              <a:t>cloakroom</a:t>
            </a:r>
            <a:endParaRPr lang="en-GB" b="1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22022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1188744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WHERE CAN YOU FIND THESE THINGS?</a:t>
            </a:r>
            <a:endParaRPr lang="cs-CZ" b="1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2050" name="Picture 2" descr="HDTV,LCD televize,monitory,obrazovky,širokoúhlá TV,technologie,televize,televizní obrazovky,televizní přijímače,TV,TV obrazovky,velkoplošná,vide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1844824"/>
            <a:ext cx="1240852" cy="1439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račky,nákladní auta,stavební míchačky,volný čas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3573016"/>
            <a:ext cx="1152128" cy="1078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domácnosti,hračky,medvídci,oblouky,plyšová zvířátka,stuhy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664" y="3556141"/>
            <a:ext cx="1123325" cy="1095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officeimg.vo.msecnd.net/en-us/images/MH900199885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1525" y="5085184"/>
            <a:ext cx="1732719" cy="1223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domácnosti,fotografie,lžíce,nádobí,nože,prostírání,prostření,restaurace,stolování,tabulky,talíře,ubrousky,vidličky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790637"/>
            <a:ext cx="1872208" cy="1547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ttp://officeimg.vo.msecnd.net/en-us/images/MH900351181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77600" y="3556141"/>
            <a:ext cx="1728192" cy="1294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iStockphoto,obchody,obrazovky počítače,počítače,práce na počítači,příruční počítače,vybavení kanceláře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25698" y="5036863"/>
            <a:ext cx="1684987" cy="1439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domácnosti,fotografie,obchody s oděvy,oblečení,ramínka,ramínka na šaty,šaty,skříně,stojany,úložiště,věšáky,závěsy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456892"/>
            <a:ext cx="2167285" cy="1655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41708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METODICKÝ NÁVOD</a:t>
            </a:r>
            <a:endParaRPr lang="cs-CZ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 smtClean="0">
                <a:solidFill>
                  <a:schemeClr val="bg2">
                    <a:lumMod val="50000"/>
                  </a:schemeClr>
                </a:solidFill>
              </a:rPr>
              <a:t>Materiál je určen  žákům 8. ročníku a slouží k výkladu/úvodu do tématu </a:t>
            </a:r>
            <a:r>
              <a:rPr lang="cs-CZ" sz="1400" dirty="0" err="1" smtClean="0">
                <a:solidFill>
                  <a:schemeClr val="bg2">
                    <a:lumMod val="50000"/>
                  </a:schemeClr>
                </a:solidFill>
              </a:rPr>
              <a:t>Home</a:t>
            </a:r>
            <a:r>
              <a:rPr lang="cs-CZ" sz="1400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1400" dirty="0" err="1" smtClean="0">
                <a:solidFill>
                  <a:schemeClr val="bg2">
                    <a:lumMod val="50000"/>
                  </a:schemeClr>
                </a:solidFill>
              </a:rPr>
              <a:t>and</a:t>
            </a:r>
            <a:r>
              <a:rPr lang="cs-CZ" sz="1400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1400" dirty="0" err="1" smtClean="0">
                <a:solidFill>
                  <a:schemeClr val="bg2">
                    <a:lumMod val="50000"/>
                  </a:schemeClr>
                </a:solidFill>
              </a:rPr>
              <a:t>Living</a:t>
            </a:r>
            <a:r>
              <a:rPr lang="cs-CZ" sz="1400" dirty="0" smtClean="0">
                <a:solidFill>
                  <a:schemeClr val="bg2">
                    <a:lumMod val="50000"/>
                  </a:schemeClr>
                </a:solidFill>
              </a:rPr>
              <a:t>.</a:t>
            </a:r>
          </a:p>
          <a:p>
            <a:r>
              <a:rPr lang="cs-CZ" sz="1400" dirty="0" smtClean="0">
                <a:solidFill>
                  <a:schemeClr val="bg2">
                    <a:lumMod val="50000"/>
                  </a:schemeClr>
                </a:solidFill>
              </a:rPr>
              <a:t>Slide 1 – žáci na základě obrázků zkusí odpovědět, kde mohou lidé bydlet (po </a:t>
            </a:r>
            <a:r>
              <a:rPr lang="cs-CZ" sz="1400" dirty="0" err="1" smtClean="0">
                <a:solidFill>
                  <a:schemeClr val="bg2">
                    <a:lumMod val="50000"/>
                  </a:schemeClr>
                </a:solidFill>
              </a:rPr>
              <a:t>pokliku</a:t>
            </a:r>
            <a:r>
              <a:rPr lang="cs-CZ" sz="1400" dirty="0" smtClean="0">
                <a:solidFill>
                  <a:schemeClr val="bg2">
                    <a:lumMod val="50000"/>
                  </a:schemeClr>
                </a:solidFill>
              </a:rPr>
              <a:t> se objeví správná odpověď)</a:t>
            </a:r>
          </a:p>
          <a:p>
            <a:r>
              <a:rPr lang="cs-CZ" sz="1400" dirty="0" smtClean="0">
                <a:solidFill>
                  <a:schemeClr val="bg2">
                    <a:lumMod val="50000"/>
                  </a:schemeClr>
                </a:solidFill>
              </a:rPr>
              <a:t>Slide 2 – základní rozdíly výhod/nevýhod života na vesnici/ve městě</a:t>
            </a:r>
          </a:p>
          <a:p>
            <a:r>
              <a:rPr lang="cs-CZ" sz="1400" dirty="0" smtClean="0">
                <a:solidFill>
                  <a:schemeClr val="bg2">
                    <a:lumMod val="50000"/>
                  </a:schemeClr>
                </a:solidFill>
              </a:rPr>
              <a:t>Slide 3 – druhy domů ve Velké Británii</a:t>
            </a:r>
          </a:p>
          <a:p>
            <a:r>
              <a:rPr lang="cs-CZ" sz="1400" dirty="0" smtClean="0">
                <a:solidFill>
                  <a:schemeClr val="bg2">
                    <a:lumMod val="50000"/>
                  </a:schemeClr>
                </a:solidFill>
              </a:rPr>
              <a:t>Slide 4 + 5– názvy místností v domě</a:t>
            </a:r>
          </a:p>
          <a:p>
            <a:r>
              <a:rPr lang="cs-CZ" sz="1400" dirty="0" smtClean="0">
                <a:solidFill>
                  <a:schemeClr val="bg2">
                    <a:lumMod val="50000"/>
                  </a:schemeClr>
                </a:solidFill>
              </a:rPr>
              <a:t>Slide 6 – žáci určí, ve kterých místnostech můžou najít </a:t>
            </a:r>
            <a:r>
              <a:rPr lang="cs-CZ" sz="1400" smtClean="0">
                <a:solidFill>
                  <a:schemeClr val="bg2">
                    <a:lumMod val="50000"/>
                  </a:schemeClr>
                </a:solidFill>
              </a:rPr>
              <a:t>dané předměty</a:t>
            </a:r>
            <a:endParaRPr lang="cs-CZ" sz="1400" dirty="0" smtClean="0">
              <a:solidFill>
                <a:schemeClr val="bg2">
                  <a:lumMod val="50000"/>
                </a:schemeClr>
              </a:solidFill>
            </a:endParaRPr>
          </a:p>
          <a:p>
            <a:endParaRPr lang="cs-CZ" sz="1400" dirty="0" smtClean="0">
              <a:solidFill>
                <a:schemeClr val="bg2">
                  <a:lumMod val="50000"/>
                </a:schemeClr>
              </a:solidFill>
            </a:endParaRPr>
          </a:p>
          <a:p>
            <a:endParaRPr lang="cs-CZ" sz="1400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ODKAZY</a:t>
            </a:r>
            <a:endParaRPr lang="cs-CZ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124744"/>
            <a:ext cx="7772400" cy="5400600"/>
          </a:xfrm>
        </p:spPr>
        <p:txBody>
          <a:bodyPr>
            <a:normAutofit fontScale="92500" lnSpcReduction="20000"/>
          </a:bodyPr>
          <a:lstStyle/>
          <a:p>
            <a:r>
              <a:rPr lang="cs-CZ" sz="1600" b="1" dirty="0" smtClean="0">
                <a:solidFill>
                  <a:schemeClr val="bg2">
                    <a:lumMod val="50000"/>
                  </a:schemeClr>
                </a:solidFill>
              </a:rPr>
              <a:t>Vesnice, </a:t>
            </a:r>
            <a:r>
              <a:rPr lang="en-US" sz="1600" dirty="0">
                <a:solidFill>
                  <a:schemeClr val="bg2">
                    <a:lumMod val="50000"/>
                  </a:schemeClr>
                </a:solidFill>
              </a:rPr>
              <a:t>[</a:t>
            </a:r>
            <a:r>
              <a:rPr lang="cs-CZ" sz="1600" dirty="0">
                <a:solidFill>
                  <a:schemeClr val="bg2">
                    <a:lumMod val="50000"/>
                  </a:schemeClr>
                </a:solidFill>
              </a:rPr>
              <a:t>cit. </a:t>
            </a: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</a:rPr>
              <a:t>2013-01-16</a:t>
            </a:r>
            <a:r>
              <a:rPr lang="en-US" sz="1600" dirty="0" smtClean="0">
                <a:solidFill>
                  <a:schemeClr val="bg2">
                    <a:lumMod val="50000"/>
                  </a:schemeClr>
                </a:solidFill>
              </a:rPr>
              <a:t>]</a:t>
            </a:r>
            <a:r>
              <a:rPr lang="cs-CZ" sz="1600" dirty="0">
                <a:solidFill>
                  <a:schemeClr val="bg2">
                    <a:lumMod val="50000"/>
                  </a:schemeClr>
                </a:solidFill>
              </a:rPr>
              <a:t>. Dostupné z:</a:t>
            </a:r>
            <a:endParaRPr lang="cs-CZ" sz="1600" dirty="0" smtClean="0">
              <a:solidFill>
                <a:schemeClr val="bg2">
                  <a:lumMod val="50000"/>
                </a:schemeClr>
              </a:solidFill>
              <a:hlinkClick r:id="rId2"/>
            </a:endParaRPr>
          </a:p>
          <a:p>
            <a:r>
              <a:rPr lang="cs-CZ" sz="1600" dirty="0" smtClean="0">
                <a:solidFill>
                  <a:schemeClr val="accent1">
                    <a:lumMod val="50000"/>
                  </a:schemeClr>
                </a:solidFill>
              </a:rPr>
              <a:t>http://www.interiordesign5.com/livingroom-interior-design/english-countryside-wallpaper</a:t>
            </a:r>
            <a:r>
              <a:rPr lang="cs-CZ" sz="1600" dirty="0" smtClean="0">
                <a:solidFill>
                  <a:schemeClr val="accent1">
                    <a:lumMod val="50000"/>
                  </a:schemeClr>
                </a:solidFill>
                <a:hlinkClick r:id="rId2"/>
              </a:rPr>
              <a:t>/</a:t>
            </a:r>
            <a:endParaRPr lang="cs-CZ" sz="1600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1600" b="1" dirty="0" smtClean="0">
                <a:solidFill>
                  <a:schemeClr val="bg2">
                    <a:lumMod val="50000"/>
                  </a:schemeClr>
                </a:solidFill>
              </a:rPr>
              <a:t>Město, </a:t>
            </a:r>
            <a:r>
              <a:rPr lang="en-US" sz="1600" dirty="0">
                <a:solidFill>
                  <a:schemeClr val="bg2">
                    <a:lumMod val="50000"/>
                  </a:schemeClr>
                </a:solidFill>
              </a:rPr>
              <a:t>[</a:t>
            </a:r>
            <a:r>
              <a:rPr lang="cs-CZ" sz="1600" dirty="0">
                <a:solidFill>
                  <a:schemeClr val="bg2">
                    <a:lumMod val="50000"/>
                  </a:schemeClr>
                </a:solidFill>
              </a:rPr>
              <a:t>cit. </a:t>
            </a: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</a:rPr>
              <a:t>2013-01-16</a:t>
            </a:r>
            <a:r>
              <a:rPr lang="en-US" sz="1600" dirty="0">
                <a:solidFill>
                  <a:schemeClr val="bg2">
                    <a:lumMod val="50000"/>
                  </a:schemeClr>
                </a:solidFill>
              </a:rPr>
              <a:t>]</a:t>
            </a:r>
            <a:r>
              <a:rPr lang="cs-CZ" sz="1600" dirty="0">
                <a:solidFill>
                  <a:schemeClr val="bg2">
                    <a:lumMod val="50000"/>
                  </a:schemeClr>
                </a:solidFill>
              </a:rPr>
              <a:t>. Dostupné z:</a:t>
            </a:r>
            <a:endParaRPr lang="cs-CZ" sz="1600" dirty="0">
              <a:solidFill>
                <a:schemeClr val="bg2">
                  <a:lumMod val="50000"/>
                </a:schemeClr>
              </a:solidFill>
              <a:hlinkClick r:id="rId2"/>
            </a:endParaRPr>
          </a:p>
          <a:p>
            <a:r>
              <a:rPr lang="cs-CZ" sz="1600" dirty="0" smtClean="0">
                <a:solidFill>
                  <a:schemeClr val="accent1">
                    <a:lumMod val="50000"/>
                  </a:schemeClr>
                </a:solidFill>
              </a:rPr>
              <a:t>http://whc.unesco.org/en/list/1155</a:t>
            </a:r>
          </a:p>
          <a:p>
            <a:r>
              <a:rPr lang="cs-CZ" sz="1600" b="1" dirty="0" smtClean="0">
                <a:solidFill>
                  <a:schemeClr val="bg2">
                    <a:lumMod val="50000"/>
                  </a:schemeClr>
                </a:solidFill>
              </a:rPr>
              <a:t>New York, </a:t>
            </a:r>
            <a:r>
              <a:rPr lang="en-US" sz="1600" dirty="0">
                <a:solidFill>
                  <a:schemeClr val="bg2">
                    <a:lumMod val="50000"/>
                  </a:schemeClr>
                </a:solidFill>
              </a:rPr>
              <a:t>[</a:t>
            </a:r>
            <a:r>
              <a:rPr lang="cs-CZ" sz="1600" dirty="0">
                <a:solidFill>
                  <a:schemeClr val="bg2">
                    <a:lumMod val="50000"/>
                  </a:schemeClr>
                </a:solidFill>
              </a:rPr>
              <a:t>cit. </a:t>
            </a: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</a:rPr>
              <a:t>2013-01-16</a:t>
            </a:r>
            <a:r>
              <a:rPr lang="en-US" sz="1600" dirty="0">
                <a:solidFill>
                  <a:schemeClr val="bg2">
                    <a:lumMod val="50000"/>
                  </a:schemeClr>
                </a:solidFill>
              </a:rPr>
              <a:t>]</a:t>
            </a:r>
            <a:r>
              <a:rPr lang="cs-CZ" sz="1600" dirty="0">
                <a:solidFill>
                  <a:schemeClr val="bg2">
                    <a:lumMod val="50000"/>
                  </a:schemeClr>
                </a:solidFill>
              </a:rPr>
              <a:t>. Dostupné z</a:t>
            </a: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</a:rPr>
              <a:t>:</a:t>
            </a:r>
            <a:endParaRPr lang="cs-CZ" sz="1600" dirty="0" smtClean="0">
              <a:solidFill>
                <a:schemeClr val="accent1">
                  <a:lumMod val="50000"/>
                </a:schemeClr>
              </a:solidFill>
              <a:hlinkClick r:id="rId3"/>
            </a:endParaRPr>
          </a:p>
          <a:p>
            <a:r>
              <a:rPr lang="cs-CZ" sz="1600" dirty="0" smtClean="0">
                <a:solidFill>
                  <a:schemeClr val="accent1">
                    <a:lumMod val="50000"/>
                  </a:schemeClr>
                </a:solidFill>
              </a:rPr>
              <a:t>http://cz.123rf.com/photo_1961414_the-statue-of-liberty-in-new-york-city.html</a:t>
            </a:r>
          </a:p>
          <a:p>
            <a:r>
              <a:rPr lang="cs-CZ" sz="1600" b="1" dirty="0" smtClean="0">
                <a:solidFill>
                  <a:schemeClr val="bg2">
                    <a:lumMod val="50000"/>
                  </a:schemeClr>
                </a:solidFill>
              </a:rPr>
              <a:t>Domy, </a:t>
            </a:r>
            <a:r>
              <a:rPr lang="en-US" sz="1600" dirty="0">
                <a:solidFill>
                  <a:schemeClr val="bg2">
                    <a:lumMod val="50000"/>
                  </a:schemeClr>
                </a:solidFill>
              </a:rPr>
              <a:t>[</a:t>
            </a:r>
            <a:r>
              <a:rPr lang="cs-CZ" sz="1600" dirty="0">
                <a:solidFill>
                  <a:schemeClr val="bg2">
                    <a:lumMod val="50000"/>
                  </a:schemeClr>
                </a:solidFill>
              </a:rPr>
              <a:t>cit. 2013-01-016</a:t>
            </a:r>
            <a:r>
              <a:rPr lang="en-US" sz="1600" dirty="0">
                <a:solidFill>
                  <a:schemeClr val="bg2">
                    <a:lumMod val="50000"/>
                  </a:schemeClr>
                </a:solidFill>
              </a:rPr>
              <a:t>]</a:t>
            </a:r>
            <a:r>
              <a:rPr lang="cs-CZ" sz="1600" dirty="0">
                <a:solidFill>
                  <a:schemeClr val="bg2">
                    <a:lumMod val="50000"/>
                  </a:schemeClr>
                </a:solidFill>
              </a:rPr>
              <a:t>. Dostupné z</a:t>
            </a: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</a:rPr>
              <a:t>:</a:t>
            </a:r>
            <a:endParaRPr lang="cs-CZ" sz="1600" dirty="0" smtClean="0">
              <a:solidFill>
                <a:schemeClr val="accent1">
                  <a:lumMod val="50000"/>
                </a:schemeClr>
              </a:solidFill>
              <a:hlinkClick r:id="rId4"/>
            </a:endParaRPr>
          </a:p>
          <a:p>
            <a:r>
              <a:rPr lang="cs-CZ" sz="1600" dirty="0" smtClean="0">
                <a:solidFill>
                  <a:schemeClr val="accent1">
                    <a:lumMod val="50000"/>
                  </a:schemeClr>
                </a:solidFill>
              </a:rPr>
              <a:t>http://projectbritain.com/houses/main/pages/detached1.html</a:t>
            </a:r>
          </a:p>
          <a:p>
            <a:r>
              <a:rPr lang="cs-CZ" sz="1600" dirty="0" smtClean="0">
                <a:solidFill>
                  <a:schemeClr val="accent1">
                    <a:lumMod val="50000"/>
                  </a:schemeClr>
                </a:solidFill>
              </a:rPr>
              <a:t>http://projectbritain.com/houses/main/pages/semidetached_vic.html</a:t>
            </a:r>
          </a:p>
          <a:p>
            <a:r>
              <a:rPr lang="cs-CZ" sz="1600" dirty="0" smtClean="0">
                <a:solidFill>
                  <a:schemeClr val="accent1">
                    <a:lumMod val="50000"/>
                  </a:schemeClr>
                </a:solidFill>
              </a:rPr>
              <a:t>http://projectbritain.com/houses/main/pages/terrace.html</a:t>
            </a:r>
          </a:p>
          <a:p>
            <a:r>
              <a:rPr lang="cs-CZ" sz="1600" dirty="0" smtClean="0">
                <a:solidFill>
                  <a:schemeClr val="accent1">
                    <a:lumMod val="50000"/>
                  </a:schemeClr>
                </a:solidFill>
              </a:rPr>
              <a:t>http://projectbritain.com/houses/main/pages/bugalow3.html</a:t>
            </a:r>
          </a:p>
          <a:p>
            <a:r>
              <a:rPr lang="cs-CZ" sz="1600" dirty="0" smtClean="0">
                <a:solidFill>
                  <a:schemeClr val="accent1">
                    <a:lumMod val="50000"/>
                  </a:schemeClr>
                </a:solidFill>
              </a:rPr>
              <a:t>http://www.crystalestates.co.uk/Management.html</a:t>
            </a:r>
          </a:p>
          <a:p>
            <a:r>
              <a:rPr lang="cs-CZ" sz="1600" b="1" dirty="0" smtClean="0">
                <a:solidFill>
                  <a:schemeClr val="bg2">
                    <a:lumMod val="50000"/>
                  </a:schemeClr>
                </a:solidFill>
              </a:rPr>
              <a:t>Studovna, </a:t>
            </a:r>
            <a:r>
              <a:rPr lang="en-US" sz="1600" dirty="0">
                <a:solidFill>
                  <a:schemeClr val="bg2">
                    <a:lumMod val="50000"/>
                  </a:schemeClr>
                </a:solidFill>
              </a:rPr>
              <a:t>[</a:t>
            </a:r>
            <a:r>
              <a:rPr lang="cs-CZ" sz="1600" dirty="0">
                <a:solidFill>
                  <a:schemeClr val="bg2">
                    <a:lumMod val="50000"/>
                  </a:schemeClr>
                </a:solidFill>
              </a:rPr>
              <a:t>cit. </a:t>
            </a: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</a:rPr>
              <a:t>2013-01-16</a:t>
            </a:r>
            <a:r>
              <a:rPr lang="en-US" sz="1600" dirty="0">
                <a:solidFill>
                  <a:schemeClr val="bg2">
                    <a:lumMod val="50000"/>
                  </a:schemeClr>
                </a:solidFill>
              </a:rPr>
              <a:t>]</a:t>
            </a:r>
            <a:r>
              <a:rPr lang="cs-CZ" sz="1600" dirty="0">
                <a:solidFill>
                  <a:schemeClr val="bg2">
                    <a:lumMod val="50000"/>
                  </a:schemeClr>
                </a:solidFill>
              </a:rPr>
              <a:t>. Dostupné z</a:t>
            </a: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</a:rPr>
              <a:t>:</a:t>
            </a:r>
            <a:endParaRPr lang="cs-CZ" sz="1600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</a:rPr>
              <a:t>http</a:t>
            </a:r>
            <a:r>
              <a:rPr lang="cs-CZ" sz="1600" dirty="0">
                <a:solidFill>
                  <a:schemeClr val="bg2">
                    <a:lumMod val="50000"/>
                  </a:schemeClr>
                </a:solidFill>
              </a:rPr>
              <a:t>://</a:t>
            </a: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</a:rPr>
              <a:t>themaisonette.net/study-room-homivo</a:t>
            </a:r>
          </a:p>
          <a:p>
            <a:r>
              <a:rPr lang="cs-CZ" sz="1600" b="1" dirty="0" smtClean="0">
                <a:solidFill>
                  <a:schemeClr val="bg2">
                    <a:lumMod val="50000"/>
                  </a:schemeClr>
                </a:solidFill>
              </a:rPr>
              <a:t>Jídelna, </a:t>
            </a:r>
            <a:r>
              <a:rPr lang="en-US" sz="1600" dirty="0">
                <a:solidFill>
                  <a:schemeClr val="bg2">
                    <a:lumMod val="50000"/>
                  </a:schemeClr>
                </a:solidFill>
              </a:rPr>
              <a:t>[</a:t>
            </a:r>
            <a:r>
              <a:rPr lang="cs-CZ" sz="1600" dirty="0">
                <a:solidFill>
                  <a:schemeClr val="bg2">
                    <a:lumMod val="50000"/>
                  </a:schemeClr>
                </a:solidFill>
              </a:rPr>
              <a:t>cit. </a:t>
            </a: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</a:rPr>
              <a:t>2013-01-16</a:t>
            </a:r>
            <a:r>
              <a:rPr lang="en-US" sz="1600" dirty="0">
                <a:solidFill>
                  <a:schemeClr val="bg2">
                    <a:lumMod val="50000"/>
                  </a:schemeClr>
                </a:solidFill>
              </a:rPr>
              <a:t>]</a:t>
            </a:r>
            <a:r>
              <a:rPr lang="cs-CZ" sz="1600" dirty="0">
                <a:solidFill>
                  <a:schemeClr val="bg2">
                    <a:lumMod val="50000"/>
                  </a:schemeClr>
                </a:solidFill>
              </a:rPr>
              <a:t>. Dostupné z</a:t>
            </a: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</a:rPr>
              <a:t>:</a:t>
            </a:r>
            <a:endParaRPr lang="cs-CZ" sz="1600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sz="1600" dirty="0">
                <a:solidFill>
                  <a:schemeClr val="bg2">
                    <a:lumMod val="50000"/>
                  </a:schemeClr>
                </a:solidFill>
              </a:rPr>
              <a:t>http://www.dimensionsinfo.com/dining-room-sizes</a:t>
            </a: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</a:rPr>
              <a:t>/</a:t>
            </a:r>
          </a:p>
          <a:p>
            <a:r>
              <a:rPr lang="cs-CZ" sz="1600" b="1" dirty="0" smtClean="0">
                <a:solidFill>
                  <a:schemeClr val="bg2">
                    <a:lumMod val="50000"/>
                  </a:schemeClr>
                </a:solidFill>
              </a:rPr>
              <a:t>Šatna, </a:t>
            </a:r>
            <a:r>
              <a:rPr lang="en-US" sz="1600" dirty="0">
                <a:solidFill>
                  <a:schemeClr val="bg2">
                    <a:lumMod val="50000"/>
                  </a:schemeClr>
                </a:solidFill>
              </a:rPr>
              <a:t>[</a:t>
            </a:r>
            <a:r>
              <a:rPr lang="cs-CZ" sz="1600" dirty="0">
                <a:solidFill>
                  <a:schemeClr val="bg2">
                    <a:lumMod val="50000"/>
                  </a:schemeClr>
                </a:solidFill>
              </a:rPr>
              <a:t>cit. </a:t>
            </a: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</a:rPr>
              <a:t>2013-01-16</a:t>
            </a:r>
            <a:r>
              <a:rPr lang="en-US" sz="1600" dirty="0">
                <a:solidFill>
                  <a:schemeClr val="bg2">
                    <a:lumMod val="50000"/>
                  </a:schemeClr>
                </a:solidFill>
              </a:rPr>
              <a:t>]</a:t>
            </a:r>
            <a:r>
              <a:rPr lang="cs-CZ" sz="1600" dirty="0">
                <a:solidFill>
                  <a:schemeClr val="bg2">
                    <a:lumMod val="50000"/>
                  </a:schemeClr>
                </a:solidFill>
              </a:rPr>
              <a:t>. Dostupné z:</a:t>
            </a:r>
            <a:endParaRPr lang="cs-CZ" sz="1600" dirty="0">
              <a:solidFill>
                <a:schemeClr val="accent1">
                  <a:lumMod val="50000"/>
                </a:schemeClr>
              </a:solidFill>
              <a:hlinkClick r:id="rId4"/>
            </a:endParaRPr>
          </a:p>
          <a:p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</a:rPr>
              <a:t>http</a:t>
            </a:r>
            <a:r>
              <a:rPr lang="cs-CZ" sz="1600" dirty="0">
                <a:solidFill>
                  <a:schemeClr val="bg2">
                    <a:lumMod val="50000"/>
                  </a:schemeClr>
                </a:solidFill>
              </a:rPr>
              <a:t>://image.made-in-china.com/4f0j00ceRTELkYsIqN/Melamine-Series-Wardrobe-Cloakroom.jpg</a:t>
            </a:r>
          </a:p>
          <a:p>
            <a:endParaRPr lang="cs-CZ" sz="16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ODKAZY</a:t>
            </a:r>
            <a:endParaRPr lang="cs-CZ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628800"/>
            <a:ext cx="7772400" cy="4968552"/>
          </a:xfrm>
        </p:spPr>
        <p:txBody>
          <a:bodyPr>
            <a:normAutofit lnSpcReduction="10000"/>
          </a:bodyPr>
          <a:lstStyle/>
          <a:p>
            <a:r>
              <a:rPr lang="cs-CZ" sz="1800" b="1" dirty="0">
                <a:solidFill>
                  <a:schemeClr val="bg2">
                    <a:lumMod val="50000"/>
                  </a:schemeClr>
                </a:solidFill>
              </a:rPr>
              <a:t>Klipart </a:t>
            </a:r>
            <a:r>
              <a:rPr lang="en-US" sz="1800" b="1" dirty="0">
                <a:solidFill>
                  <a:schemeClr val="bg2">
                    <a:lumMod val="50000"/>
                  </a:schemeClr>
                </a:solidFill>
              </a:rPr>
              <a:t>[</a:t>
            </a:r>
            <a:r>
              <a:rPr lang="cs-CZ" sz="1800" b="1" dirty="0">
                <a:solidFill>
                  <a:schemeClr val="bg2">
                    <a:lumMod val="50000"/>
                  </a:schemeClr>
                </a:solidFill>
              </a:rPr>
              <a:t>on-line</a:t>
            </a:r>
            <a:r>
              <a:rPr lang="en-US" sz="1800" b="1" dirty="0">
                <a:solidFill>
                  <a:schemeClr val="bg2">
                    <a:lumMod val="50000"/>
                  </a:schemeClr>
                </a:solidFill>
              </a:rPr>
              <a:t>]</a:t>
            </a:r>
            <a:r>
              <a:rPr lang="cs-CZ" sz="1800" b="1" dirty="0">
                <a:solidFill>
                  <a:schemeClr val="bg2">
                    <a:lumMod val="50000"/>
                  </a:schemeClr>
                </a:solidFill>
              </a:rPr>
              <a:t>.</a:t>
            </a:r>
            <a:r>
              <a:rPr lang="cs-CZ" sz="1800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1800" dirty="0" smtClean="0">
                <a:solidFill>
                  <a:schemeClr val="bg2">
                    <a:lumMod val="50000"/>
                  </a:schemeClr>
                </a:solidFill>
              </a:rPr>
              <a:t>2013 </a:t>
            </a:r>
            <a:r>
              <a:rPr lang="en-US" sz="1800" dirty="0">
                <a:solidFill>
                  <a:schemeClr val="bg2">
                    <a:lumMod val="50000"/>
                  </a:schemeClr>
                </a:solidFill>
              </a:rPr>
              <a:t>[</a:t>
            </a:r>
            <a:r>
              <a:rPr lang="cs-CZ" sz="1800" dirty="0">
                <a:solidFill>
                  <a:schemeClr val="bg2">
                    <a:lumMod val="50000"/>
                  </a:schemeClr>
                </a:solidFill>
              </a:rPr>
              <a:t>cit. </a:t>
            </a:r>
            <a:r>
              <a:rPr lang="cs-CZ" sz="1800" dirty="0" smtClean="0">
                <a:solidFill>
                  <a:schemeClr val="bg2">
                    <a:lumMod val="50000"/>
                  </a:schemeClr>
                </a:solidFill>
              </a:rPr>
              <a:t>2013-01-16</a:t>
            </a:r>
            <a:r>
              <a:rPr lang="en-US" sz="1800" dirty="0" smtClean="0">
                <a:solidFill>
                  <a:schemeClr val="bg2">
                    <a:lumMod val="50000"/>
                  </a:schemeClr>
                </a:solidFill>
              </a:rPr>
              <a:t>]</a:t>
            </a:r>
            <a:r>
              <a:rPr lang="cs-CZ" sz="1800" dirty="0">
                <a:solidFill>
                  <a:schemeClr val="bg2">
                    <a:lumMod val="50000"/>
                  </a:schemeClr>
                </a:solidFill>
              </a:rPr>
              <a:t>. Dostupný z www</a:t>
            </a:r>
            <a:r>
              <a:rPr lang="cs-CZ" sz="1800" dirty="0" smtClean="0">
                <a:solidFill>
                  <a:schemeClr val="bg2">
                    <a:lumMod val="50000"/>
                  </a:schemeClr>
                </a:solidFill>
              </a:rPr>
              <a:t>:</a:t>
            </a:r>
            <a:endParaRPr lang="cs-CZ" sz="1800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sz="1500" dirty="0">
                <a:solidFill>
                  <a:schemeClr val="bg2">
                    <a:lumMod val="50000"/>
                  </a:schemeClr>
                </a:solidFill>
              </a:rPr>
              <a:t>http://office.microsoft.com/cs-cz/images/results.aspx?qu=TV&amp;ex=2#ai:MC900432517|</a:t>
            </a:r>
          </a:p>
          <a:p>
            <a:r>
              <a:rPr lang="cs-CZ" sz="1500" dirty="0">
                <a:solidFill>
                  <a:schemeClr val="accent1">
                    <a:lumMod val="50000"/>
                  </a:schemeClr>
                </a:solidFill>
              </a:rPr>
              <a:t>http://office.microsoft.com/cs-cz/images/results.aspx?qu=KUCHYN%C4%9A&amp;ex=2#ai:MP900414066|</a:t>
            </a:r>
          </a:p>
          <a:p>
            <a:r>
              <a:rPr lang="cs-CZ" sz="1500" dirty="0">
                <a:solidFill>
                  <a:schemeClr val="accent1">
                    <a:lumMod val="50000"/>
                  </a:schemeClr>
                </a:solidFill>
              </a:rPr>
              <a:t>http://office.microsoft.com/cs-cz/images/results.aspx?qu=ob%C3%BDvac%C3%AD+pokoj&amp;ex=1#ai:MP900430559|</a:t>
            </a:r>
          </a:p>
          <a:p>
            <a:r>
              <a:rPr lang="cs-CZ" sz="1500" dirty="0">
                <a:solidFill>
                  <a:schemeClr val="accent1">
                    <a:lumMod val="50000"/>
                  </a:schemeClr>
                </a:solidFill>
              </a:rPr>
              <a:t>http://office.microsoft.com/cs-cz/images/results.aspx?qu=lo%C5%BEnice&amp;ex=1#ai:MP900448496|</a:t>
            </a:r>
          </a:p>
          <a:p>
            <a:r>
              <a:rPr lang="cs-CZ" sz="1500" dirty="0">
                <a:solidFill>
                  <a:schemeClr val="accent1">
                    <a:lumMod val="50000"/>
                  </a:schemeClr>
                </a:solidFill>
              </a:rPr>
              <a:t>http://office.microsoft.com/cs-cz/images/results.aspx?qu=koupelna&amp;ex=1#ai:MP900399685</a:t>
            </a:r>
          </a:p>
          <a:p>
            <a:r>
              <a:rPr lang="cs-CZ" sz="1500" dirty="0">
                <a:solidFill>
                  <a:schemeClr val="bg2">
                    <a:lumMod val="50000"/>
                  </a:schemeClr>
                </a:solidFill>
              </a:rPr>
              <a:t>http://office.microsoft.com/cs-cz/images/results.aspx?qu=hra%C4%8Dky&amp;ex=2#ai:MP900405228|</a:t>
            </a:r>
          </a:p>
          <a:p>
            <a:r>
              <a:rPr lang="cs-CZ" sz="1500" dirty="0">
                <a:solidFill>
                  <a:schemeClr val="bg2">
                    <a:lumMod val="50000"/>
                  </a:schemeClr>
                </a:solidFill>
              </a:rPr>
              <a:t>http://office.microsoft.com/cs-cz/images/results.aspx?qu=hra%C4%8Dky&amp;ex=2#ai:MP900405496|</a:t>
            </a:r>
          </a:p>
          <a:p>
            <a:r>
              <a:rPr lang="cs-CZ" sz="1500" dirty="0">
                <a:solidFill>
                  <a:schemeClr val="bg2">
                    <a:lumMod val="50000"/>
                  </a:schemeClr>
                </a:solidFill>
              </a:rPr>
              <a:t>http://office.microsoft.com/cs-cz/images/results.aspx?qu=hrnec&amp;ex=1#ai:MC900199885|mt:0|</a:t>
            </a:r>
          </a:p>
          <a:p>
            <a:r>
              <a:rPr lang="cs-CZ" sz="1500" dirty="0">
                <a:solidFill>
                  <a:schemeClr val="bg2">
                    <a:lumMod val="50000"/>
                  </a:schemeClr>
                </a:solidFill>
              </a:rPr>
              <a:t>http://office.microsoft.com/cs-cz/images/results.aspx?qu=n%C3%A1dob%C3%AD&amp;ex=1#ai:MP900422381|</a:t>
            </a:r>
          </a:p>
          <a:p>
            <a:endParaRPr lang="cs-CZ" sz="1800" dirty="0" smtClean="0">
              <a:solidFill>
                <a:schemeClr val="bg2">
                  <a:lumMod val="50000"/>
                </a:schemeClr>
              </a:solidFill>
              <a:hlinkClick r:id="rId2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92547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ODKAZY</a:t>
            </a:r>
            <a:endParaRPr lang="cs-CZ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>
                <a:solidFill>
                  <a:schemeClr val="bg2">
                    <a:lumMod val="50000"/>
                  </a:schemeClr>
                </a:solidFill>
              </a:rPr>
              <a:t>http://office.microsoft.com/cs-cz/images/results.aspx?qu=sprcha&amp;ex=1#ai:MC900351181</a:t>
            </a:r>
            <a:r>
              <a:rPr lang="cs-CZ" sz="1400" dirty="0" smtClean="0">
                <a:solidFill>
                  <a:schemeClr val="bg2">
                    <a:lumMod val="50000"/>
                  </a:schemeClr>
                </a:solidFill>
              </a:rPr>
              <a:t>|</a:t>
            </a:r>
          </a:p>
          <a:p>
            <a:r>
              <a:rPr lang="cs-CZ" sz="1400" dirty="0">
                <a:solidFill>
                  <a:schemeClr val="bg2">
                    <a:lumMod val="50000"/>
                  </a:schemeClr>
                </a:solidFill>
              </a:rPr>
              <a:t>http://office.microsoft.com/cs-cz/images/results.aspx?qu=po%C4%8D%C3%ADta%C4%8D&amp;ex=1#ai:MC900433050</a:t>
            </a:r>
            <a:r>
              <a:rPr lang="cs-CZ" sz="1400" dirty="0" smtClean="0">
                <a:solidFill>
                  <a:schemeClr val="bg2">
                    <a:lumMod val="50000"/>
                  </a:schemeClr>
                </a:solidFill>
                <a:hlinkClick r:id="rId2"/>
              </a:rPr>
              <a:t>|</a:t>
            </a:r>
            <a:endParaRPr lang="cs-CZ" sz="1400" dirty="0" smtClean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sz="1400" dirty="0">
                <a:solidFill>
                  <a:schemeClr val="bg2">
                    <a:lumMod val="50000"/>
                  </a:schemeClr>
                </a:solidFill>
              </a:rPr>
              <a:t>http://office.microsoft.com/cs-cz/images/results.aspx?qu=oble%C4%8Den%C3%AD&amp;ex=1#ai:MP900423057|mt:2|</a:t>
            </a:r>
          </a:p>
        </p:txBody>
      </p:sp>
    </p:spTree>
    <p:extLst>
      <p:ext uri="{BB962C8B-B14F-4D97-AF65-F5344CB8AC3E}">
        <p14:creationId xmlns:p14="http://schemas.microsoft.com/office/powerpoint/2010/main" xmlns="" val="1321131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Vlastní 5">
      <a:dk1>
        <a:srgbClr val="FFFF00"/>
      </a:dk1>
      <a:lt1>
        <a:srgbClr val="FFFF00"/>
      </a:lt1>
      <a:dk2>
        <a:srgbClr val="FF3300"/>
      </a:dk2>
      <a:lt2>
        <a:srgbClr val="FFFF65"/>
      </a:lt2>
      <a:accent1>
        <a:srgbClr val="D16349"/>
      </a:accent1>
      <a:accent2>
        <a:srgbClr val="CCB400"/>
      </a:accent2>
      <a:accent3>
        <a:srgbClr val="FF0000"/>
      </a:accent3>
      <a:accent4>
        <a:srgbClr val="FF0000"/>
      </a:accent4>
      <a:accent5>
        <a:srgbClr val="FF0000"/>
      </a:accent5>
      <a:accent6>
        <a:srgbClr val="D19049"/>
      </a:accent6>
      <a:hlink>
        <a:srgbClr val="00A3D6"/>
      </a:hlink>
      <a:folHlink>
        <a:srgbClr val="694F07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206</TotalTime>
  <Words>405</Words>
  <Application>Microsoft Office PowerPoint</Application>
  <PresentationFormat>Předvádění na obrazovce (4:3)</PresentationFormat>
  <Paragraphs>85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Metro</vt:lpstr>
      <vt:lpstr>Název školy: ZŠ štětí, Ostrovní 300 Autor: Lenka Pizúrová Název materiálu: VY_32_INOVACE_AJ.8.16_home_and_living Název: Home and living Vzdělávací oblast: Jazyk a jazyková komunikace Vzdělávací obor: Cizí jazyk – anglický jazyk Téma: Home and living Ročník: 8.A Školní rok: 2012/2013 Datum: 16.01.2013 Číslo operačního programu:CZ.1.07/1.4.00/21.1693 </vt:lpstr>
      <vt:lpstr>PEOPLE CAN LIVE</vt:lpstr>
      <vt:lpstr>ADVANTAGES AND DISADVANTAGES OF LIVING IN A VILLAGE AND TOWN</vt:lpstr>
      <vt:lpstr>TYPES OF LIVING</vt:lpstr>
      <vt:lpstr>ROOMS IN THE HOUSE</vt:lpstr>
      <vt:lpstr>ROOMS IN THE HOUSE</vt:lpstr>
      <vt:lpstr>WHERE CAN YOU FIND THESE THINGS?</vt:lpstr>
      <vt:lpstr>METODICKÝ NÁVOD</vt:lpstr>
      <vt:lpstr>ODKAZY</vt:lpstr>
      <vt:lpstr>ODKAZY</vt:lpstr>
      <vt:lpstr>ODKAZY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štětí, Ostrovní 300 Autor: Lenka Pizúrová Název materiálu: VY_32_INOVACE_AJ.8.16_home_and_living Název: Home and living Vzdělávací oblast: Jazyk a jazyková komunikace Vzdělávací obor: Cizí jazyk – anglický jazyk Téma: Home and living Ročník: 8. Školní rok: 2012/2013 Datum: 14.01.2013 Číslo operačního programu:CZ.1.07/1.4.00/21.1693</dc:title>
  <dc:creator>Lenočka</dc:creator>
  <cp:lastModifiedBy>Základní škola Ostrovní</cp:lastModifiedBy>
  <cp:revision>19</cp:revision>
  <dcterms:created xsi:type="dcterms:W3CDTF">2013-01-13T15:56:16Z</dcterms:created>
  <dcterms:modified xsi:type="dcterms:W3CDTF">2013-01-21T08:58:07Z</dcterms:modified>
</cp:coreProperties>
</file>