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3" r:id="rId3"/>
    <p:sldId id="256" r:id="rId4"/>
    <p:sldId id="257" r:id="rId5"/>
    <p:sldId id="259" r:id="rId6"/>
    <p:sldId id="264" r:id="rId7"/>
    <p:sldId id="261" r:id="rId8"/>
    <p:sldId id="262" r:id="rId9"/>
    <p:sldId id="266" r:id="rId10"/>
    <p:sldId id="267" r:id="rId11"/>
  </p:sldIdLst>
  <p:sldSz cx="9144000" cy="6858000" type="screen4x3"/>
  <p:notesSz cx="6858000" cy="9144000"/>
  <p:defaultTextStyle>
    <a:defPPr>
      <a:defRPr lang="cs-CZ"/>
    </a:defPPr>
    <a:lvl1pPr algn="l" rtl="0" fontAlgn="base">
      <a:spcBef>
        <a:spcPct val="0"/>
      </a:spcBef>
      <a:spcAft>
        <a:spcPct val="0"/>
      </a:spcAft>
      <a:defRPr sz="1200" kern="1200">
        <a:solidFill>
          <a:schemeClr val="tx1"/>
        </a:solidFill>
        <a:latin typeface="Times New Roman" pitchFamily="18" charset="0"/>
        <a:ea typeface="+mn-ea"/>
        <a:cs typeface="+mn-cs"/>
      </a:defRPr>
    </a:lvl1pPr>
    <a:lvl2pPr marL="457200" algn="l" rtl="0" fontAlgn="base">
      <a:spcBef>
        <a:spcPct val="0"/>
      </a:spcBef>
      <a:spcAft>
        <a:spcPct val="0"/>
      </a:spcAft>
      <a:defRPr sz="1200" kern="1200">
        <a:solidFill>
          <a:schemeClr val="tx1"/>
        </a:solidFill>
        <a:latin typeface="Times New Roman" pitchFamily="18" charset="0"/>
        <a:ea typeface="+mn-ea"/>
        <a:cs typeface="+mn-cs"/>
      </a:defRPr>
    </a:lvl2pPr>
    <a:lvl3pPr marL="914400" algn="l" rtl="0" fontAlgn="base">
      <a:spcBef>
        <a:spcPct val="0"/>
      </a:spcBef>
      <a:spcAft>
        <a:spcPct val="0"/>
      </a:spcAft>
      <a:defRPr sz="1200" kern="1200">
        <a:solidFill>
          <a:schemeClr val="tx1"/>
        </a:solidFill>
        <a:latin typeface="Times New Roman" pitchFamily="18" charset="0"/>
        <a:ea typeface="+mn-ea"/>
        <a:cs typeface="+mn-cs"/>
      </a:defRPr>
    </a:lvl3pPr>
    <a:lvl4pPr marL="1371600" algn="l" rtl="0" fontAlgn="base">
      <a:spcBef>
        <a:spcPct val="0"/>
      </a:spcBef>
      <a:spcAft>
        <a:spcPct val="0"/>
      </a:spcAft>
      <a:defRPr sz="1200" kern="1200">
        <a:solidFill>
          <a:schemeClr val="tx1"/>
        </a:solidFill>
        <a:latin typeface="Times New Roman" pitchFamily="18" charset="0"/>
        <a:ea typeface="+mn-ea"/>
        <a:cs typeface="+mn-cs"/>
      </a:defRPr>
    </a:lvl4pPr>
    <a:lvl5pPr marL="1828800" algn="l" rtl="0" fontAlgn="base">
      <a:spcBef>
        <a:spcPct val="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Times New Roman" pitchFamily="18" charset="0"/>
        <a:ea typeface="+mn-ea"/>
        <a:cs typeface="+mn-cs"/>
      </a:defRPr>
    </a:lvl6pPr>
    <a:lvl7pPr marL="2743200" algn="l" defTabSz="914400" rtl="0" eaLnBrk="1" latinLnBrk="0" hangingPunct="1">
      <a:defRPr sz="1200" kern="1200">
        <a:solidFill>
          <a:schemeClr val="tx1"/>
        </a:solidFill>
        <a:latin typeface="Times New Roman" pitchFamily="18" charset="0"/>
        <a:ea typeface="+mn-ea"/>
        <a:cs typeface="+mn-cs"/>
      </a:defRPr>
    </a:lvl7pPr>
    <a:lvl8pPr marL="3200400" algn="l" defTabSz="914400" rtl="0" eaLnBrk="1" latinLnBrk="0" hangingPunct="1">
      <a:defRPr sz="1200" kern="1200">
        <a:solidFill>
          <a:schemeClr val="tx1"/>
        </a:solidFill>
        <a:latin typeface="Times New Roman" pitchFamily="18" charset="0"/>
        <a:ea typeface="+mn-ea"/>
        <a:cs typeface="+mn-cs"/>
      </a:defRPr>
    </a:lvl8pPr>
    <a:lvl9pPr marL="3657600" algn="l" defTabSz="914400" rtl="0" eaLnBrk="1" latinLnBrk="0" hangingPunct="1">
      <a:defRPr sz="12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3A2B"/>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96" autoAdjust="0"/>
    <p:restoredTop sz="86491" autoAdjust="0"/>
  </p:normalViewPr>
  <p:slideViewPr>
    <p:cSldViewPr snapToGrid="0">
      <p:cViewPr varScale="1">
        <p:scale>
          <a:sx n="63" d="100"/>
          <a:sy n="63" d="100"/>
        </p:scale>
        <p:origin x="-99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4D41AF71-B925-4D9E-AE42-FCEE7DB88A3F}" type="slidenum">
              <a:rPr lang="cs-CZ"/>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4B2C5093-D78A-4DFF-AD59-593C8E795F48}" type="slidenum">
              <a:rPr lang="cs-CZ"/>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5CC8913-21FB-41E7-8604-0B6451C3EEDC}" type="slidenum">
              <a:rPr lang="cs-CZ"/>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7F1CCE28-4400-4757-ABB4-E07E9438950E}" type="slidenum">
              <a:rPr lang="cs-CZ"/>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lvl1pPr>
              <a:defRPr/>
            </a:lvl1pPr>
          </a:lstStyle>
          <a:p>
            <a:endParaRPr lang="cs-CZ"/>
          </a:p>
        </p:txBody>
      </p:sp>
      <p:sp>
        <p:nvSpPr>
          <p:cNvPr id="8" name="Zástupný symbol pro zápatí 7"/>
          <p:cNvSpPr>
            <a:spLocks noGrp="1"/>
          </p:cNvSpPr>
          <p:nvPr>
            <p:ph type="ftr" sz="quarter" idx="11"/>
          </p:nvPr>
        </p:nvSpPr>
        <p:spPr/>
        <p:txBody>
          <a:bodyPr/>
          <a:lstStyle>
            <a:lvl1pPr>
              <a:defRPr/>
            </a:lvl1pPr>
          </a:lstStyle>
          <a:p>
            <a:endParaRPr lang="cs-CZ"/>
          </a:p>
        </p:txBody>
      </p:sp>
      <p:sp>
        <p:nvSpPr>
          <p:cNvPr id="9" name="Zástupný symbol pro číslo snímku 8"/>
          <p:cNvSpPr>
            <a:spLocks noGrp="1"/>
          </p:cNvSpPr>
          <p:nvPr>
            <p:ph type="sldNum" sz="quarter" idx="12"/>
          </p:nvPr>
        </p:nvSpPr>
        <p:spPr/>
        <p:txBody>
          <a:bodyPr/>
          <a:lstStyle>
            <a:lvl1pPr>
              <a:defRPr/>
            </a:lvl1pPr>
          </a:lstStyle>
          <a:p>
            <a:fld id="{AEA9EB51-3F1B-44F4-9EC9-BFCDEB709A86}" type="slidenum">
              <a:rPr lang="cs-CZ"/>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lvl1pPr>
              <a:defRPr/>
            </a:lvl1pPr>
          </a:lstStyle>
          <a:p>
            <a:endParaRPr lang="cs-CZ"/>
          </a:p>
        </p:txBody>
      </p:sp>
      <p:sp>
        <p:nvSpPr>
          <p:cNvPr id="4" name="Zástupný symbol pro zápatí 3"/>
          <p:cNvSpPr>
            <a:spLocks noGrp="1"/>
          </p:cNvSpPr>
          <p:nvPr>
            <p:ph type="ftr" sz="quarter" idx="11"/>
          </p:nvPr>
        </p:nvSpPr>
        <p:spPr/>
        <p:txBody>
          <a:bodyPr/>
          <a:lstStyle>
            <a:lvl1pPr>
              <a:defRPr/>
            </a:lvl1pPr>
          </a:lstStyle>
          <a:p>
            <a:endParaRPr lang="cs-CZ"/>
          </a:p>
        </p:txBody>
      </p:sp>
      <p:sp>
        <p:nvSpPr>
          <p:cNvPr id="5" name="Zástupný symbol pro číslo snímku 4"/>
          <p:cNvSpPr>
            <a:spLocks noGrp="1"/>
          </p:cNvSpPr>
          <p:nvPr>
            <p:ph type="sldNum" sz="quarter" idx="12"/>
          </p:nvPr>
        </p:nvSpPr>
        <p:spPr/>
        <p:txBody>
          <a:bodyPr/>
          <a:lstStyle>
            <a:lvl1pPr>
              <a:defRPr/>
            </a:lvl1pPr>
          </a:lstStyle>
          <a:p>
            <a:fld id="{FF136949-9395-4147-A288-D64062694267}" type="slidenum">
              <a:rPr lang="cs-CZ"/>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lvl1pPr>
          </a:lstStyle>
          <a:p>
            <a:endParaRPr lang="cs-CZ"/>
          </a:p>
        </p:txBody>
      </p:sp>
      <p:sp>
        <p:nvSpPr>
          <p:cNvPr id="3" name="Zástupný symbol pro zápatí 2"/>
          <p:cNvSpPr>
            <a:spLocks noGrp="1"/>
          </p:cNvSpPr>
          <p:nvPr>
            <p:ph type="ftr" sz="quarter" idx="11"/>
          </p:nvPr>
        </p:nvSpPr>
        <p:spPr/>
        <p:txBody>
          <a:bodyPr/>
          <a:lstStyle>
            <a:lvl1pPr>
              <a:defRPr/>
            </a:lvl1pPr>
          </a:lstStyle>
          <a:p>
            <a:endParaRPr lang="cs-CZ"/>
          </a:p>
        </p:txBody>
      </p:sp>
      <p:sp>
        <p:nvSpPr>
          <p:cNvPr id="4" name="Zástupný symbol pro číslo snímku 3"/>
          <p:cNvSpPr>
            <a:spLocks noGrp="1"/>
          </p:cNvSpPr>
          <p:nvPr>
            <p:ph type="sldNum" sz="quarter" idx="12"/>
          </p:nvPr>
        </p:nvSpPr>
        <p:spPr/>
        <p:txBody>
          <a:bodyPr/>
          <a:lstStyle>
            <a:lvl1pPr>
              <a:defRPr/>
            </a:lvl1pPr>
          </a:lstStyle>
          <a:p>
            <a:fld id="{DA876012-906C-45AE-A4EF-829E3F02CA51}" type="slidenum">
              <a:rPr lang="cs-CZ"/>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2F94FEA5-596D-4F2B-B52F-E6C77EACA7D9}" type="slidenum">
              <a:rPr lang="cs-CZ"/>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lvl1pPr>
              <a:defRPr/>
            </a:lvl1pPr>
          </a:lstStyle>
          <a:p>
            <a:endParaRPr lang="cs-CZ"/>
          </a:p>
        </p:txBody>
      </p:sp>
      <p:sp>
        <p:nvSpPr>
          <p:cNvPr id="6" name="Zástupný symbol pro zápatí 5"/>
          <p:cNvSpPr>
            <a:spLocks noGrp="1"/>
          </p:cNvSpPr>
          <p:nvPr>
            <p:ph type="ftr" sz="quarter" idx="11"/>
          </p:nvPr>
        </p:nvSpPr>
        <p:spPr/>
        <p:txBody>
          <a:bodyPr/>
          <a:lstStyle>
            <a:lvl1pPr>
              <a:defRPr/>
            </a:lvl1pPr>
          </a:lstStyle>
          <a:p>
            <a:endParaRPr lang="cs-CZ"/>
          </a:p>
        </p:txBody>
      </p:sp>
      <p:sp>
        <p:nvSpPr>
          <p:cNvPr id="7" name="Zástupný symbol pro číslo snímku 6"/>
          <p:cNvSpPr>
            <a:spLocks noGrp="1"/>
          </p:cNvSpPr>
          <p:nvPr>
            <p:ph type="sldNum" sz="quarter" idx="12"/>
          </p:nvPr>
        </p:nvSpPr>
        <p:spPr/>
        <p:txBody>
          <a:bodyPr/>
          <a:lstStyle>
            <a:lvl1pPr>
              <a:defRPr/>
            </a:lvl1pPr>
          </a:lstStyle>
          <a:p>
            <a:fld id="{D53F166D-F31E-4359-9018-D5F836474FAC}" type="slidenum">
              <a:rPr lang="cs-CZ"/>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C252314B-E763-4E3A-A9B9-923E7ACA094A}" type="slidenum">
              <a:rPr lang="cs-CZ"/>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15100" y="609600"/>
            <a:ext cx="1943100" cy="54864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685800" y="609600"/>
            <a:ext cx="5676900" cy="54864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8BC38AB-BFD4-40D2-A634-9FC6530633E3}" type="slidenum">
              <a:rPr lang="cs-CZ"/>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cs-CZ"/>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cs-CZ"/>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9C30CA3-3F45-4FB3-89B5-46417A95CCC2}" type="slidenum">
              <a:rPr lang="cs-CZ"/>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screen"/>
          <a:srcRect/>
          <a:stretch>
            <a:fillRect/>
          </a:stretch>
        </p:blipFill>
        <p:spPr bwMode="auto">
          <a:xfrm>
            <a:off x="611561" y="404664"/>
            <a:ext cx="3294915" cy="720000"/>
          </a:xfrm>
          <a:prstGeom prst="rect">
            <a:avLst/>
          </a:prstGeom>
          <a:noFill/>
          <a:ln w="9525">
            <a:noFill/>
            <a:miter lim="800000"/>
            <a:headEnd/>
            <a:tailEnd/>
          </a:ln>
        </p:spPr>
      </p:pic>
      <p:sp>
        <p:nvSpPr>
          <p:cNvPr id="3" name="TextovéPole 2"/>
          <p:cNvSpPr txBox="1"/>
          <p:nvPr/>
        </p:nvSpPr>
        <p:spPr>
          <a:xfrm>
            <a:off x="2211942" y="1110231"/>
            <a:ext cx="4559261"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cs-CZ"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Digitální učební materiál</a:t>
            </a:r>
            <a:endParaRPr lang="cs-CZ"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graphicFrame>
        <p:nvGraphicFramePr>
          <p:cNvPr id="5" name="Tabulka 4"/>
          <p:cNvGraphicFramePr>
            <a:graphicFrameLocks noGrp="1"/>
          </p:cNvGraphicFramePr>
          <p:nvPr/>
        </p:nvGraphicFramePr>
        <p:xfrm>
          <a:off x="539552" y="1628800"/>
          <a:ext cx="8064896" cy="2879164"/>
        </p:xfrm>
        <a:graphic>
          <a:graphicData uri="http://schemas.openxmlformats.org/drawingml/2006/table">
            <a:tbl>
              <a:tblPr firstRow="1" bandRow="1">
                <a:effectLst>
                  <a:outerShdw blurRad="50800" dist="38100" dir="5400000" algn="t" rotWithShape="0">
                    <a:prstClr val="black">
                      <a:alpha val="40000"/>
                    </a:prstClr>
                  </a:outerShdw>
                </a:effectLst>
                <a:tableStyleId>{5940675A-B579-460E-94D1-54222C63F5DA}</a:tableStyleId>
              </a:tblPr>
              <a:tblGrid>
                <a:gridCol w="1980220"/>
                <a:gridCol w="6084676"/>
              </a:tblGrid>
              <a:tr h="571500">
                <a:tc>
                  <a:txBody>
                    <a:bodyPr/>
                    <a:lstStyle/>
                    <a:p>
                      <a:r>
                        <a:rPr lang="cs-CZ" sz="1600" dirty="0" smtClean="0">
                          <a:latin typeface="Times New Roman" pitchFamily="18" charset="0"/>
                          <a:cs typeface="Times New Roman" pitchFamily="18" charset="0"/>
                        </a:rPr>
                        <a:t>Číslo projektu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b="1" dirty="0" smtClean="0"/>
                        <a:t>CZ.1.07/1.5.00/34.0891</a:t>
                      </a:r>
                      <a:endParaRPr lang="cs-CZ"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4604">
                <a:tc>
                  <a:txBody>
                    <a:bodyPr/>
                    <a:lstStyle/>
                    <a:p>
                      <a:r>
                        <a:rPr lang="cs-CZ" sz="1600" dirty="0" smtClean="0">
                          <a:latin typeface="Times New Roman" pitchFamily="18" charset="0"/>
                          <a:cs typeface="Times New Roman" pitchFamily="18" charset="0"/>
                        </a:rPr>
                        <a:t>Číslo materiálu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600" dirty="0" smtClean="0"/>
                        <a:t>VYS_32_INOVACE_13_Rozvodná zařízení – pouliční osvětlení</a:t>
                      </a:r>
                      <a:endParaRPr lang="cs-CZ"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441176">
                <a:tc>
                  <a:txBody>
                    <a:bodyPr/>
                    <a:lstStyle/>
                    <a:p>
                      <a:r>
                        <a:rPr lang="cs-CZ" sz="1600" dirty="0" smtClean="0">
                          <a:latin typeface="Times New Roman" pitchFamily="18" charset="0"/>
                          <a:cs typeface="Times New Roman" pitchFamily="18" charset="0"/>
                        </a:rPr>
                        <a:t>Název školy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200" dirty="0" smtClean="0"/>
                        <a:t>Vyšší odborná škola, Střední průmyslová škola a Střední odborná</a:t>
                      </a:r>
                      <a:r>
                        <a:rPr lang="cs-CZ" sz="1200" baseline="0" dirty="0" smtClean="0"/>
                        <a:t> škola řemesel a služeb, Strakonice, Zvolenská 934</a:t>
                      </a:r>
                      <a:endParaRPr lang="cs-CZ"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Autor</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Ing. Václav Opatrný</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6360">
                <a:tc>
                  <a:txBody>
                    <a:bodyPr/>
                    <a:lstStyle/>
                    <a:p>
                      <a:r>
                        <a:rPr lang="cs-CZ" sz="1600" dirty="0" smtClean="0">
                          <a:latin typeface="Times New Roman" pitchFamily="18" charset="0"/>
                          <a:cs typeface="Times New Roman" pitchFamily="18" charset="0"/>
                        </a:rPr>
                        <a:t>Tematický</a:t>
                      </a:r>
                      <a:r>
                        <a:rPr lang="cs-CZ" sz="1600" baseline="0" dirty="0" smtClean="0">
                          <a:latin typeface="Times New Roman" pitchFamily="18" charset="0"/>
                          <a:cs typeface="Times New Roman" pitchFamily="18" charset="0"/>
                        </a:rPr>
                        <a:t> celek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Rozvodná zařízení</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Ročník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3. ročník</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7820">
                <a:tc>
                  <a:txBody>
                    <a:bodyPr/>
                    <a:lstStyle/>
                    <a:p>
                      <a:r>
                        <a:rPr lang="cs-CZ" sz="1600" dirty="0" smtClean="0">
                          <a:latin typeface="Times New Roman" pitchFamily="18" charset="0"/>
                          <a:cs typeface="Times New Roman" pitchFamily="18" charset="0"/>
                        </a:rPr>
                        <a:t>Datum tvorby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3.2. </a:t>
                      </a:r>
                      <a:r>
                        <a:rPr lang="cs-CZ" sz="1800" dirty="0" smtClean="0"/>
                        <a:t>2013</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bl>
          </a:graphicData>
        </a:graphic>
      </p:graphicFrame>
      <p:pic>
        <p:nvPicPr>
          <p:cNvPr id="6" name="Obrázek 5" descr="logo.png"/>
          <p:cNvPicPr>
            <a:picLocks noChangeAspect="1"/>
          </p:cNvPicPr>
          <p:nvPr/>
        </p:nvPicPr>
        <p:blipFill>
          <a:blip r:embed="rId3" cstate="screen"/>
          <a:stretch>
            <a:fillRect/>
          </a:stretch>
        </p:blipFill>
        <p:spPr>
          <a:xfrm>
            <a:off x="4644009" y="332656"/>
            <a:ext cx="3800475" cy="781050"/>
          </a:xfrm>
          <a:prstGeom prst="rect">
            <a:avLst/>
          </a:prstGeom>
        </p:spPr>
      </p:pic>
      <p:graphicFrame>
        <p:nvGraphicFramePr>
          <p:cNvPr id="7" name="Tabulka 6"/>
          <p:cNvGraphicFramePr>
            <a:graphicFrameLocks noGrp="1"/>
          </p:cNvGraphicFramePr>
          <p:nvPr/>
        </p:nvGraphicFramePr>
        <p:xfrm>
          <a:off x="539552" y="4539600"/>
          <a:ext cx="8064896" cy="1905000"/>
        </p:xfrm>
        <a:graphic>
          <a:graphicData uri="http://schemas.openxmlformats.org/drawingml/2006/table">
            <a:tbl>
              <a:tblPr firstRow="1" bandRow="1">
                <a:tableStyleId>{5940675A-B579-460E-94D1-54222C63F5DA}</a:tableStyleId>
              </a:tblPr>
              <a:tblGrid>
                <a:gridCol w="4032448"/>
                <a:gridCol w="4032448"/>
              </a:tblGrid>
              <a:tr h="136530">
                <a:tc>
                  <a:txBody>
                    <a:bodyPr/>
                    <a:lstStyle/>
                    <a:p>
                      <a:pPr algn="l"/>
                      <a:r>
                        <a:rPr lang="cs-CZ" sz="1400" dirty="0" smtClean="0"/>
                        <a:t>Anotace</a:t>
                      </a:r>
                      <a:endParaRPr lang="cs-CZ" sz="1400" dirty="0"/>
                    </a:p>
                  </a:txBody>
                  <a:tcPr anchor="ctr">
                    <a:cell3D prstMaterial="dkEdge">
                      <a:bevel/>
                      <a:lightRig rig="flood" dir="t"/>
                    </a:cell3D>
                    <a:solidFill>
                      <a:schemeClr val="accent1">
                        <a:lumMod val="20000"/>
                        <a:lumOff val="80000"/>
                      </a:schemeClr>
                    </a:solidFill>
                  </a:tcPr>
                </a:tc>
                <a:tc>
                  <a:txBody>
                    <a:bodyPr/>
                    <a:lstStyle/>
                    <a:p>
                      <a:pPr algn="l"/>
                      <a:r>
                        <a:rPr lang="cs-CZ" sz="1400" dirty="0" smtClean="0"/>
                        <a:t>Metodický pokyn</a:t>
                      </a:r>
                      <a:endParaRPr lang="cs-CZ" sz="1400" dirty="0"/>
                    </a:p>
                  </a:txBody>
                  <a:tcPr anchor="ctr">
                    <a:cell3D prstMaterial="dkEdge">
                      <a:bevel/>
                      <a:lightRig rig="flood" dir="t"/>
                    </a:cell3D>
                    <a:solidFill>
                      <a:schemeClr val="accent1">
                        <a:lumMod val="20000"/>
                        <a:lumOff val="80000"/>
                      </a:schemeClr>
                    </a:solidFill>
                  </a:tcPr>
                </a:tc>
              </a:tr>
              <a:tr h="1567408">
                <a:tc>
                  <a:txBody>
                    <a:bodyPr/>
                    <a:lstStyle/>
                    <a:p>
                      <a:pPr algn="l"/>
                      <a:r>
                        <a:rPr lang="cs-CZ" sz="1100" b="0" i="0" kern="1200" dirty="0" smtClean="0">
                          <a:solidFill>
                            <a:schemeClr val="tx1"/>
                          </a:solidFill>
                          <a:latin typeface="+mn-lt"/>
                          <a:ea typeface="+mn-ea"/>
                          <a:cs typeface="+mn-cs"/>
                        </a:rPr>
                        <a:t>Prezentace, obsahující test znalostí sítí</a:t>
                      </a:r>
                      <a:r>
                        <a:rPr lang="cs-CZ" sz="1100" b="0" i="0" kern="1200" baseline="0" dirty="0" smtClean="0">
                          <a:solidFill>
                            <a:schemeClr val="tx1"/>
                          </a:solidFill>
                          <a:latin typeface="+mn-lt"/>
                          <a:ea typeface="+mn-ea"/>
                          <a:cs typeface="+mn-cs"/>
                        </a:rPr>
                        <a:t> </a:t>
                      </a:r>
                      <a:r>
                        <a:rPr lang="cs-CZ" sz="1100" b="0" i="0" kern="1200" dirty="0" smtClean="0">
                          <a:solidFill>
                            <a:schemeClr val="tx1"/>
                          </a:solidFill>
                          <a:latin typeface="+mn-lt"/>
                          <a:ea typeface="+mn-ea"/>
                          <a:cs typeface="+mn-cs"/>
                        </a:rPr>
                        <a:t>pouličního osvětlení.</a:t>
                      </a:r>
                      <a:r>
                        <a:rPr lang="cs-CZ" sz="1100" b="0" i="0" kern="1200" baseline="0" dirty="0" smtClean="0">
                          <a:solidFill>
                            <a:schemeClr val="tx1"/>
                          </a:solidFill>
                          <a:latin typeface="+mn-lt"/>
                          <a:ea typeface="+mn-ea"/>
                          <a:cs typeface="+mn-cs"/>
                        </a:rPr>
                        <a:t> </a:t>
                      </a:r>
                      <a:r>
                        <a:rPr lang="cs-CZ" sz="1100" b="0" i="0" kern="1200" dirty="0" smtClean="0">
                          <a:solidFill>
                            <a:schemeClr val="tx1"/>
                          </a:solidFill>
                          <a:latin typeface="+mn-lt"/>
                          <a:ea typeface="+mn-ea"/>
                          <a:cs typeface="+mn-cs"/>
                        </a:rPr>
                        <a:t>Na deseti snímcích rozebírá základní problematiku stavby </a:t>
                      </a:r>
                      <a:r>
                        <a:rPr lang="cs-CZ" sz="1100" b="0" i="0" kern="1200" dirty="0" smtClean="0">
                          <a:solidFill>
                            <a:schemeClr val="tx1"/>
                          </a:solidFill>
                          <a:latin typeface="+mn-lt"/>
                          <a:ea typeface="+mn-ea"/>
                          <a:cs typeface="+mn-cs"/>
                        </a:rPr>
                        <a:t>této sítě. </a:t>
                      </a:r>
                      <a:r>
                        <a:rPr lang="cs-CZ" sz="1100" b="0" i="0" kern="1200" dirty="0" smtClean="0">
                          <a:solidFill>
                            <a:schemeClr val="tx1"/>
                          </a:solidFill>
                          <a:latin typeface="+mn-lt"/>
                          <a:ea typeface="+mn-ea"/>
                          <a:cs typeface="+mn-cs"/>
                        </a:rPr>
                        <a:t>Snímky jsou doplněny animací otázek, odpovědi žáci doplňují do pracovních listů. Materiál je určen žákům k opakování učiva. </a:t>
                      </a:r>
                      <a:r>
                        <a:rPr lang="cs-CZ" sz="1100" b="0" i="0" kern="1200" baseline="0" dirty="0" smtClean="0">
                          <a:solidFill>
                            <a:schemeClr val="tx1"/>
                          </a:solidFill>
                          <a:latin typeface="+mn-lt"/>
                          <a:ea typeface="+mn-ea"/>
                          <a:cs typeface="+mn-cs"/>
                        </a:rPr>
                        <a:t>Může být také použit při výkladu učiva, kdy žáci zapisují své postřehy do pracovních sešitů, které jim pak slouží k opakování látky. Součástí materiálu jsou pracovní listy, které slouží k zaznamenávání odpovědí žáků.</a:t>
                      </a:r>
                      <a:endParaRPr lang="cs-CZ" sz="800" dirty="0"/>
                    </a:p>
                  </a:txBody>
                  <a:tcPr anchor="ctr"/>
                </a:tc>
                <a:tc>
                  <a:txBody>
                    <a:bodyPr/>
                    <a:lstStyle/>
                    <a:p>
                      <a:pPr algn="l"/>
                      <a:r>
                        <a:rPr lang="cs-CZ" sz="1100" dirty="0" smtClean="0"/>
                        <a:t>Jednotlivé snímky </a:t>
                      </a:r>
                      <a:r>
                        <a:rPr lang="cs-CZ" sz="1100" baseline="0" dirty="0" smtClean="0"/>
                        <a:t> lze promítat na plátno, lépe však na interaktivní tabuli. Pokud je prezentace používána jako test, lze pomocí šipky (tlačítka akce) postupovat po snímcích, aniž by se rozkryla odpověď. Test je určen pro bezprostřední opakování látky frontálně se všemi žáky nebo po skupinách. Při ověřování tohoto materiálu jsem raději preferoval jednotlivé žáky s pracovními listy pro zápis odpovědí. Zde pak může vyučující zvýrazňovačem  označit správně zapsané odpovědi jinou barvou pak upozornit na chyby. Zápis odpovědí v pracovních listech si žáci následně uchovají.</a:t>
                      </a:r>
                      <a:endParaRPr lang="cs-CZ" sz="1100" dirty="0"/>
                    </a:p>
                  </a:txBody>
                  <a:tcPr anchor="ctr"/>
                </a:tc>
              </a:tr>
            </a:tbl>
          </a:graphicData>
        </a:graphic>
      </p:graphicFrame>
      <p:sp>
        <p:nvSpPr>
          <p:cNvPr id="8" name="Zástupný symbol pro zápatí 7"/>
          <p:cNvSpPr>
            <a:spLocks noGrp="1"/>
          </p:cNvSpPr>
          <p:nvPr>
            <p:ph type="ftr" sz="quarter" idx="11"/>
          </p:nvPr>
        </p:nvSpPr>
        <p:spPr>
          <a:xfrm>
            <a:off x="3131840" y="6492876"/>
            <a:ext cx="2895600" cy="365125"/>
          </a:xfrm>
        </p:spPr>
        <p:txBody>
          <a:bodyPr/>
          <a:lstStyle/>
          <a:p>
            <a:r>
              <a:rPr lang="cs-CZ" sz="1200" i="1" dirty="0" smtClean="0"/>
              <a:t>všechny animace a obrázky - archiv autora </a:t>
            </a:r>
            <a:endParaRPr lang="cs-CZ" sz="1200" i="1" dirty="0"/>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title" idx="4294967295"/>
          </p:nvPr>
        </p:nvSpPr>
        <p:spPr>
          <a:xfrm>
            <a:off x="457200" y="274638"/>
            <a:ext cx="7665720" cy="490537"/>
          </a:xfrm>
          <a:solidFill>
            <a:srgbClr val="FFC000"/>
          </a:solidFill>
        </p:spPr>
        <p:txBody>
          <a:bodyPr/>
          <a:lstStyle/>
          <a:p>
            <a:r>
              <a:rPr lang="cs-CZ" sz="2400" b="1" dirty="0">
                <a:solidFill>
                  <a:srgbClr val="C00000"/>
                </a:solidFill>
              </a:rPr>
              <a:t>Vznik a povaha světla</a:t>
            </a:r>
          </a:p>
        </p:txBody>
      </p:sp>
      <p:sp>
        <p:nvSpPr>
          <p:cNvPr id="6147" name="Text Box 5"/>
          <p:cNvSpPr txBox="1">
            <a:spLocks noChangeArrowheads="1"/>
          </p:cNvSpPr>
          <p:nvPr/>
        </p:nvSpPr>
        <p:spPr bwMode="auto">
          <a:xfrm>
            <a:off x="441960" y="836712"/>
            <a:ext cx="8398753" cy="1046440"/>
          </a:xfrm>
          <a:prstGeom prst="rect">
            <a:avLst/>
          </a:prstGeom>
          <a:noFill/>
          <a:ln w="9525">
            <a:noFill/>
            <a:miter lim="800000"/>
            <a:headEnd/>
            <a:tailEnd/>
          </a:ln>
        </p:spPr>
        <p:txBody>
          <a:bodyPr wrap="square">
            <a:spAutoFit/>
          </a:bodyPr>
          <a:lstStyle/>
          <a:p>
            <a:r>
              <a:rPr lang="cs-CZ" sz="1800" b="1" dirty="0">
                <a:latin typeface="Times New Roman" pitchFamily="18" charset="0"/>
              </a:rPr>
              <a:t>Světlo</a:t>
            </a:r>
            <a:r>
              <a:rPr lang="cs-CZ" sz="2400" dirty="0">
                <a:latin typeface="Times New Roman" pitchFamily="18" charset="0"/>
              </a:rPr>
              <a:t> </a:t>
            </a:r>
            <a:r>
              <a:rPr lang="cs-CZ" sz="1800" dirty="0">
                <a:latin typeface="Times New Roman" pitchFamily="18" charset="0"/>
              </a:rPr>
              <a:t>patří do pásma (spektra) záření. Je charakterizováno vlnovou délkou </a:t>
            </a:r>
            <a:r>
              <a:rPr lang="cs-CZ" sz="1800" b="1" dirty="0">
                <a:latin typeface="Symbol" pitchFamily="18" charset="2"/>
              </a:rPr>
              <a:t>l</a:t>
            </a:r>
            <a:r>
              <a:rPr lang="cs-CZ" sz="1800" dirty="0">
                <a:latin typeface="Times New Roman" pitchFamily="18" charset="0"/>
              </a:rPr>
              <a:t>, a počtem kmitů za sekundu – frekvencí </a:t>
            </a:r>
            <a:r>
              <a:rPr lang="cs-CZ" sz="1800" b="1" dirty="0">
                <a:latin typeface="Symbol" pitchFamily="18" charset="2"/>
              </a:rPr>
              <a:t>n</a:t>
            </a:r>
            <a:r>
              <a:rPr lang="cs-CZ" sz="1800" dirty="0">
                <a:latin typeface="Times New Roman" pitchFamily="18" charset="0"/>
              </a:rPr>
              <a:t>. Rychlost šíření </a:t>
            </a:r>
            <a:r>
              <a:rPr lang="cs-CZ" sz="1800" b="1" dirty="0">
                <a:latin typeface="Times New Roman" pitchFamily="18" charset="0"/>
              </a:rPr>
              <a:t>c</a:t>
            </a:r>
            <a:r>
              <a:rPr lang="cs-CZ" sz="1800" dirty="0">
                <a:latin typeface="Times New Roman" pitchFamily="18" charset="0"/>
              </a:rPr>
              <a:t> ve vakuu je přibližně 300 000 km/s. Platí vztah:</a:t>
            </a:r>
            <a:endParaRPr lang="cs-CZ" sz="1400" b="1" dirty="0">
              <a:latin typeface="Times New Roman" pitchFamily="18" charset="0"/>
            </a:endParaRPr>
          </a:p>
        </p:txBody>
      </p:sp>
      <p:grpSp>
        <p:nvGrpSpPr>
          <p:cNvPr id="2" name="Group 12"/>
          <p:cNvGrpSpPr>
            <a:grpSpLocks/>
          </p:cNvGrpSpPr>
          <p:nvPr/>
        </p:nvGrpSpPr>
        <p:grpSpPr bwMode="auto">
          <a:xfrm>
            <a:off x="552768" y="1770698"/>
            <a:ext cx="1152525" cy="792162"/>
            <a:chOff x="748" y="981"/>
            <a:chExt cx="726" cy="499"/>
          </a:xfrm>
        </p:grpSpPr>
        <p:grpSp>
          <p:nvGrpSpPr>
            <p:cNvPr id="3" name="Group 11"/>
            <p:cNvGrpSpPr>
              <a:grpSpLocks/>
            </p:cNvGrpSpPr>
            <p:nvPr/>
          </p:nvGrpSpPr>
          <p:grpSpPr bwMode="auto">
            <a:xfrm>
              <a:off x="748" y="1026"/>
              <a:ext cx="726" cy="454"/>
              <a:chOff x="748" y="1026"/>
              <a:chExt cx="726" cy="454"/>
            </a:xfrm>
          </p:grpSpPr>
          <p:sp>
            <p:nvSpPr>
              <p:cNvPr id="6150" name="Rectangle 10"/>
              <p:cNvSpPr>
                <a:spLocks noChangeArrowheads="1"/>
              </p:cNvSpPr>
              <p:nvPr/>
            </p:nvSpPr>
            <p:spPr bwMode="auto">
              <a:xfrm>
                <a:off x="748" y="1026"/>
                <a:ext cx="726" cy="454"/>
              </a:xfrm>
              <a:prstGeom prst="rect">
                <a:avLst/>
              </a:prstGeom>
              <a:solidFill>
                <a:srgbClr val="F5FCC0"/>
              </a:solidFill>
              <a:ln w="9525">
                <a:solidFill>
                  <a:schemeClr val="folHlink"/>
                </a:solidFill>
                <a:miter lim="800000"/>
                <a:headEnd/>
                <a:tailEnd/>
              </a:ln>
            </p:spPr>
            <p:txBody>
              <a:bodyPr wrap="none" anchor="ctr"/>
              <a:lstStyle/>
              <a:p>
                <a:endParaRPr lang="cs-CZ" sz="1200">
                  <a:latin typeface="Times New Roman" pitchFamily="18" charset="0"/>
                </a:endParaRPr>
              </a:p>
            </p:txBody>
          </p:sp>
          <p:sp>
            <p:nvSpPr>
              <p:cNvPr id="6151" name="Text Box 6"/>
              <p:cNvSpPr txBox="1">
                <a:spLocks noChangeArrowheads="1"/>
              </p:cNvSpPr>
              <p:nvPr/>
            </p:nvSpPr>
            <p:spPr bwMode="auto">
              <a:xfrm>
                <a:off x="781" y="1066"/>
                <a:ext cx="334" cy="250"/>
              </a:xfrm>
              <a:prstGeom prst="rect">
                <a:avLst/>
              </a:prstGeom>
              <a:noFill/>
              <a:ln w="9525">
                <a:noFill/>
                <a:miter lim="800000"/>
                <a:headEnd/>
                <a:tailEnd/>
              </a:ln>
            </p:spPr>
            <p:txBody>
              <a:bodyPr wrap="none">
                <a:spAutoFit/>
              </a:bodyPr>
              <a:lstStyle/>
              <a:p>
                <a:r>
                  <a:rPr lang="cs-CZ" sz="2000">
                    <a:latin typeface="Symbol" pitchFamily="18" charset="2"/>
                  </a:rPr>
                  <a:t>l </a:t>
                </a:r>
                <a:r>
                  <a:rPr lang="cs-CZ" sz="2000">
                    <a:latin typeface="Times New Roman" pitchFamily="18" charset="0"/>
                  </a:rPr>
                  <a:t>=</a:t>
                </a:r>
                <a:endParaRPr lang="cs-CZ" sz="2000">
                  <a:latin typeface="Symbol" pitchFamily="18" charset="2"/>
                </a:endParaRPr>
              </a:p>
            </p:txBody>
          </p:sp>
          <p:sp>
            <p:nvSpPr>
              <p:cNvPr id="6152" name="Text Box 7"/>
              <p:cNvSpPr txBox="1">
                <a:spLocks noChangeArrowheads="1"/>
              </p:cNvSpPr>
              <p:nvPr/>
            </p:nvSpPr>
            <p:spPr bwMode="auto">
              <a:xfrm>
                <a:off x="1156" y="1162"/>
                <a:ext cx="199" cy="250"/>
              </a:xfrm>
              <a:prstGeom prst="rect">
                <a:avLst/>
              </a:prstGeom>
              <a:noFill/>
              <a:ln w="9525">
                <a:noFill/>
                <a:miter lim="800000"/>
                <a:headEnd/>
                <a:tailEnd/>
              </a:ln>
            </p:spPr>
            <p:txBody>
              <a:bodyPr>
                <a:spAutoFit/>
              </a:bodyPr>
              <a:lstStyle/>
              <a:p>
                <a:r>
                  <a:rPr lang="cs-CZ" sz="2000">
                    <a:latin typeface="Symbol" pitchFamily="18" charset="2"/>
                  </a:rPr>
                  <a:t>n</a:t>
                </a:r>
              </a:p>
            </p:txBody>
          </p:sp>
          <p:sp>
            <p:nvSpPr>
              <p:cNvPr id="6153" name="Line 9"/>
              <p:cNvSpPr>
                <a:spLocks noChangeShapeType="1"/>
              </p:cNvSpPr>
              <p:nvPr/>
            </p:nvSpPr>
            <p:spPr bwMode="auto">
              <a:xfrm>
                <a:off x="1156" y="1207"/>
                <a:ext cx="182" cy="0"/>
              </a:xfrm>
              <a:prstGeom prst="line">
                <a:avLst/>
              </a:prstGeom>
              <a:noFill/>
              <a:ln w="9525">
                <a:solidFill>
                  <a:schemeClr val="tx1"/>
                </a:solidFill>
                <a:round/>
                <a:headEnd/>
                <a:tailEnd/>
              </a:ln>
            </p:spPr>
            <p:txBody>
              <a:bodyPr/>
              <a:lstStyle/>
              <a:p>
                <a:endParaRPr lang="cs-CZ"/>
              </a:p>
            </p:txBody>
          </p:sp>
        </p:grpSp>
        <p:sp>
          <p:nvSpPr>
            <p:cNvPr id="6154" name="Text Box 8"/>
            <p:cNvSpPr txBox="1">
              <a:spLocks noChangeArrowheads="1"/>
            </p:cNvSpPr>
            <p:nvPr/>
          </p:nvSpPr>
          <p:spPr bwMode="auto">
            <a:xfrm>
              <a:off x="1156" y="981"/>
              <a:ext cx="187" cy="250"/>
            </a:xfrm>
            <a:prstGeom prst="rect">
              <a:avLst/>
            </a:prstGeom>
            <a:noFill/>
            <a:ln w="9525">
              <a:noFill/>
              <a:miter lim="800000"/>
              <a:headEnd/>
              <a:tailEnd/>
            </a:ln>
          </p:spPr>
          <p:txBody>
            <a:bodyPr wrap="none">
              <a:spAutoFit/>
            </a:bodyPr>
            <a:lstStyle/>
            <a:p>
              <a:r>
                <a:rPr lang="cs-CZ" sz="2000">
                  <a:latin typeface="Times New Roman" pitchFamily="18" charset="0"/>
                </a:rPr>
                <a:t>c</a:t>
              </a:r>
            </a:p>
          </p:txBody>
        </p:sp>
      </p:grpSp>
      <p:sp>
        <p:nvSpPr>
          <p:cNvPr id="6155" name="Text Box 13"/>
          <p:cNvSpPr txBox="1">
            <a:spLocks noChangeArrowheads="1"/>
          </p:cNvSpPr>
          <p:nvPr/>
        </p:nvSpPr>
        <p:spPr bwMode="auto">
          <a:xfrm>
            <a:off x="2319338" y="1652588"/>
            <a:ext cx="6429375" cy="646331"/>
          </a:xfrm>
          <a:prstGeom prst="rect">
            <a:avLst/>
          </a:prstGeom>
          <a:noFill/>
          <a:ln w="9525">
            <a:noFill/>
            <a:miter lim="800000"/>
            <a:headEnd/>
            <a:tailEnd/>
          </a:ln>
        </p:spPr>
        <p:txBody>
          <a:bodyPr>
            <a:spAutoFit/>
          </a:bodyPr>
          <a:lstStyle/>
          <a:p>
            <a:r>
              <a:rPr lang="cs-CZ" sz="1600" b="1" dirty="0">
                <a:latin typeface="Times New Roman" pitchFamily="18" charset="0"/>
              </a:rPr>
              <a:t>Viditelné záření</a:t>
            </a:r>
            <a:r>
              <a:rPr lang="cs-CZ" sz="1600" dirty="0">
                <a:latin typeface="Times New Roman" pitchFamily="18" charset="0"/>
              </a:rPr>
              <a:t> tvoří jen velmi malou část velkého rozsahu vlnových délek elektromagnetického vlnění, a to </a:t>
            </a:r>
            <a:r>
              <a:rPr lang="cs-CZ" sz="2000" b="1" dirty="0">
                <a:latin typeface="Times New Roman" pitchFamily="18" charset="0"/>
              </a:rPr>
              <a:t>0,38 až 0,77 </a:t>
            </a:r>
            <a:r>
              <a:rPr lang="cs-CZ" sz="2000" b="1" dirty="0">
                <a:latin typeface="Symbol" pitchFamily="18" charset="2"/>
              </a:rPr>
              <a:t>m</a:t>
            </a:r>
            <a:r>
              <a:rPr lang="cs-CZ" sz="2000" b="1" dirty="0">
                <a:latin typeface="Times New Roman" pitchFamily="18" charset="0"/>
              </a:rPr>
              <a:t>m.</a:t>
            </a:r>
          </a:p>
        </p:txBody>
      </p:sp>
      <p:sp>
        <p:nvSpPr>
          <p:cNvPr id="6156" name="Text Box 69"/>
          <p:cNvSpPr txBox="1">
            <a:spLocks noChangeArrowheads="1"/>
          </p:cNvSpPr>
          <p:nvPr/>
        </p:nvSpPr>
        <p:spPr bwMode="auto">
          <a:xfrm>
            <a:off x="7341235" y="2693988"/>
            <a:ext cx="619080" cy="307777"/>
          </a:xfrm>
          <a:prstGeom prst="rect">
            <a:avLst/>
          </a:prstGeom>
          <a:noFill/>
          <a:ln w="9525">
            <a:noFill/>
            <a:miter lim="800000"/>
            <a:headEnd/>
            <a:tailEnd/>
          </a:ln>
        </p:spPr>
        <p:txBody>
          <a:bodyPr wrap="none">
            <a:spAutoFit/>
          </a:bodyPr>
          <a:lstStyle/>
          <a:p>
            <a:r>
              <a:rPr lang="cs-CZ" sz="1400" dirty="0">
                <a:latin typeface="Times New Roman" pitchFamily="18" charset="0"/>
              </a:rPr>
              <a:t>50 Hz</a:t>
            </a:r>
          </a:p>
        </p:txBody>
      </p:sp>
      <p:grpSp>
        <p:nvGrpSpPr>
          <p:cNvPr id="4" name="Group 71"/>
          <p:cNvGrpSpPr>
            <a:grpSpLocks/>
          </p:cNvGrpSpPr>
          <p:nvPr/>
        </p:nvGrpSpPr>
        <p:grpSpPr bwMode="auto">
          <a:xfrm>
            <a:off x="900113" y="2852738"/>
            <a:ext cx="7272337" cy="2362200"/>
            <a:chOff x="567" y="1344"/>
            <a:chExt cx="4581" cy="1488"/>
          </a:xfrm>
        </p:grpSpPr>
        <p:sp>
          <p:nvSpPr>
            <p:cNvPr id="6158" name="Rectangle 14"/>
            <p:cNvSpPr>
              <a:spLocks noChangeArrowheads="1"/>
            </p:cNvSpPr>
            <p:nvPr/>
          </p:nvSpPr>
          <p:spPr bwMode="auto">
            <a:xfrm>
              <a:off x="612" y="1706"/>
              <a:ext cx="4536" cy="273"/>
            </a:xfrm>
            <a:prstGeom prst="rect">
              <a:avLst/>
            </a:prstGeom>
            <a:solidFill>
              <a:schemeClr val="bg2"/>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59" name="Rectangle 15"/>
            <p:cNvSpPr>
              <a:spLocks noChangeArrowheads="1"/>
            </p:cNvSpPr>
            <p:nvPr/>
          </p:nvSpPr>
          <p:spPr bwMode="auto">
            <a:xfrm>
              <a:off x="793"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0" name="Rectangle 17"/>
            <p:cNvSpPr>
              <a:spLocks noChangeArrowheads="1"/>
            </p:cNvSpPr>
            <p:nvPr/>
          </p:nvSpPr>
          <p:spPr bwMode="auto">
            <a:xfrm>
              <a:off x="1067"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1" name="Rectangle 19"/>
            <p:cNvSpPr>
              <a:spLocks noChangeArrowheads="1"/>
            </p:cNvSpPr>
            <p:nvPr/>
          </p:nvSpPr>
          <p:spPr bwMode="auto">
            <a:xfrm>
              <a:off x="1341"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2" name="Rectangle 21"/>
            <p:cNvSpPr>
              <a:spLocks noChangeArrowheads="1"/>
            </p:cNvSpPr>
            <p:nvPr/>
          </p:nvSpPr>
          <p:spPr bwMode="auto">
            <a:xfrm>
              <a:off x="1615"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3" name="Rectangle 23"/>
            <p:cNvSpPr>
              <a:spLocks noChangeArrowheads="1"/>
            </p:cNvSpPr>
            <p:nvPr/>
          </p:nvSpPr>
          <p:spPr bwMode="auto">
            <a:xfrm>
              <a:off x="1889"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4" name="Rectangle 25"/>
            <p:cNvSpPr>
              <a:spLocks noChangeArrowheads="1"/>
            </p:cNvSpPr>
            <p:nvPr/>
          </p:nvSpPr>
          <p:spPr bwMode="auto">
            <a:xfrm>
              <a:off x="2163"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5" name="Rectangle 27"/>
            <p:cNvSpPr>
              <a:spLocks noChangeArrowheads="1"/>
            </p:cNvSpPr>
            <p:nvPr/>
          </p:nvSpPr>
          <p:spPr bwMode="auto">
            <a:xfrm>
              <a:off x="2437"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6" name="Rectangle 29"/>
            <p:cNvSpPr>
              <a:spLocks noChangeArrowheads="1"/>
            </p:cNvSpPr>
            <p:nvPr/>
          </p:nvSpPr>
          <p:spPr bwMode="auto">
            <a:xfrm>
              <a:off x="2711"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7" name="Rectangle 31"/>
            <p:cNvSpPr>
              <a:spLocks noChangeArrowheads="1"/>
            </p:cNvSpPr>
            <p:nvPr/>
          </p:nvSpPr>
          <p:spPr bwMode="auto">
            <a:xfrm>
              <a:off x="2985"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8" name="Rectangle 33"/>
            <p:cNvSpPr>
              <a:spLocks noChangeArrowheads="1"/>
            </p:cNvSpPr>
            <p:nvPr/>
          </p:nvSpPr>
          <p:spPr bwMode="auto">
            <a:xfrm>
              <a:off x="3259"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69" name="Rectangle 35"/>
            <p:cNvSpPr>
              <a:spLocks noChangeArrowheads="1"/>
            </p:cNvSpPr>
            <p:nvPr/>
          </p:nvSpPr>
          <p:spPr bwMode="auto">
            <a:xfrm>
              <a:off x="3533"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0" name="Rectangle 37"/>
            <p:cNvSpPr>
              <a:spLocks noChangeArrowheads="1"/>
            </p:cNvSpPr>
            <p:nvPr/>
          </p:nvSpPr>
          <p:spPr bwMode="auto">
            <a:xfrm>
              <a:off x="3807"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1" name="Rectangle 39"/>
            <p:cNvSpPr>
              <a:spLocks noChangeArrowheads="1"/>
            </p:cNvSpPr>
            <p:nvPr/>
          </p:nvSpPr>
          <p:spPr bwMode="auto">
            <a:xfrm>
              <a:off x="4081"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2" name="Rectangle 41"/>
            <p:cNvSpPr>
              <a:spLocks noChangeArrowheads="1"/>
            </p:cNvSpPr>
            <p:nvPr/>
          </p:nvSpPr>
          <p:spPr bwMode="auto">
            <a:xfrm>
              <a:off x="4355"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3" name="Rectangle 43"/>
            <p:cNvSpPr>
              <a:spLocks noChangeArrowheads="1"/>
            </p:cNvSpPr>
            <p:nvPr/>
          </p:nvSpPr>
          <p:spPr bwMode="auto">
            <a:xfrm>
              <a:off x="4629"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4" name="Rectangle 45"/>
            <p:cNvSpPr>
              <a:spLocks noChangeArrowheads="1"/>
            </p:cNvSpPr>
            <p:nvPr/>
          </p:nvSpPr>
          <p:spPr bwMode="auto">
            <a:xfrm>
              <a:off x="4903" y="1706"/>
              <a:ext cx="46" cy="272"/>
            </a:xfrm>
            <a:prstGeom prst="rect">
              <a:avLst/>
            </a:prstGeom>
            <a:solidFill>
              <a:schemeClr val="bg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5" name="Text Box 46"/>
            <p:cNvSpPr txBox="1">
              <a:spLocks noChangeArrowheads="1"/>
            </p:cNvSpPr>
            <p:nvPr/>
          </p:nvSpPr>
          <p:spPr bwMode="auto">
            <a:xfrm>
              <a:off x="3198" y="2024"/>
              <a:ext cx="1872" cy="154"/>
            </a:xfrm>
            <a:prstGeom prst="rect">
              <a:avLst/>
            </a:prstGeom>
            <a:noFill/>
            <a:ln w="9525">
              <a:noFill/>
              <a:miter lim="800000"/>
              <a:headEnd/>
              <a:tailEnd/>
            </a:ln>
          </p:spPr>
          <p:txBody>
            <a:bodyPr>
              <a:spAutoFit/>
            </a:bodyPr>
            <a:lstStyle/>
            <a:p>
              <a:r>
                <a:rPr lang="cs-CZ" sz="1000">
                  <a:latin typeface="Times New Roman" pitchFamily="18" charset="0"/>
                </a:rPr>
                <a:t>1            10         10</a:t>
              </a:r>
              <a:r>
                <a:rPr lang="cs-CZ" sz="1000" baseline="30000">
                  <a:latin typeface="Times New Roman" pitchFamily="18" charset="0"/>
                </a:rPr>
                <a:t>2</a:t>
              </a:r>
              <a:r>
                <a:rPr lang="cs-CZ" sz="1000">
                  <a:latin typeface="Times New Roman" pitchFamily="18" charset="0"/>
                </a:rPr>
                <a:t>         10</a:t>
              </a:r>
              <a:r>
                <a:rPr lang="cs-CZ" sz="1000" baseline="30000">
                  <a:latin typeface="Times New Roman" pitchFamily="18" charset="0"/>
                </a:rPr>
                <a:t>3           </a:t>
              </a:r>
              <a:r>
                <a:rPr lang="cs-CZ" sz="1000">
                  <a:latin typeface="Times New Roman" pitchFamily="18" charset="0"/>
                </a:rPr>
                <a:t>10</a:t>
              </a:r>
              <a:r>
                <a:rPr lang="cs-CZ" sz="1000" baseline="30000">
                  <a:latin typeface="Times New Roman" pitchFamily="18" charset="0"/>
                </a:rPr>
                <a:t>4            </a:t>
              </a:r>
              <a:r>
                <a:rPr lang="cs-CZ" sz="1000">
                  <a:latin typeface="Times New Roman" pitchFamily="18" charset="0"/>
                </a:rPr>
                <a:t>10</a:t>
              </a:r>
              <a:r>
                <a:rPr lang="cs-CZ" sz="1000" baseline="30000">
                  <a:latin typeface="Times New Roman" pitchFamily="18" charset="0"/>
                </a:rPr>
                <a:t>5           </a:t>
              </a:r>
              <a:r>
                <a:rPr lang="cs-CZ" sz="1000">
                  <a:latin typeface="Times New Roman" pitchFamily="18" charset="0"/>
                </a:rPr>
                <a:t>10</a:t>
              </a:r>
              <a:r>
                <a:rPr lang="cs-CZ" sz="1000" baseline="30000">
                  <a:latin typeface="Times New Roman" pitchFamily="18" charset="0"/>
                </a:rPr>
                <a:t>6</a:t>
              </a:r>
              <a:endParaRPr lang="cs-CZ" sz="1000">
                <a:latin typeface="Times New Roman" pitchFamily="18" charset="0"/>
              </a:endParaRPr>
            </a:p>
          </p:txBody>
        </p:sp>
        <p:sp>
          <p:nvSpPr>
            <p:cNvPr id="6176" name="Text Box 47"/>
            <p:cNvSpPr txBox="1">
              <a:spLocks noChangeArrowheads="1"/>
            </p:cNvSpPr>
            <p:nvPr/>
          </p:nvSpPr>
          <p:spPr bwMode="auto">
            <a:xfrm>
              <a:off x="703" y="2024"/>
              <a:ext cx="2540" cy="154"/>
            </a:xfrm>
            <a:prstGeom prst="rect">
              <a:avLst/>
            </a:prstGeom>
            <a:noFill/>
            <a:ln w="9525">
              <a:noFill/>
              <a:miter lim="800000"/>
              <a:headEnd/>
              <a:tailEnd/>
            </a:ln>
          </p:spPr>
          <p:txBody>
            <a:bodyPr>
              <a:spAutoFit/>
            </a:bodyPr>
            <a:lstStyle/>
            <a:p>
              <a:r>
                <a:rPr lang="cs-CZ" sz="1000">
                  <a:latin typeface="Times New Roman" pitchFamily="18" charset="0"/>
                </a:rPr>
                <a:t>10</a:t>
              </a:r>
              <a:r>
                <a:rPr lang="cs-CZ" sz="1000" baseline="30000">
                  <a:latin typeface="Times New Roman" pitchFamily="18" charset="0"/>
                </a:rPr>
                <a:t>-9           </a:t>
              </a:r>
              <a:r>
                <a:rPr lang="cs-CZ" sz="1000">
                  <a:latin typeface="Times New Roman" pitchFamily="18" charset="0"/>
                </a:rPr>
                <a:t>10</a:t>
              </a:r>
              <a:r>
                <a:rPr lang="cs-CZ" sz="1000" baseline="30000">
                  <a:latin typeface="Times New Roman" pitchFamily="18" charset="0"/>
                </a:rPr>
                <a:t>-8         </a:t>
              </a:r>
              <a:r>
                <a:rPr lang="cs-CZ" sz="1000">
                  <a:latin typeface="Times New Roman" pitchFamily="18" charset="0"/>
                </a:rPr>
                <a:t>10</a:t>
              </a:r>
              <a:r>
                <a:rPr lang="cs-CZ" sz="1000" baseline="30000">
                  <a:latin typeface="Times New Roman" pitchFamily="18" charset="0"/>
                </a:rPr>
                <a:t>-7           </a:t>
              </a:r>
              <a:r>
                <a:rPr lang="cs-CZ" sz="1000">
                  <a:latin typeface="Times New Roman" pitchFamily="18" charset="0"/>
                </a:rPr>
                <a:t>10</a:t>
              </a:r>
              <a:r>
                <a:rPr lang="cs-CZ" sz="1000" baseline="30000">
                  <a:latin typeface="Times New Roman" pitchFamily="18" charset="0"/>
                </a:rPr>
                <a:t>-6</a:t>
              </a:r>
              <a:r>
                <a:rPr lang="cs-CZ" sz="1000">
                  <a:latin typeface="Times New Roman" pitchFamily="18" charset="0"/>
                </a:rPr>
                <a:t>        10</a:t>
              </a:r>
              <a:r>
                <a:rPr lang="cs-CZ" sz="1000" baseline="30000">
                  <a:latin typeface="Times New Roman" pitchFamily="18" charset="0"/>
                </a:rPr>
                <a:t>-5</a:t>
              </a:r>
              <a:r>
                <a:rPr lang="cs-CZ" sz="1000">
                  <a:latin typeface="Times New Roman" pitchFamily="18" charset="0"/>
                </a:rPr>
                <a:t>       10</a:t>
              </a:r>
              <a:r>
                <a:rPr lang="cs-CZ" sz="1000" baseline="30000">
                  <a:latin typeface="Times New Roman" pitchFamily="18" charset="0"/>
                </a:rPr>
                <a:t>-4</a:t>
              </a:r>
              <a:r>
                <a:rPr lang="cs-CZ" sz="1000">
                  <a:latin typeface="Times New Roman" pitchFamily="18" charset="0"/>
                </a:rPr>
                <a:t>       10</a:t>
              </a:r>
              <a:r>
                <a:rPr lang="cs-CZ" sz="1000" baseline="30000">
                  <a:latin typeface="Times New Roman" pitchFamily="18" charset="0"/>
                </a:rPr>
                <a:t>-3</a:t>
              </a:r>
              <a:r>
                <a:rPr lang="cs-CZ" sz="1000">
                  <a:latin typeface="Times New Roman" pitchFamily="18" charset="0"/>
                </a:rPr>
                <a:t>        10</a:t>
              </a:r>
              <a:r>
                <a:rPr lang="cs-CZ" sz="1000" baseline="30000">
                  <a:latin typeface="Times New Roman" pitchFamily="18" charset="0"/>
                </a:rPr>
                <a:t>-2</a:t>
              </a:r>
              <a:r>
                <a:rPr lang="cs-CZ" sz="1000">
                  <a:latin typeface="Times New Roman" pitchFamily="18" charset="0"/>
                </a:rPr>
                <a:t>       10</a:t>
              </a:r>
              <a:r>
                <a:rPr lang="cs-CZ" sz="1000" baseline="30000">
                  <a:latin typeface="Times New Roman" pitchFamily="18" charset="0"/>
                </a:rPr>
                <a:t>-1</a:t>
              </a:r>
            </a:p>
          </p:txBody>
        </p:sp>
        <p:sp>
          <p:nvSpPr>
            <p:cNvPr id="6177" name="Rectangle 48"/>
            <p:cNvSpPr>
              <a:spLocks noChangeArrowheads="1"/>
            </p:cNvSpPr>
            <p:nvPr/>
          </p:nvSpPr>
          <p:spPr bwMode="auto">
            <a:xfrm>
              <a:off x="1429" y="1706"/>
              <a:ext cx="136" cy="273"/>
            </a:xfrm>
            <a:prstGeom prst="rect">
              <a:avLst/>
            </a:prstGeom>
            <a:solidFill>
              <a:srgbClr val="E3F74F"/>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78" name="AutoShape 50"/>
            <p:cNvSpPr>
              <a:spLocks noChangeArrowheads="1"/>
            </p:cNvSpPr>
            <p:nvPr/>
          </p:nvSpPr>
          <p:spPr bwMode="auto">
            <a:xfrm>
              <a:off x="884" y="1979"/>
              <a:ext cx="1224" cy="499"/>
            </a:xfrm>
            <a:prstGeom prst="upArrowCallout">
              <a:avLst>
                <a:gd name="adj1" fmla="val 13128"/>
                <a:gd name="adj2" fmla="val 16580"/>
                <a:gd name="adj3" fmla="val 16634"/>
                <a:gd name="adj4" fmla="val 47495"/>
              </a:avLst>
            </a:prstGeom>
            <a:solidFill>
              <a:srgbClr val="F5FCC0"/>
            </a:solidFill>
            <a:ln w="9525">
              <a:noFill/>
              <a:miter lim="800000"/>
              <a:headEnd/>
              <a:tailEnd/>
            </a:ln>
          </p:spPr>
          <p:txBody>
            <a:bodyPr wrap="none" anchor="ctr"/>
            <a:lstStyle/>
            <a:p>
              <a:endParaRPr lang="cs-CZ" sz="1200">
                <a:latin typeface="Times New Roman" pitchFamily="18" charset="0"/>
              </a:endParaRPr>
            </a:p>
          </p:txBody>
        </p:sp>
        <p:sp>
          <p:nvSpPr>
            <p:cNvPr id="6179" name="Rectangle 51"/>
            <p:cNvSpPr>
              <a:spLocks noChangeArrowheads="1"/>
            </p:cNvSpPr>
            <p:nvPr/>
          </p:nvSpPr>
          <p:spPr bwMode="auto">
            <a:xfrm>
              <a:off x="567" y="2251"/>
              <a:ext cx="317" cy="227"/>
            </a:xfrm>
            <a:prstGeom prst="rect">
              <a:avLst/>
            </a:prstGeom>
            <a:solidFill>
              <a:srgbClr val="F5FCC0"/>
            </a:solidFill>
            <a:ln w="9525">
              <a:noFill/>
              <a:miter lim="800000"/>
              <a:headEnd/>
              <a:tailEnd/>
            </a:ln>
          </p:spPr>
          <p:txBody>
            <a:bodyPr wrap="none" anchor="ctr"/>
            <a:lstStyle/>
            <a:p>
              <a:endParaRPr lang="cs-CZ" sz="1200">
                <a:latin typeface="Times New Roman" pitchFamily="18" charset="0"/>
              </a:endParaRPr>
            </a:p>
          </p:txBody>
        </p:sp>
        <p:sp>
          <p:nvSpPr>
            <p:cNvPr id="6180" name="Rectangle 52"/>
            <p:cNvSpPr>
              <a:spLocks noChangeArrowheads="1"/>
            </p:cNvSpPr>
            <p:nvPr/>
          </p:nvSpPr>
          <p:spPr bwMode="auto">
            <a:xfrm>
              <a:off x="2109" y="2251"/>
              <a:ext cx="2223" cy="227"/>
            </a:xfrm>
            <a:prstGeom prst="rect">
              <a:avLst/>
            </a:prstGeom>
            <a:solidFill>
              <a:srgbClr val="F1FA9A"/>
            </a:solidFill>
            <a:ln w="9525">
              <a:noFill/>
              <a:miter lim="800000"/>
              <a:headEnd/>
              <a:tailEnd/>
            </a:ln>
          </p:spPr>
          <p:txBody>
            <a:bodyPr wrap="none" anchor="ctr"/>
            <a:lstStyle/>
            <a:p>
              <a:endParaRPr lang="cs-CZ" sz="1200">
                <a:latin typeface="Times New Roman" pitchFamily="18" charset="0"/>
              </a:endParaRPr>
            </a:p>
          </p:txBody>
        </p:sp>
        <p:sp>
          <p:nvSpPr>
            <p:cNvPr id="6181" name="Text Box 53"/>
            <p:cNvSpPr txBox="1">
              <a:spLocks noChangeArrowheads="1"/>
            </p:cNvSpPr>
            <p:nvPr/>
          </p:nvSpPr>
          <p:spPr bwMode="auto">
            <a:xfrm>
              <a:off x="1927" y="2659"/>
              <a:ext cx="729" cy="173"/>
            </a:xfrm>
            <a:prstGeom prst="rect">
              <a:avLst/>
            </a:prstGeom>
            <a:noFill/>
            <a:ln w="9525">
              <a:noFill/>
              <a:miter lim="800000"/>
              <a:headEnd/>
              <a:tailEnd/>
            </a:ln>
          </p:spPr>
          <p:txBody>
            <a:bodyPr wrap="none">
              <a:spAutoFit/>
            </a:bodyPr>
            <a:lstStyle/>
            <a:p>
              <a:r>
                <a:rPr lang="cs-CZ" sz="1200">
                  <a:latin typeface="Times New Roman" pitchFamily="18" charset="0"/>
                </a:rPr>
                <a:t>Viditelné světlo</a:t>
              </a:r>
            </a:p>
          </p:txBody>
        </p:sp>
        <p:sp>
          <p:nvSpPr>
            <p:cNvPr id="6182" name="Text Box 54"/>
            <p:cNvSpPr txBox="1">
              <a:spLocks noChangeArrowheads="1"/>
            </p:cNvSpPr>
            <p:nvPr/>
          </p:nvSpPr>
          <p:spPr bwMode="auto">
            <a:xfrm>
              <a:off x="3470" y="2251"/>
              <a:ext cx="598" cy="173"/>
            </a:xfrm>
            <a:prstGeom prst="rect">
              <a:avLst/>
            </a:prstGeom>
            <a:noFill/>
            <a:ln w="9525">
              <a:noFill/>
              <a:miter lim="800000"/>
              <a:headEnd/>
              <a:tailEnd/>
            </a:ln>
          </p:spPr>
          <p:txBody>
            <a:bodyPr wrap="none">
              <a:spAutoFit/>
            </a:bodyPr>
            <a:lstStyle/>
            <a:p>
              <a:r>
                <a:rPr lang="cs-CZ" sz="1200">
                  <a:latin typeface="Times New Roman" pitchFamily="18" charset="0"/>
                </a:rPr>
                <a:t>infračervené</a:t>
              </a:r>
            </a:p>
          </p:txBody>
        </p:sp>
        <p:sp>
          <p:nvSpPr>
            <p:cNvPr id="6183" name="Text Box 55"/>
            <p:cNvSpPr txBox="1">
              <a:spLocks noChangeArrowheads="1"/>
            </p:cNvSpPr>
            <p:nvPr/>
          </p:nvSpPr>
          <p:spPr bwMode="auto">
            <a:xfrm>
              <a:off x="657" y="2251"/>
              <a:ext cx="561" cy="173"/>
            </a:xfrm>
            <a:prstGeom prst="rect">
              <a:avLst/>
            </a:prstGeom>
            <a:noFill/>
            <a:ln w="9525">
              <a:noFill/>
              <a:miter lim="800000"/>
              <a:headEnd/>
              <a:tailEnd/>
            </a:ln>
          </p:spPr>
          <p:txBody>
            <a:bodyPr wrap="none">
              <a:spAutoFit/>
            </a:bodyPr>
            <a:lstStyle/>
            <a:p>
              <a:r>
                <a:rPr lang="cs-CZ" sz="1200">
                  <a:latin typeface="Times New Roman" pitchFamily="18" charset="0"/>
                </a:rPr>
                <a:t>ultrafialové</a:t>
              </a:r>
            </a:p>
          </p:txBody>
        </p:sp>
        <p:sp>
          <p:nvSpPr>
            <p:cNvPr id="6184" name="Rectangle 56"/>
            <p:cNvSpPr>
              <a:spLocks noChangeArrowheads="1"/>
            </p:cNvSpPr>
            <p:nvPr/>
          </p:nvSpPr>
          <p:spPr bwMode="auto">
            <a:xfrm>
              <a:off x="3016" y="2251"/>
              <a:ext cx="272" cy="227"/>
            </a:xfrm>
            <a:prstGeom prst="rect">
              <a:avLst/>
            </a:prstGeom>
            <a:solidFill>
              <a:srgbClr val="F21C0C"/>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85" name="Rectangle 57"/>
            <p:cNvSpPr>
              <a:spLocks noChangeArrowheads="1"/>
            </p:cNvSpPr>
            <p:nvPr/>
          </p:nvSpPr>
          <p:spPr bwMode="auto">
            <a:xfrm>
              <a:off x="2744" y="2251"/>
              <a:ext cx="272" cy="227"/>
            </a:xfrm>
            <a:prstGeom prst="rect">
              <a:avLst/>
            </a:prstGeom>
            <a:solidFill>
              <a:srgbClr val="FAB404"/>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86" name="Rectangle 58"/>
            <p:cNvSpPr>
              <a:spLocks noChangeArrowheads="1"/>
            </p:cNvSpPr>
            <p:nvPr/>
          </p:nvSpPr>
          <p:spPr bwMode="auto">
            <a:xfrm>
              <a:off x="2472" y="2251"/>
              <a:ext cx="272" cy="227"/>
            </a:xfrm>
            <a:prstGeom prst="rect">
              <a:avLst/>
            </a:prstGeom>
            <a:solidFill>
              <a:srgbClr val="E3FB03"/>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87" name="Rectangle 59"/>
            <p:cNvSpPr>
              <a:spLocks noChangeArrowheads="1"/>
            </p:cNvSpPr>
            <p:nvPr/>
          </p:nvSpPr>
          <p:spPr bwMode="auto">
            <a:xfrm>
              <a:off x="2200" y="2251"/>
              <a:ext cx="272" cy="227"/>
            </a:xfrm>
            <a:prstGeom prst="rect">
              <a:avLst/>
            </a:prstGeom>
            <a:solidFill>
              <a:srgbClr val="03FB26"/>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88" name="Rectangle 60"/>
            <p:cNvSpPr>
              <a:spLocks noChangeArrowheads="1"/>
            </p:cNvSpPr>
            <p:nvPr/>
          </p:nvSpPr>
          <p:spPr bwMode="auto">
            <a:xfrm>
              <a:off x="1928" y="2251"/>
              <a:ext cx="272" cy="227"/>
            </a:xfrm>
            <a:prstGeom prst="rect">
              <a:avLst/>
            </a:prstGeom>
            <a:solidFill>
              <a:srgbClr val="0232FC"/>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89" name="Rectangle 61"/>
            <p:cNvSpPr>
              <a:spLocks noChangeArrowheads="1"/>
            </p:cNvSpPr>
            <p:nvPr/>
          </p:nvSpPr>
          <p:spPr bwMode="auto">
            <a:xfrm>
              <a:off x="1656" y="2251"/>
              <a:ext cx="272" cy="227"/>
            </a:xfrm>
            <a:prstGeom prst="rect">
              <a:avLst/>
            </a:prstGeom>
            <a:solidFill>
              <a:srgbClr val="DF1FBA"/>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90" name="Rectangle 62"/>
            <p:cNvSpPr>
              <a:spLocks noChangeArrowheads="1"/>
            </p:cNvSpPr>
            <p:nvPr/>
          </p:nvSpPr>
          <p:spPr bwMode="auto">
            <a:xfrm>
              <a:off x="1384" y="2251"/>
              <a:ext cx="272" cy="227"/>
            </a:xfrm>
            <a:prstGeom prst="rect">
              <a:avLst/>
            </a:prstGeom>
            <a:solidFill>
              <a:srgbClr val="530185"/>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6191" name="Text Box 63"/>
            <p:cNvSpPr txBox="1">
              <a:spLocks noChangeArrowheads="1"/>
            </p:cNvSpPr>
            <p:nvPr/>
          </p:nvSpPr>
          <p:spPr bwMode="auto">
            <a:xfrm>
              <a:off x="1371" y="2490"/>
              <a:ext cx="2523" cy="173"/>
            </a:xfrm>
            <a:prstGeom prst="rect">
              <a:avLst/>
            </a:prstGeom>
            <a:noFill/>
            <a:ln w="9525">
              <a:noFill/>
              <a:miter lim="800000"/>
              <a:headEnd/>
              <a:tailEnd/>
            </a:ln>
          </p:spPr>
          <p:txBody>
            <a:bodyPr wrap="none">
              <a:spAutoFit/>
            </a:bodyPr>
            <a:lstStyle/>
            <a:p>
              <a:r>
                <a:rPr lang="cs-CZ" sz="1200">
                  <a:latin typeface="Times New Roman" pitchFamily="18" charset="0"/>
                </a:rPr>
                <a:t>0,38     0,44     0,5      0,56    0,6      0,65     0,7     0,77   </a:t>
              </a:r>
              <a:r>
                <a:rPr lang="cs-CZ" sz="1200">
                  <a:latin typeface="Symbol" pitchFamily="18" charset="2"/>
                </a:rPr>
                <a:t>l </a:t>
              </a:r>
              <a:r>
                <a:rPr lang="cs-CZ" sz="1200">
                  <a:latin typeface="Times New Roman" pitchFamily="18" charset="0"/>
                </a:rPr>
                <a:t>(</a:t>
              </a:r>
              <a:r>
                <a:rPr lang="cs-CZ" sz="1200">
                  <a:latin typeface="Symbol" pitchFamily="18" charset="2"/>
                </a:rPr>
                <a:t>m</a:t>
              </a:r>
              <a:r>
                <a:rPr lang="cs-CZ" sz="1200">
                  <a:latin typeface="Times New Roman" pitchFamily="18" charset="0"/>
                </a:rPr>
                <a:t>m)</a:t>
              </a:r>
            </a:p>
          </p:txBody>
        </p:sp>
        <p:sp>
          <p:nvSpPr>
            <p:cNvPr id="6192" name="Line 64"/>
            <p:cNvSpPr>
              <a:spLocks noChangeShapeType="1"/>
            </p:cNvSpPr>
            <p:nvPr/>
          </p:nvSpPr>
          <p:spPr bwMode="auto">
            <a:xfrm>
              <a:off x="3878" y="2568"/>
              <a:ext cx="408" cy="0"/>
            </a:xfrm>
            <a:prstGeom prst="line">
              <a:avLst/>
            </a:prstGeom>
            <a:noFill/>
            <a:ln w="9525">
              <a:solidFill>
                <a:schemeClr val="tx1"/>
              </a:solidFill>
              <a:round/>
              <a:headEnd/>
              <a:tailEnd type="triangle" w="med" len="med"/>
            </a:ln>
          </p:spPr>
          <p:txBody>
            <a:bodyPr/>
            <a:lstStyle/>
            <a:p>
              <a:endParaRPr lang="cs-CZ"/>
            </a:p>
          </p:txBody>
        </p:sp>
        <p:sp>
          <p:nvSpPr>
            <p:cNvPr id="6193" name="Line 65"/>
            <p:cNvSpPr>
              <a:spLocks noChangeShapeType="1"/>
            </p:cNvSpPr>
            <p:nvPr/>
          </p:nvSpPr>
          <p:spPr bwMode="auto">
            <a:xfrm flipH="1">
              <a:off x="793" y="2568"/>
              <a:ext cx="545" cy="0"/>
            </a:xfrm>
            <a:prstGeom prst="line">
              <a:avLst/>
            </a:prstGeom>
            <a:noFill/>
            <a:ln w="9525">
              <a:solidFill>
                <a:schemeClr val="tx1"/>
              </a:solidFill>
              <a:round/>
              <a:headEnd/>
              <a:tailEnd type="triangle" w="med" len="med"/>
            </a:ln>
          </p:spPr>
          <p:txBody>
            <a:bodyPr/>
            <a:lstStyle/>
            <a:p>
              <a:endParaRPr lang="cs-CZ"/>
            </a:p>
          </p:txBody>
        </p:sp>
        <p:sp>
          <p:nvSpPr>
            <p:cNvPr id="6194" name="Line 66"/>
            <p:cNvSpPr>
              <a:spLocks noChangeShapeType="1"/>
            </p:cNvSpPr>
            <p:nvPr/>
          </p:nvSpPr>
          <p:spPr bwMode="auto">
            <a:xfrm>
              <a:off x="2381" y="1525"/>
              <a:ext cx="1179" cy="0"/>
            </a:xfrm>
            <a:prstGeom prst="line">
              <a:avLst/>
            </a:prstGeom>
            <a:noFill/>
            <a:ln w="9525">
              <a:solidFill>
                <a:schemeClr val="tx1"/>
              </a:solidFill>
              <a:round/>
              <a:headEnd type="triangle" w="med" len="med"/>
              <a:tailEnd type="triangle" w="med" len="med"/>
            </a:ln>
          </p:spPr>
          <p:txBody>
            <a:bodyPr/>
            <a:lstStyle/>
            <a:p>
              <a:endParaRPr lang="cs-CZ"/>
            </a:p>
          </p:txBody>
        </p:sp>
        <p:sp>
          <p:nvSpPr>
            <p:cNvPr id="6195" name="Text Box 67"/>
            <p:cNvSpPr txBox="1">
              <a:spLocks noChangeArrowheads="1"/>
            </p:cNvSpPr>
            <p:nvPr/>
          </p:nvSpPr>
          <p:spPr bwMode="auto">
            <a:xfrm>
              <a:off x="2835" y="1344"/>
              <a:ext cx="362" cy="194"/>
            </a:xfrm>
            <a:prstGeom prst="rect">
              <a:avLst/>
            </a:prstGeom>
            <a:noFill/>
            <a:ln w="9525">
              <a:noFill/>
              <a:miter lim="800000"/>
              <a:headEnd/>
              <a:tailEnd/>
            </a:ln>
          </p:spPr>
          <p:txBody>
            <a:bodyPr wrap="none">
              <a:spAutoFit/>
            </a:bodyPr>
            <a:lstStyle/>
            <a:p>
              <a:r>
                <a:rPr lang="cs-CZ" sz="1400" dirty="0">
                  <a:latin typeface="Times New Roman" pitchFamily="18" charset="0"/>
                </a:rPr>
                <a:t>VKV</a:t>
              </a:r>
            </a:p>
          </p:txBody>
        </p:sp>
        <p:sp>
          <p:nvSpPr>
            <p:cNvPr id="6196" name="Line 68"/>
            <p:cNvSpPr>
              <a:spLocks noChangeShapeType="1"/>
            </p:cNvSpPr>
            <p:nvPr/>
          </p:nvSpPr>
          <p:spPr bwMode="auto">
            <a:xfrm>
              <a:off x="4830" y="1525"/>
              <a:ext cx="0" cy="181"/>
            </a:xfrm>
            <a:prstGeom prst="line">
              <a:avLst/>
            </a:prstGeom>
            <a:noFill/>
            <a:ln w="9525">
              <a:solidFill>
                <a:schemeClr val="tx1"/>
              </a:solidFill>
              <a:round/>
              <a:headEnd/>
              <a:tailEnd type="triangle" w="med" len="med"/>
            </a:ln>
          </p:spPr>
          <p:txBody>
            <a:bodyPr/>
            <a:lstStyle/>
            <a:p>
              <a:endParaRPr lang="cs-CZ"/>
            </a:p>
          </p:txBody>
        </p:sp>
        <p:sp>
          <p:nvSpPr>
            <p:cNvPr id="6197" name="Line 70"/>
            <p:cNvSpPr>
              <a:spLocks noChangeShapeType="1"/>
            </p:cNvSpPr>
            <p:nvPr/>
          </p:nvSpPr>
          <p:spPr bwMode="auto">
            <a:xfrm>
              <a:off x="1202" y="1434"/>
              <a:ext cx="1179" cy="0"/>
            </a:xfrm>
            <a:prstGeom prst="line">
              <a:avLst/>
            </a:prstGeom>
            <a:noFill/>
            <a:ln w="9525">
              <a:solidFill>
                <a:schemeClr val="tx1"/>
              </a:solidFill>
              <a:round/>
              <a:headEnd type="triangle" w="med" len="med"/>
              <a:tailEnd type="triangle" w="med" len="med"/>
            </a:ln>
          </p:spPr>
          <p:txBody>
            <a:bodyPr/>
            <a:lstStyle/>
            <a:p>
              <a:endParaRPr lang="cs-CZ"/>
            </a:p>
          </p:txBody>
        </p:sp>
      </p:grpSp>
      <p:sp>
        <p:nvSpPr>
          <p:cNvPr id="6198" name="Text Box 72"/>
          <p:cNvSpPr txBox="1">
            <a:spLocks noChangeArrowheads="1"/>
          </p:cNvSpPr>
          <p:nvPr/>
        </p:nvSpPr>
        <p:spPr bwMode="auto">
          <a:xfrm>
            <a:off x="2176463" y="2660650"/>
            <a:ext cx="1297150" cy="307777"/>
          </a:xfrm>
          <a:prstGeom prst="rect">
            <a:avLst/>
          </a:prstGeom>
          <a:noFill/>
          <a:ln w="9525">
            <a:noFill/>
            <a:miter lim="800000"/>
            <a:headEnd/>
            <a:tailEnd/>
          </a:ln>
        </p:spPr>
        <p:txBody>
          <a:bodyPr wrap="none">
            <a:spAutoFit/>
          </a:bodyPr>
          <a:lstStyle/>
          <a:p>
            <a:r>
              <a:rPr lang="cs-CZ" sz="1400" dirty="0">
                <a:latin typeface="Times New Roman" pitchFamily="18" charset="0"/>
              </a:rPr>
              <a:t>Světelné zdroje</a:t>
            </a:r>
          </a:p>
        </p:txBody>
      </p:sp>
      <p:sp>
        <p:nvSpPr>
          <p:cNvPr id="6199" name="Line 73"/>
          <p:cNvSpPr>
            <a:spLocks noChangeShapeType="1"/>
          </p:cNvSpPr>
          <p:nvPr/>
        </p:nvSpPr>
        <p:spPr bwMode="auto">
          <a:xfrm>
            <a:off x="827088" y="3141663"/>
            <a:ext cx="1296987" cy="0"/>
          </a:xfrm>
          <a:prstGeom prst="line">
            <a:avLst/>
          </a:prstGeom>
          <a:noFill/>
          <a:ln w="9525">
            <a:solidFill>
              <a:schemeClr val="tx1"/>
            </a:solidFill>
            <a:round/>
            <a:headEnd type="triangle" w="med" len="med"/>
            <a:tailEnd type="triangle" w="med" len="med"/>
          </a:ln>
        </p:spPr>
        <p:txBody>
          <a:bodyPr/>
          <a:lstStyle/>
          <a:p>
            <a:endParaRPr lang="cs-CZ"/>
          </a:p>
        </p:txBody>
      </p:sp>
      <p:sp>
        <p:nvSpPr>
          <p:cNvPr id="6200" name="Text Box 74"/>
          <p:cNvSpPr txBox="1">
            <a:spLocks noChangeArrowheads="1"/>
          </p:cNvSpPr>
          <p:nvPr/>
        </p:nvSpPr>
        <p:spPr bwMode="auto">
          <a:xfrm>
            <a:off x="971550" y="2781300"/>
            <a:ext cx="982961" cy="307777"/>
          </a:xfrm>
          <a:prstGeom prst="rect">
            <a:avLst/>
          </a:prstGeom>
          <a:noFill/>
          <a:ln w="9525">
            <a:noFill/>
            <a:miter lim="800000"/>
            <a:headEnd/>
            <a:tailEnd/>
          </a:ln>
        </p:spPr>
        <p:txBody>
          <a:bodyPr wrap="none">
            <a:spAutoFit/>
          </a:bodyPr>
          <a:lstStyle/>
          <a:p>
            <a:r>
              <a:rPr lang="cs-CZ" sz="1400" dirty="0">
                <a:latin typeface="Times New Roman" pitchFamily="18" charset="0"/>
              </a:rPr>
              <a:t>rentgenové</a:t>
            </a:r>
          </a:p>
        </p:txBody>
      </p:sp>
      <p:sp>
        <p:nvSpPr>
          <p:cNvPr id="6201" name="Line 76"/>
          <p:cNvSpPr>
            <a:spLocks noChangeShapeType="1"/>
          </p:cNvSpPr>
          <p:nvPr/>
        </p:nvSpPr>
        <p:spPr bwMode="auto">
          <a:xfrm>
            <a:off x="3779838" y="2781300"/>
            <a:ext cx="3313112" cy="0"/>
          </a:xfrm>
          <a:prstGeom prst="line">
            <a:avLst/>
          </a:prstGeom>
          <a:noFill/>
          <a:ln w="9525">
            <a:solidFill>
              <a:schemeClr val="tx1"/>
            </a:solidFill>
            <a:round/>
            <a:headEnd type="triangle" w="med" len="med"/>
            <a:tailEnd type="triangle" w="med" len="med"/>
          </a:ln>
        </p:spPr>
        <p:txBody>
          <a:bodyPr/>
          <a:lstStyle/>
          <a:p>
            <a:endParaRPr lang="cs-CZ"/>
          </a:p>
        </p:txBody>
      </p:sp>
      <p:sp>
        <p:nvSpPr>
          <p:cNvPr id="6202" name="Text Box 77"/>
          <p:cNvSpPr txBox="1">
            <a:spLocks noChangeArrowheads="1"/>
          </p:cNvSpPr>
          <p:nvPr/>
        </p:nvSpPr>
        <p:spPr bwMode="auto">
          <a:xfrm>
            <a:off x="4859338" y="2492375"/>
            <a:ext cx="1162498" cy="307777"/>
          </a:xfrm>
          <a:prstGeom prst="rect">
            <a:avLst/>
          </a:prstGeom>
          <a:noFill/>
          <a:ln w="9525">
            <a:noFill/>
            <a:miter lim="800000"/>
            <a:headEnd/>
            <a:tailEnd/>
          </a:ln>
        </p:spPr>
        <p:txBody>
          <a:bodyPr wrap="none">
            <a:spAutoFit/>
          </a:bodyPr>
          <a:lstStyle/>
          <a:p>
            <a:r>
              <a:rPr lang="cs-CZ" sz="1400" dirty="0">
                <a:latin typeface="Times New Roman" pitchFamily="18" charset="0"/>
              </a:rPr>
              <a:t>radiotechnika</a:t>
            </a:r>
          </a:p>
        </p:txBody>
      </p:sp>
      <p:sp>
        <p:nvSpPr>
          <p:cNvPr id="6203" name="Text Box 79"/>
          <p:cNvSpPr txBox="1">
            <a:spLocks noChangeArrowheads="1"/>
          </p:cNvSpPr>
          <p:nvPr/>
        </p:nvSpPr>
        <p:spPr bwMode="auto">
          <a:xfrm>
            <a:off x="7235825" y="4149725"/>
            <a:ext cx="565150" cy="274638"/>
          </a:xfrm>
          <a:prstGeom prst="rect">
            <a:avLst/>
          </a:prstGeom>
          <a:noFill/>
          <a:ln w="9525">
            <a:noFill/>
            <a:miter lim="800000"/>
            <a:headEnd/>
            <a:tailEnd/>
          </a:ln>
        </p:spPr>
        <p:txBody>
          <a:bodyPr wrap="none">
            <a:spAutoFit/>
          </a:bodyPr>
          <a:lstStyle/>
          <a:p>
            <a:r>
              <a:rPr lang="cs-CZ" sz="1200">
                <a:latin typeface="Symbol" pitchFamily="18" charset="2"/>
              </a:rPr>
              <a:t>l  </a:t>
            </a:r>
            <a:r>
              <a:rPr lang="cs-CZ" sz="1200">
                <a:latin typeface="Times New Roman" pitchFamily="18" charset="0"/>
              </a:rPr>
              <a:t>(m)</a:t>
            </a:r>
            <a:endParaRPr lang="cs-CZ" sz="1200">
              <a:latin typeface="Symbol" pitchFamily="18" charset="2"/>
            </a:endParaRPr>
          </a:p>
        </p:txBody>
      </p:sp>
      <p:sp>
        <p:nvSpPr>
          <p:cNvPr id="6204" name="Line 80"/>
          <p:cNvSpPr>
            <a:spLocks noChangeShapeType="1"/>
          </p:cNvSpPr>
          <p:nvPr/>
        </p:nvSpPr>
        <p:spPr bwMode="auto">
          <a:xfrm>
            <a:off x="7885113" y="4221163"/>
            <a:ext cx="503237" cy="0"/>
          </a:xfrm>
          <a:prstGeom prst="line">
            <a:avLst/>
          </a:prstGeom>
          <a:noFill/>
          <a:ln w="9525">
            <a:solidFill>
              <a:schemeClr val="tx1"/>
            </a:solidFill>
            <a:round/>
            <a:headEnd/>
            <a:tailEnd type="triangle" w="med" len="med"/>
          </a:ln>
        </p:spPr>
        <p:txBody>
          <a:bodyPr/>
          <a:lstStyle/>
          <a:p>
            <a:endParaRPr lang="cs-CZ"/>
          </a:p>
        </p:txBody>
      </p:sp>
      <p:sp>
        <p:nvSpPr>
          <p:cNvPr id="61" name="Obdélník 60"/>
          <p:cNvSpPr/>
          <p:nvPr/>
        </p:nvSpPr>
        <p:spPr>
          <a:xfrm>
            <a:off x="594360" y="5235863"/>
            <a:ext cx="8290560" cy="1323439"/>
          </a:xfrm>
          <a:prstGeom prst="rect">
            <a:avLst/>
          </a:prstGeom>
        </p:spPr>
        <p:txBody>
          <a:bodyPr wrap="square">
            <a:spAutoFit/>
          </a:bodyPr>
          <a:lstStyle/>
          <a:p>
            <a:r>
              <a:rPr lang="cs-CZ" sz="1600" b="1" dirty="0" smtClean="0"/>
              <a:t>Elektrické zdroje světla</a:t>
            </a:r>
            <a:r>
              <a:rPr lang="cs-CZ" sz="1600" dirty="0" smtClean="0"/>
              <a:t>: světlo vzniká uměle – tepelným zářením u žárovek, zářením plynů nebo kovových par ve výbojkách nebo ještě luminiscencí (elektroluminiscencí, fotoluminiscencí). Poslední dobou se na trhu objevují svítidla se světelnými diodami. LED (svítivá dioda) emituje světlo pomocí kvantových jevů na polovodičovém přechodu p-n. Lze tedy očekávat prakticky diskrétní (nespojité) spektrum světla s výraznou dominancí několika vlnových délek.</a:t>
            </a:r>
            <a:endParaRPr lang="cs-CZ" sz="1600" dirty="0"/>
          </a:p>
        </p:txBody>
      </p:sp>
      <p:grpSp>
        <p:nvGrpSpPr>
          <p:cNvPr id="71" name="Skupina 70"/>
          <p:cNvGrpSpPr/>
          <p:nvPr/>
        </p:nvGrpSpPr>
        <p:grpSpPr>
          <a:xfrm>
            <a:off x="396240" y="5227320"/>
            <a:ext cx="8458200" cy="1356360"/>
            <a:chOff x="335280" y="5242560"/>
            <a:chExt cx="8458200" cy="1356360"/>
          </a:xfrm>
        </p:grpSpPr>
        <p:sp>
          <p:nvSpPr>
            <p:cNvPr id="62" name="Obdélník 61"/>
            <p:cNvSpPr/>
            <p:nvPr/>
          </p:nvSpPr>
          <p:spPr>
            <a:xfrm>
              <a:off x="335280" y="5242560"/>
              <a:ext cx="8458200" cy="1356360"/>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cs-CZ" sz="1800" dirty="0" smtClean="0">
                  <a:solidFill>
                    <a:schemeClr val="tx1"/>
                  </a:solidFill>
                </a:rPr>
                <a:t>Popište známé fyzikální způsoby vytváření umělého světla</a:t>
              </a:r>
            </a:p>
            <a:p>
              <a:pPr marL="228600" indent="-228600">
                <a:buFont typeface="+mj-lt"/>
                <a:buAutoNum type="arabicPeriod"/>
              </a:pPr>
              <a:r>
                <a:rPr lang="cs-CZ" sz="1800" dirty="0" smtClean="0">
                  <a:solidFill>
                    <a:schemeClr val="tx1"/>
                  </a:solidFill>
                </a:rPr>
                <a:t>Do pracovního listu doplňte názvy fyzikálních veličin ve vzorci </a:t>
              </a:r>
              <a:endParaRPr lang="cs-CZ" sz="1800" dirty="0">
                <a:solidFill>
                  <a:schemeClr val="tx1"/>
                </a:solidFill>
              </a:endParaRPr>
            </a:p>
          </p:txBody>
        </p:sp>
        <p:grpSp>
          <p:nvGrpSpPr>
            <p:cNvPr id="64" name="Group 12"/>
            <p:cNvGrpSpPr>
              <a:grpSpLocks/>
            </p:cNvGrpSpPr>
            <p:nvPr/>
          </p:nvGrpSpPr>
          <p:grpSpPr bwMode="auto">
            <a:xfrm>
              <a:off x="6785928" y="5611178"/>
              <a:ext cx="1152525" cy="792162"/>
              <a:chOff x="748" y="981"/>
              <a:chExt cx="726" cy="499"/>
            </a:xfrm>
          </p:grpSpPr>
          <p:grpSp>
            <p:nvGrpSpPr>
              <p:cNvPr id="65" name="Group 11"/>
              <p:cNvGrpSpPr>
                <a:grpSpLocks/>
              </p:cNvGrpSpPr>
              <p:nvPr/>
            </p:nvGrpSpPr>
            <p:grpSpPr bwMode="auto">
              <a:xfrm>
                <a:off x="748" y="1026"/>
                <a:ext cx="726" cy="454"/>
                <a:chOff x="748" y="1026"/>
                <a:chExt cx="726" cy="454"/>
              </a:xfrm>
            </p:grpSpPr>
            <p:sp>
              <p:nvSpPr>
                <p:cNvPr id="67" name="Rectangle 10"/>
                <p:cNvSpPr>
                  <a:spLocks noChangeArrowheads="1"/>
                </p:cNvSpPr>
                <p:nvPr/>
              </p:nvSpPr>
              <p:spPr bwMode="auto">
                <a:xfrm>
                  <a:off x="748" y="1026"/>
                  <a:ext cx="726" cy="454"/>
                </a:xfrm>
                <a:prstGeom prst="rect">
                  <a:avLst/>
                </a:prstGeom>
                <a:solidFill>
                  <a:srgbClr val="F5FCC0"/>
                </a:solidFill>
                <a:ln w="9525">
                  <a:solidFill>
                    <a:schemeClr val="folHlink"/>
                  </a:solidFill>
                  <a:miter lim="800000"/>
                  <a:headEnd/>
                  <a:tailEnd/>
                </a:ln>
              </p:spPr>
              <p:txBody>
                <a:bodyPr wrap="none" anchor="ctr"/>
                <a:lstStyle/>
                <a:p>
                  <a:endParaRPr lang="cs-CZ" sz="1200">
                    <a:latin typeface="Times New Roman" pitchFamily="18" charset="0"/>
                  </a:endParaRPr>
                </a:p>
              </p:txBody>
            </p:sp>
            <p:sp>
              <p:nvSpPr>
                <p:cNvPr id="68" name="Text Box 6"/>
                <p:cNvSpPr txBox="1">
                  <a:spLocks noChangeArrowheads="1"/>
                </p:cNvSpPr>
                <p:nvPr/>
              </p:nvSpPr>
              <p:spPr bwMode="auto">
                <a:xfrm>
                  <a:off x="781" y="1066"/>
                  <a:ext cx="334" cy="250"/>
                </a:xfrm>
                <a:prstGeom prst="rect">
                  <a:avLst/>
                </a:prstGeom>
                <a:noFill/>
                <a:ln w="9525">
                  <a:noFill/>
                  <a:miter lim="800000"/>
                  <a:headEnd/>
                  <a:tailEnd/>
                </a:ln>
              </p:spPr>
              <p:txBody>
                <a:bodyPr wrap="none">
                  <a:spAutoFit/>
                </a:bodyPr>
                <a:lstStyle/>
                <a:p>
                  <a:r>
                    <a:rPr lang="cs-CZ" sz="2000">
                      <a:latin typeface="Symbol" pitchFamily="18" charset="2"/>
                    </a:rPr>
                    <a:t>l </a:t>
                  </a:r>
                  <a:r>
                    <a:rPr lang="cs-CZ" sz="2000">
                      <a:latin typeface="Times New Roman" pitchFamily="18" charset="0"/>
                    </a:rPr>
                    <a:t>=</a:t>
                  </a:r>
                  <a:endParaRPr lang="cs-CZ" sz="2000">
                    <a:latin typeface="Symbol" pitchFamily="18" charset="2"/>
                  </a:endParaRPr>
                </a:p>
              </p:txBody>
            </p:sp>
            <p:sp>
              <p:nvSpPr>
                <p:cNvPr id="69" name="Text Box 7"/>
                <p:cNvSpPr txBox="1">
                  <a:spLocks noChangeArrowheads="1"/>
                </p:cNvSpPr>
                <p:nvPr/>
              </p:nvSpPr>
              <p:spPr bwMode="auto">
                <a:xfrm>
                  <a:off x="1156" y="1162"/>
                  <a:ext cx="199" cy="250"/>
                </a:xfrm>
                <a:prstGeom prst="rect">
                  <a:avLst/>
                </a:prstGeom>
                <a:noFill/>
                <a:ln w="9525">
                  <a:noFill/>
                  <a:miter lim="800000"/>
                  <a:headEnd/>
                  <a:tailEnd/>
                </a:ln>
              </p:spPr>
              <p:txBody>
                <a:bodyPr>
                  <a:spAutoFit/>
                </a:bodyPr>
                <a:lstStyle/>
                <a:p>
                  <a:r>
                    <a:rPr lang="cs-CZ" sz="2000">
                      <a:latin typeface="Symbol" pitchFamily="18" charset="2"/>
                    </a:rPr>
                    <a:t>n</a:t>
                  </a:r>
                </a:p>
              </p:txBody>
            </p:sp>
            <p:sp>
              <p:nvSpPr>
                <p:cNvPr id="70" name="Line 9"/>
                <p:cNvSpPr>
                  <a:spLocks noChangeShapeType="1"/>
                </p:cNvSpPr>
                <p:nvPr/>
              </p:nvSpPr>
              <p:spPr bwMode="auto">
                <a:xfrm>
                  <a:off x="1156" y="1207"/>
                  <a:ext cx="182" cy="0"/>
                </a:xfrm>
                <a:prstGeom prst="line">
                  <a:avLst/>
                </a:prstGeom>
                <a:noFill/>
                <a:ln w="9525">
                  <a:solidFill>
                    <a:schemeClr val="tx1"/>
                  </a:solidFill>
                  <a:round/>
                  <a:headEnd/>
                  <a:tailEnd/>
                </a:ln>
              </p:spPr>
              <p:txBody>
                <a:bodyPr/>
                <a:lstStyle/>
                <a:p>
                  <a:endParaRPr lang="cs-CZ"/>
                </a:p>
              </p:txBody>
            </p:sp>
          </p:grpSp>
          <p:sp>
            <p:nvSpPr>
              <p:cNvPr id="66" name="Text Box 8"/>
              <p:cNvSpPr txBox="1">
                <a:spLocks noChangeArrowheads="1"/>
              </p:cNvSpPr>
              <p:nvPr/>
            </p:nvSpPr>
            <p:spPr bwMode="auto">
              <a:xfrm>
                <a:off x="1156" y="981"/>
                <a:ext cx="187" cy="250"/>
              </a:xfrm>
              <a:prstGeom prst="rect">
                <a:avLst/>
              </a:prstGeom>
              <a:noFill/>
              <a:ln w="9525">
                <a:noFill/>
                <a:miter lim="800000"/>
                <a:headEnd/>
                <a:tailEnd/>
              </a:ln>
            </p:spPr>
            <p:txBody>
              <a:bodyPr wrap="none">
                <a:spAutoFit/>
              </a:bodyPr>
              <a:lstStyle/>
              <a:p>
                <a:r>
                  <a:rPr lang="cs-CZ" sz="2000">
                    <a:latin typeface="Times New Roman" pitchFamily="18" charset="0"/>
                  </a:rPr>
                  <a:t>c</a:t>
                </a:r>
              </a:p>
            </p:txBody>
          </p:sp>
        </p:grpSp>
      </p:grpSp>
      <p:sp>
        <p:nvSpPr>
          <p:cNvPr id="74" name="Tlačítko akce: Dopředu nebo Další 73">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diamond(in)">
                                      <p:cBhvr>
                                        <p:cTn id="7" dur="20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71"/>
                                        </p:tgtEl>
                                        <p:attrNameLst>
                                          <p:attrName>ppt_x</p:attrName>
                                        </p:attrNameLst>
                                      </p:cBhvr>
                                      <p:tavLst>
                                        <p:tav tm="0">
                                          <p:val>
                                            <p:strVal val="ppt_x"/>
                                          </p:val>
                                        </p:tav>
                                        <p:tav tm="100000">
                                          <p:val>
                                            <p:strVal val="ppt_x"/>
                                          </p:val>
                                        </p:tav>
                                      </p:tavLst>
                                    </p:anim>
                                    <p:anim calcmode="lin" valueType="num">
                                      <p:cBhvr additive="base">
                                        <p:cTn id="12" dur="500"/>
                                        <p:tgtEl>
                                          <p:spTgt spid="71"/>
                                        </p:tgtEl>
                                        <p:attrNameLst>
                                          <p:attrName>ppt_y</p:attrName>
                                        </p:attrNameLst>
                                      </p:cBhvr>
                                      <p:tavLst>
                                        <p:tav tm="0">
                                          <p:val>
                                            <p:strVal val="ppt_y"/>
                                          </p:val>
                                        </p:tav>
                                        <p:tav tm="100000">
                                          <p:val>
                                            <p:strVal val="1+ppt_h/2"/>
                                          </p:val>
                                        </p:tav>
                                      </p:tavLst>
                                    </p:anim>
                                    <p:set>
                                      <p:cBhvr>
                                        <p:cTn id="13" dur="1" fill="hold">
                                          <p:stCondLst>
                                            <p:cond delay="499"/>
                                          </p:stCondLst>
                                        </p:cTn>
                                        <p:tgtEl>
                                          <p:spTgt spid="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471488" y="803275"/>
            <a:ext cx="3384550" cy="1581150"/>
          </a:xfrm>
          <a:prstGeom prst="rect">
            <a:avLst/>
          </a:prstGeom>
          <a:noFill/>
          <a:ln w="9525">
            <a:noFill/>
            <a:miter lim="800000"/>
            <a:headEnd/>
            <a:tailEnd/>
          </a:ln>
          <a:effectLst/>
        </p:spPr>
        <p:txBody>
          <a:bodyPr>
            <a:spAutoFit/>
          </a:bodyPr>
          <a:lstStyle/>
          <a:p>
            <a:r>
              <a:rPr lang="cs-CZ" sz="1400" b="1"/>
              <a:t>Kombinovaný předřadník pro sodíkovou výbojku 70 W</a:t>
            </a:r>
          </a:p>
          <a:p>
            <a:pPr>
              <a:buFontTx/>
              <a:buChar char="•"/>
            </a:pPr>
            <a:r>
              <a:rPr lang="cs-CZ" sz="1400"/>
              <a:t>Výrobek zahrnuje tlumivku, zapalovač a kondenzátor v jednom</a:t>
            </a:r>
          </a:p>
          <a:p>
            <a:pPr>
              <a:buFontTx/>
              <a:buChar char="•"/>
            </a:pPr>
            <a:r>
              <a:rPr lang="cs-CZ" sz="1400"/>
              <a:t>Výhodou je jednoduchá montáž, utěsnění proti vlhkosti a odstranění brumu tlumivky</a:t>
            </a:r>
          </a:p>
          <a:p>
            <a:pPr>
              <a:buFontTx/>
              <a:buChar char="•"/>
            </a:pPr>
            <a:r>
              <a:rPr lang="cs-CZ" sz="1400"/>
              <a:t>Vhodný pro parková svítidla</a:t>
            </a:r>
          </a:p>
        </p:txBody>
      </p:sp>
      <p:sp>
        <p:nvSpPr>
          <p:cNvPr id="2055" name="Text Box 7"/>
          <p:cNvSpPr txBox="1">
            <a:spLocks noChangeArrowheads="1"/>
          </p:cNvSpPr>
          <p:nvPr/>
        </p:nvSpPr>
        <p:spPr bwMode="auto">
          <a:xfrm>
            <a:off x="376238" y="4202113"/>
            <a:ext cx="3250955" cy="338554"/>
          </a:xfrm>
          <a:prstGeom prst="rect">
            <a:avLst/>
          </a:prstGeom>
          <a:noFill/>
          <a:ln w="9525">
            <a:noFill/>
            <a:miter lim="800000"/>
            <a:headEnd/>
            <a:tailEnd/>
          </a:ln>
          <a:effectLst/>
        </p:spPr>
        <p:txBody>
          <a:bodyPr wrap="none">
            <a:spAutoFit/>
          </a:bodyPr>
          <a:lstStyle/>
          <a:p>
            <a:r>
              <a:rPr lang="cs-CZ" sz="1600" b="1" dirty="0"/>
              <a:t>Tyristorové zapalovače pro svítidla</a:t>
            </a:r>
          </a:p>
        </p:txBody>
      </p:sp>
      <p:sp>
        <p:nvSpPr>
          <p:cNvPr id="2056" name="Text Box 8"/>
          <p:cNvSpPr txBox="1">
            <a:spLocks noChangeArrowheads="1"/>
          </p:cNvSpPr>
          <p:nvPr/>
        </p:nvSpPr>
        <p:spPr bwMode="auto">
          <a:xfrm>
            <a:off x="4572000" y="717550"/>
            <a:ext cx="4321175" cy="1793875"/>
          </a:xfrm>
          <a:prstGeom prst="rect">
            <a:avLst/>
          </a:prstGeom>
          <a:noFill/>
          <a:ln w="9525">
            <a:noFill/>
            <a:miter lim="800000"/>
            <a:headEnd/>
            <a:tailEnd/>
          </a:ln>
          <a:effectLst/>
        </p:spPr>
        <p:txBody>
          <a:bodyPr>
            <a:spAutoFit/>
          </a:bodyPr>
          <a:lstStyle/>
          <a:p>
            <a:r>
              <a:rPr lang="cs-CZ" sz="1400" b="1"/>
              <a:t>Kabelové smršťovací spojky 0,6/1 kV pro kabely AYKY, CYKY</a:t>
            </a:r>
          </a:p>
          <a:p>
            <a:pPr>
              <a:buFontTx/>
              <a:buChar char="•"/>
            </a:pPr>
            <a:r>
              <a:rPr lang="cs-CZ" sz="1400"/>
              <a:t>Spojka je složena ze 4 smrštitelných trubic pro žíly a vnější plášťové trubky</a:t>
            </a:r>
          </a:p>
          <a:p>
            <a:pPr>
              <a:buFontTx/>
              <a:buChar char="•"/>
            </a:pPr>
            <a:r>
              <a:rPr lang="cs-CZ" sz="1400"/>
              <a:t>Trubky obsahují na vnitřních stěnách termoplastické lepidlo s vysokou přilnavostí</a:t>
            </a:r>
          </a:p>
          <a:p>
            <a:pPr>
              <a:buFontTx/>
              <a:buChar char="•"/>
            </a:pPr>
            <a:r>
              <a:rPr lang="cs-CZ" sz="1400"/>
              <a:t>V balení jsou ještě 4 kusy lisovacích trubiček z elektrovodného hliníku nebo mědi</a:t>
            </a:r>
          </a:p>
        </p:txBody>
      </p:sp>
      <p:sp>
        <p:nvSpPr>
          <p:cNvPr id="2058" name="Text Box 10"/>
          <p:cNvSpPr txBox="1">
            <a:spLocks noChangeArrowheads="1"/>
          </p:cNvSpPr>
          <p:nvPr/>
        </p:nvSpPr>
        <p:spPr bwMode="auto">
          <a:xfrm>
            <a:off x="4746625" y="3803333"/>
            <a:ext cx="4025900" cy="584775"/>
          </a:xfrm>
          <a:prstGeom prst="rect">
            <a:avLst/>
          </a:prstGeom>
          <a:noFill/>
          <a:ln w="9525">
            <a:noFill/>
            <a:miter lim="800000"/>
            <a:headEnd/>
            <a:tailEnd/>
          </a:ln>
          <a:effectLst/>
        </p:spPr>
        <p:txBody>
          <a:bodyPr>
            <a:spAutoFit/>
          </a:bodyPr>
          <a:lstStyle/>
          <a:p>
            <a:r>
              <a:rPr lang="cs-CZ" sz="1600" b="1" dirty="0"/>
              <a:t>Smršťovací rozdělovací hlavy pro utěsnění kabelové duše </a:t>
            </a:r>
            <a:r>
              <a:rPr lang="cs-CZ" sz="1600" b="1" dirty="0" err="1"/>
              <a:t>vícežilového</a:t>
            </a:r>
            <a:r>
              <a:rPr lang="cs-CZ" sz="1600" b="1" dirty="0"/>
              <a:t> kabelu</a:t>
            </a:r>
          </a:p>
        </p:txBody>
      </p:sp>
      <p:sp>
        <p:nvSpPr>
          <p:cNvPr id="2059" name="Rectangle 11"/>
          <p:cNvSpPr>
            <a:spLocks noGrp="1" noChangeArrowheads="1"/>
          </p:cNvSpPr>
          <p:nvPr>
            <p:ph type="title" idx="4294967295"/>
          </p:nvPr>
        </p:nvSpPr>
        <p:spPr>
          <a:xfrm>
            <a:off x="609600" y="215900"/>
            <a:ext cx="7772400" cy="406400"/>
          </a:xfrm>
          <a:solidFill>
            <a:srgbClr val="FFC000"/>
          </a:solidFill>
        </p:spPr>
        <p:txBody>
          <a:bodyPr/>
          <a:lstStyle/>
          <a:p>
            <a:r>
              <a:rPr lang="cs-CZ" sz="2000"/>
              <a:t>Pouliční osvětlení – konstrukční prvky</a:t>
            </a:r>
          </a:p>
        </p:txBody>
      </p:sp>
      <p:pic>
        <p:nvPicPr>
          <p:cNvPr id="2063" name="Picture 15"/>
          <p:cNvPicPr>
            <a:picLocks noChangeAspect="1" noChangeArrowheads="1"/>
          </p:cNvPicPr>
          <p:nvPr/>
        </p:nvPicPr>
        <p:blipFill>
          <a:blip r:embed="rId2" cstate="print"/>
          <a:srcRect/>
          <a:stretch>
            <a:fillRect/>
          </a:stretch>
        </p:blipFill>
        <p:spPr bwMode="auto">
          <a:xfrm>
            <a:off x="3112770" y="2245360"/>
            <a:ext cx="911027" cy="1899920"/>
          </a:xfrm>
          <a:prstGeom prst="rect">
            <a:avLst/>
          </a:prstGeom>
          <a:noFill/>
          <a:ln w="9525">
            <a:noFill/>
            <a:miter lim="800000"/>
            <a:headEnd/>
            <a:tailEnd/>
          </a:ln>
        </p:spPr>
      </p:pic>
      <p:sp>
        <p:nvSpPr>
          <p:cNvPr id="13" name="Šipka doprava 12"/>
          <p:cNvSpPr/>
          <p:nvPr/>
        </p:nvSpPr>
        <p:spPr>
          <a:xfrm>
            <a:off x="655320" y="2697480"/>
            <a:ext cx="2103120" cy="1173480"/>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1400" dirty="0" smtClean="0"/>
              <a:t>Kombinovaný předřadník s objímkou</a:t>
            </a:r>
            <a:endParaRPr lang="cs-CZ" sz="1400" dirty="0"/>
          </a:p>
        </p:txBody>
      </p:sp>
      <p:grpSp>
        <p:nvGrpSpPr>
          <p:cNvPr id="27" name="Skupina 26"/>
          <p:cNvGrpSpPr/>
          <p:nvPr/>
        </p:nvGrpSpPr>
        <p:grpSpPr>
          <a:xfrm>
            <a:off x="5217894" y="2642860"/>
            <a:ext cx="2712161" cy="1125099"/>
            <a:chOff x="5186363" y="4881563"/>
            <a:chExt cx="3006341" cy="1214596"/>
          </a:xfrm>
        </p:grpSpPr>
        <p:sp>
          <p:nvSpPr>
            <p:cNvPr id="15" name="Volný tvar 14"/>
            <p:cNvSpPr/>
            <p:nvPr/>
          </p:nvSpPr>
          <p:spPr>
            <a:xfrm>
              <a:off x="5249917" y="4887310"/>
              <a:ext cx="2942787" cy="236483"/>
            </a:xfrm>
            <a:custGeom>
              <a:avLst/>
              <a:gdLst>
                <a:gd name="connsiteX0" fmla="*/ 0 w 2916621"/>
                <a:gd name="connsiteY0" fmla="*/ 0 h 236483"/>
                <a:gd name="connsiteX1" fmla="*/ 2916621 w 2916621"/>
                <a:gd name="connsiteY1" fmla="*/ 0 h 236483"/>
                <a:gd name="connsiteX2" fmla="*/ 2916621 w 2916621"/>
                <a:gd name="connsiteY2" fmla="*/ 236483 h 236483"/>
                <a:gd name="connsiteX3" fmla="*/ 0 w 2916621"/>
                <a:gd name="connsiteY3" fmla="*/ 236483 h 236483"/>
                <a:gd name="connsiteX4" fmla="*/ 0 w 2916621"/>
                <a:gd name="connsiteY4" fmla="*/ 0 h 236483"/>
                <a:gd name="connsiteX0" fmla="*/ 0 w 2942787"/>
                <a:gd name="connsiteY0" fmla="*/ 0 h 236483"/>
                <a:gd name="connsiteX1" fmla="*/ 2916621 w 2942787"/>
                <a:gd name="connsiteY1" fmla="*/ 0 h 236483"/>
                <a:gd name="connsiteX2" fmla="*/ 2941583 w 2942787"/>
                <a:gd name="connsiteY2" fmla="*/ 79978 h 236483"/>
                <a:gd name="connsiteX3" fmla="*/ 2916621 w 2942787"/>
                <a:gd name="connsiteY3" fmla="*/ 236483 h 236483"/>
                <a:gd name="connsiteX4" fmla="*/ 0 w 2942787"/>
                <a:gd name="connsiteY4" fmla="*/ 236483 h 236483"/>
                <a:gd name="connsiteX5" fmla="*/ 0 w 2942787"/>
                <a:gd name="connsiteY5" fmla="*/ 0 h 236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2787" h="236483">
                  <a:moveTo>
                    <a:pt x="0" y="0"/>
                  </a:moveTo>
                  <a:lnTo>
                    <a:pt x="2916621" y="0"/>
                  </a:lnTo>
                  <a:lnTo>
                    <a:pt x="2941583" y="79978"/>
                  </a:lnTo>
                  <a:cubicBezTo>
                    <a:pt x="2942787" y="133734"/>
                    <a:pt x="2915417" y="182727"/>
                    <a:pt x="2916621" y="236483"/>
                  </a:cubicBezTo>
                  <a:lnTo>
                    <a:pt x="0" y="236483"/>
                  </a:lnTo>
                  <a:lnTo>
                    <a:pt x="0" y="0"/>
                  </a:lnTo>
                  <a:close/>
                </a:path>
              </a:pathLst>
            </a:custGeom>
            <a:scene3d>
              <a:camera prst="orthographicFront"/>
              <a:lightRig rig="threePt" dir="t"/>
            </a:scene3d>
            <a:sp3d>
              <a:bevelT/>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16" name="Volný tvar 15"/>
            <p:cNvSpPr/>
            <p:nvPr/>
          </p:nvSpPr>
          <p:spPr>
            <a:xfrm>
              <a:off x="7094484" y="5218387"/>
              <a:ext cx="939854" cy="141890"/>
            </a:xfrm>
            <a:custGeom>
              <a:avLst/>
              <a:gdLst>
                <a:gd name="connsiteX0" fmla="*/ 0 w 914400"/>
                <a:gd name="connsiteY0" fmla="*/ 0 h 141890"/>
                <a:gd name="connsiteX1" fmla="*/ 914400 w 914400"/>
                <a:gd name="connsiteY1" fmla="*/ 0 h 141890"/>
                <a:gd name="connsiteX2" fmla="*/ 914400 w 914400"/>
                <a:gd name="connsiteY2" fmla="*/ 141890 h 141890"/>
                <a:gd name="connsiteX3" fmla="*/ 0 w 914400"/>
                <a:gd name="connsiteY3" fmla="*/ 141890 h 141890"/>
                <a:gd name="connsiteX4" fmla="*/ 0 w 914400"/>
                <a:gd name="connsiteY4" fmla="*/ 0 h 141890"/>
                <a:gd name="connsiteX0" fmla="*/ 0 w 939854"/>
                <a:gd name="connsiteY0" fmla="*/ 0 h 141890"/>
                <a:gd name="connsiteX1" fmla="*/ 914400 w 939854"/>
                <a:gd name="connsiteY1" fmla="*/ 0 h 141890"/>
                <a:gd name="connsiteX2" fmla="*/ 939854 w 939854"/>
                <a:gd name="connsiteY2" fmla="*/ 67988 h 141890"/>
                <a:gd name="connsiteX3" fmla="*/ 914400 w 939854"/>
                <a:gd name="connsiteY3" fmla="*/ 141890 h 141890"/>
                <a:gd name="connsiteX4" fmla="*/ 0 w 939854"/>
                <a:gd name="connsiteY4" fmla="*/ 141890 h 141890"/>
                <a:gd name="connsiteX5" fmla="*/ 0 w 939854"/>
                <a:gd name="connsiteY5" fmla="*/ 0 h 141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9854" h="141890">
                  <a:moveTo>
                    <a:pt x="0" y="0"/>
                  </a:moveTo>
                  <a:lnTo>
                    <a:pt x="914400" y="0"/>
                  </a:lnTo>
                  <a:lnTo>
                    <a:pt x="939854" y="67988"/>
                  </a:lnTo>
                  <a:lnTo>
                    <a:pt x="914400" y="141890"/>
                  </a:lnTo>
                  <a:lnTo>
                    <a:pt x="0" y="141890"/>
                  </a:lnTo>
                  <a:lnTo>
                    <a:pt x="0" y="0"/>
                  </a:lnTo>
                  <a:close/>
                </a:path>
              </a:pathLst>
            </a:cu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Volný tvar 16"/>
            <p:cNvSpPr/>
            <p:nvPr/>
          </p:nvSpPr>
          <p:spPr>
            <a:xfrm>
              <a:off x="7120759" y="5418082"/>
              <a:ext cx="928140" cy="141890"/>
            </a:xfrm>
            <a:custGeom>
              <a:avLst/>
              <a:gdLst>
                <a:gd name="connsiteX0" fmla="*/ 0 w 914400"/>
                <a:gd name="connsiteY0" fmla="*/ 0 h 141890"/>
                <a:gd name="connsiteX1" fmla="*/ 914400 w 914400"/>
                <a:gd name="connsiteY1" fmla="*/ 0 h 141890"/>
                <a:gd name="connsiteX2" fmla="*/ 914400 w 914400"/>
                <a:gd name="connsiteY2" fmla="*/ 141890 h 141890"/>
                <a:gd name="connsiteX3" fmla="*/ 0 w 914400"/>
                <a:gd name="connsiteY3" fmla="*/ 141890 h 141890"/>
                <a:gd name="connsiteX4" fmla="*/ 0 w 914400"/>
                <a:gd name="connsiteY4" fmla="*/ 0 h 141890"/>
                <a:gd name="connsiteX0" fmla="*/ 0 w 923378"/>
                <a:gd name="connsiteY0" fmla="*/ 0 h 141890"/>
                <a:gd name="connsiteX1" fmla="*/ 914400 w 923378"/>
                <a:gd name="connsiteY1" fmla="*/ 0 h 141890"/>
                <a:gd name="connsiteX2" fmla="*/ 923104 w 923378"/>
                <a:gd name="connsiteY2" fmla="*/ 63556 h 141890"/>
                <a:gd name="connsiteX3" fmla="*/ 914400 w 923378"/>
                <a:gd name="connsiteY3" fmla="*/ 141890 h 141890"/>
                <a:gd name="connsiteX4" fmla="*/ 0 w 923378"/>
                <a:gd name="connsiteY4" fmla="*/ 141890 h 141890"/>
                <a:gd name="connsiteX5" fmla="*/ 0 w 923378"/>
                <a:gd name="connsiteY5" fmla="*/ 0 h 141890"/>
                <a:gd name="connsiteX0" fmla="*/ 0 w 928140"/>
                <a:gd name="connsiteY0" fmla="*/ 0 h 141890"/>
                <a:gd name="connsiteX1" fmla="*/ 914400 w 928140"/>
                <a:gd name="connsiteY1" fmla="*/ 0 h 141890"/>
                <a:gd name="connsiteX2" fmla="*/ 927866 w 928140"/>
                <a:gd name="connsiteY2" fmla="*/ 73081 h 141890"/>
                <a:gd name="connsiteX3" fmla="*/ 914400 w 928140"/>
                <a:gd name="connsiteY3" fmla="*/ 141890 h 141890"/>
                <a:gd name="connsiteX4" fmla="*/ 0 w 928140"/>
                <a:gd name="connsiteY4" fmla="*/ 141890 h 141890"/>
                <a:gd name="connsiteX5" fmla="*/ 0 w 928140"/>
                <a:gd name="connsiteY5" fmla="*/ 0 h 141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8140" h="141890">
                  <a:moveTo>
                    <a:pt x="0" y="0"/>
                  </a:moveTo>
                  <a:lnTo>
                    <a:pt x="914400" y="0"/>
                  </a:lnTo>
                  <a:cubicBezTo>
                    <a:pt x="914126" y="21185"/>
                    <a:pt x="928140" y="51896"/>
                    <a:pt x="927866" y="73081"/>
                  </a:cubicBezTo>
                  <a:cubicBezTo>
                    <a:pt x="928140" y="99192"/>
                    <a:pt x="914126" y="115779"/>
                    <a:pt x="914400" y="141890"/>
                  </a:cubicBezTo>
                  <a:lnTo>
                    <a:pt x="0" y="141890"/>
                  </a:lnTo>
                  <a:lnTo>
                    <a:pt x="0" y="0"/>
                  </a:lnTo>
                  <a:close/>
                </a:path>
              </a:pathLst>
            </a:custGeom>
            <a:solidFill>
              <a:srgbClr val="733A2B"/>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Volný tvar 17"/>
            <p:cNvSpPr/>
            <p:nvPr/>
          </p:nvSpPr>
          <p:spPr>
            <a:xfrm>
              <a:off x="7131269" y="5665076"/>
              <a:ext cx="926881" cy="141890"/>
            </a:xfrm>
            <a:custGeom>
              <a:avLst/>
              <a:gdLst>
                <a:gd name="connsiteX0" fmla="*/ 0 w 914400"/>
                <a:gd name="connsiteY0" fmla="*/ 0 h 141890"/>
                <a:gd name="connsiteX1" fmla="*/ 914400 w 914400"/>
                <a:gd name="connsiteY1" fmla="*/ 0 h 141890"/>
                <a:gd name="connsiteX2" fmla="*/ 914400 w 914400"/>
                <a:gd name="connsiteY2" fmla="*/ 141890 h 141890"/>
                <a:gd name="connsiteX3" fmla="*/ 0 w 914400"/>
                <a:gd name="connsiteY3" fmla="*/ 141890 h 141890"/>
                <a:gd name="connsiteX4" fmla="*/ 0 w 914400"/>
                <a:gd name="connsiteY4" fmla="*/ 0 h 141890"/>
                <a:gd name="connsiteX0" fmla="*/ 0 w 926881"/>
                <a:gd name="connsiteY0" fmla="*/ 0 h 141890"/>
                <a:gd name="connsiteX1" fmla="*/ 914400 w 926881"/>
                <a:gd name="connsiteY1" fmla="*/ 0 h 141890"/>
                <a:gd name="connsiteX2" fmla="*/ 926881 w 926881"/>
                <a:gd name="connsiteY2" fmla="*/ 68974 h 141890"/>
                <a:gd name="connsiteX3" fmla="*/ 914400 w 926881"/>
                <a:gd name="connsiteY3" fmla="*/ 141890 h 141890"/>
                <a:gd name="connsiteX4" fmla="*/ 0 w 926881"/>
                <a:gd name="connsiteY4" fmla="*/ 141890 h 141890"/>
                <a:gd name="connsiteX5" fmla="*/ 0 w 926881"/>
                <a:gd name="connsiteY5" fmla="*/ 0 h 141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6881" h="141890">
                  <a:moveTo>
                    <a:pt x="0" y="0"/>
                  </a:moveTo>
                  <a:lnTo>
                    <a:pt x="914400" y="0"/>
                  </a:lnTo>
                  <a:lnTo>
                    <a:pt x="926881" y="68974"/>
                  </a:lnTo>
                  <a:lnTo>
                    <a:pt x="914400" y="141890"/>
                  </a:lnTo>
                  <a:lnTo>
                    <a:pt x="0" y="141890"/>
                  </a:lnTo>
                  <a:lnTo>
                    <a:pt x="0" y="0"/>
                  </a:lnTo>
                  <a:close/>
                </a:path>
              </a:pathLst>
            </a:cu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21" name="Skupina 20"/>
            <p:cNvGrpSpPr/>
            <p:nvPr/>
          </p:nvGrpSpPr>
          <p:grpSpPr>
            <a:xfrm>
              <a:off x="7127492" y="5904015"/>
              <a:ext cx="918670" cy="192144"/>
              <a:chOff x="7457090" y="5849007"/>
              <a:chExt cx="918670" cy="118945"/>
            </a:xfrm>
          </p:grpSpPr>
          <p:sp>
            <p:nvSpPr>
              <p:cNvPr id="19" name="Obdélník 18"/>
              <p:cNvSpPr/>
              <p:nvPr/>
            </p:nvSpPr>
            <p:spPr>
              <a:xfrm>
                <a:off x="7457090" y="5849007"/>
                <a:ext cx="914400" cy="63062"/>
              </a:xfrm>
              <a:prstGeom prst="rect">
                <a:avLst/>
              </a:prstGeom>
              <a:solidFill>
                <a:srgbClr val="92D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7461360" y="5904890"/>
                <a:ext cx="914400" cy="63062"/>
              </a:xfrm>
              <a:prstGeom prst="rect">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2" name="Elipsa 21"/>
            <p:cNvSpPr/>
            <p:nvPr/>
          </p:nvSpPr>
          <p:spPr>
            <a:xfrm>
              <a:off x="7062788" y="5224463"/>
              <a:ext cx="47625" cy="123825"/>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3" name="Elipsa 22"/>
            <p:cNvSpPr/>
            <p:nvPr/>
          </p:nvSpPr>
          <p:spPr>
            <a:xfrm>
              <a:off x="7091363" y="5424488"/>
              <a:ext cx="47625" cy="123825"/>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4" name="Elipsa 23"/>
            <p:cNvSpPr/>
            <p:nvPr/>
          </p:nvSpPr>
          <p:spPr>
            <a:xfrm>
              <a:off x="7115176" y="5672138"/>
              <a:ext cx="47625" cy="123825"/>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5" name="Elipsa 24"/>
            <p:cNvSpPr/>
            <p:nvPr/>
          </p:nvSpPr>
          <p:spPr>
            <a:xfrm>
              <a:off x="7105652" y="5915025"/>
              <a:ext cx="47624" cy="152400"/>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6" name="Elipsa 25"/>
            <p:cNvSpPr/>
            <p:nvPr/>
          </p:nvSpPr>
          <p:spPr>
            <a:xfrm>
              <a:off x="5186363" y="4881563"/>
              <a:ext cx="61913" cy="242887"/>
            </a:xfrm>
            <a:prstGeom prst="ellipse">
              <a:avLst/>
            </a:prstGeom>
            <a:ln>
              <a:solidFill>
                <a:schemeClr val="bg1">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grpSp>
      <p:sp>
        <p:nvSpPr>
          <p:cNvPr id="29" name="TextovéPole 28"/>
          <p:cNvSpPr txBox="1"/>
          <p:nvPr/>
        </p:nvSpPr>
        <p:spPr>
          <a:xfrm>
            <a:off x="4386264" y="5534561"/>
            <a:ext cx="4315776" cy="1077218"/>
          </a:xfrm>
          <a:prstGeom prst="rect">
            <a:avLst/>
          </a:prstGeom>
          <a:noFill/>
        </p:spPr>
        <p:txBody>
          <a:bodyPr wrap="square" rtlCol="0">
            <a:spAutoFit/>
          </a:bodyPr>
          <a:lstStyle/>
          <a:p>
            <a:pPr>
              <a:buFont typeface="Arial" pitchFamily="34" charset="0"/>
              <a:buChar char="•"/>
            </a:pPr>
            <a:r>
              <a:rPr lang="cs-CZ" sz="1600" dirty="0" smtClean="0"/>
              <a:t>Ochrana proti vnikání vlhkosti</a:t>
            </a:r>
          </a:p>
          <a:p>
            <a:pPr>
              <a:buFont typeface="Arial" pitchFamily="34" charset="0"/>
              <a:buChar char="•"/>
            </a:pPr>
            <a:r>
              <a:rPr lang="cs-CZ" sz="1600" dirty="0" smtClean="0"/>
              <a:t>Speciální lepidlo na vnitřní straně – těsnost</a:t>
            </a:r>
          </a:p>
          <a:p>
            <a:pPr>
              <a:buFont typeface="Arial" pitchFamily="34" charset="0"/>
              <a:buChar char="•"/>
            </a:pPr>
            <a:r>
              <a:rPr lang="cs-CZ" sz="1600" dirty="0" smtClean="0"/>
              <a:t>Snadná montáž horkým vzduchem s teplotou nad 135°C</a:t>
            </a:r>
          </a:p>
        </p:txBody>
      </p:sp>
      <p:pic>
        <p:nvPicPr>
          <p:cNvPr id="2066" name="Picture 18"/>
          <p:cNvPicPr>
            <a:picLocks noChangeAspect="1" noChangeArrowheads="1"/>
          </p:cNvPicPr>
          <p:nvPr/>
        </p:nvPicPr>
        <p:blipFill>
          <a:blip r:embed="rId3" cstate="print"/>
          <a:srcRect/>
          <a:stretch>
            <a:fillRect/>
          </a:stretch>
        </p:blipFill>
        <p:spPr bwMode="auto">
          <a:xfrm>
            <a:off x="5381625" y="4434840"/>
            <a:ext cx="1957743" cy="1103926"/>
          </a:xfrm>
          <a:prstGeom prst="rect">
            <a:avLst/>
          </a:prstGeom>
          <a:noFill/>
          <a:ln w="9525">
            <a:noFill/>
            <a:miter lim="800000"/>
            <a:headEnd/>
            <a:tailEnd/>
          </a:ln>
        </p:spPr>
      </p:pic>
      <p:pic>
        <p:nvPicPr>
          <p:cNvPr id="2067" name="Picture 19"/>
          <p:cNvPicPr>
            <a:picLocks noChangeAspect="1" noChangeArrowheads="1"/>
          </p:cNvPicPr>
          <p:nvPr/>
        </p:nvPicPr>
        <p:blipFill>
          <a:blip r:embed="rId4" cstate="print"/>
          <a:srcRect/>
          <a:stretch>
            <a:fillRect/>
          </a:stretch>
        </p:blipFill>
        <p:spPr bwMode="auto">
          <a:xfrm>
            <a:off x="577850" y="4814570"/>
            <a:ext cx="832462" cy="1281430"/>
          </a:xfrm>
          <a:prstGeom prst="rect">
            <a:avLst/>
          </a:prstGeom>
          <a:noFill/>
          <a:ln w="9525">
            <a:noFill/>
            <a:miter lim="800000"/>
            <a:headEnd/>
            <a:tailEnd/>
          </a:ln>
        </p:spPr>
      </p:pic>
      <p:sp>
        <p:nvSpPr>
          <p:cNvPr id="32" name="TextovéPole 31"/>
          <p:cNvSpPr txBox="1"/>
          <p:nvPr/>
        </p:nvSpPr>
        <p:spPr>
          <a:xfrm>
            <a:off x="1630680" y="4678680"/>
            <a:ext cx="2484120" cy="1569660"/>
          </a:xfrm>
          <a:prstGeom prst="rect">
            <a:avLst/>
          </a:prstGeom>
          <a:noFill/>
        </p:spPr>
        <p:txBody>
          <a:bodyPr wrap="square" rtlCol="0">
            <a:spAutoFit/>
          </a:bodyPr>
          <a:lstStyle/>
          <a:p>
            <a:r>
              <a:rPr lang="cs-CZ" sz="1600" dirty="0" smtClean="0"/>
              <a:t>Zapalovače TRZ se zapojují paralelně. Délka vedení mezi tlumivkou a zapalovačem max. 50m</a:t>
            </a:r>
          </a:p>
          <a:p>
            <a:r>
              <a:rPr lang="cs-CZ" sz="1600" dirty="0" smtClean="0"/>
              <a:t>Kabel musí být zkoušen minimálně na 1kV</a:t>
            </a:r>
            <a:endParaRPr lang="cs-CZ" sz="1600" dirty="0"/>
          </a:p>
        </p:txBody>
      </p:sp>
      <p:sp>
        <p:nvSpPr>
          <p:cNvPr id="28" name="Obdélník 27"/>
          <p:cNvSpPr/>
          <p:nvPr/>
        </p:nvSpPr>
        <p:spPr>
          <a:xfrm>
            <a:off x="381000" y="748862"/>
            <a:ext cx="8503920" cy="5865298"/>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mj-lt"/>
              <a:buAutoNum type="arabicPeriod"/>
            </a:pPr>
            <a:r>
              <a:rPr lang="cs-CZ" sz="2400" dirty="0" smtClean="0">
                <a:solidFill>
                  <a:schemeClr val="tx1"/>
                </a:solidFill>
              </a:rPr>
              <a:t>Do připravené tabulky v pracovním listu doplňte základní konstrukční prvky pouličního svítidla se sodíkovou výbojkou.</a:t>
            </a:r>
          </a:p>
          <a:p>
            <a:pPr marL="457200" indent="-457200">
              <a:buFont typeface="+mj-lt"/>
              <a:buAutoNum type="arabicPeriod"/>
            </a:pPr>
            <a:endParaRPr lang="cs-CZ" sz="2400" dirty="0" smtClean="0">
              <a:solidFill>
                <a:schemeClr val="tx1"/>
              </a:solidFill>
            </a:endParaRPr>
          </a:p>
          <a:p>
            <a:pPr marL="514350" indent="-514350">
              <a:buFont typeface="+mj-lt"/>
              <a:buAutoNum type="arabicPeriod"/>
            </a:pPr>
            <a:r>
              <a:rPr lang="cs-CZ" sz="2400" dirty="0" smtClean="0">
                <a:solidFill>
                  <a:schemeClr val="tx1"/>
                </a:solidFill>
              </a:rPr>
              <a:t>Jaké výhody má smršťovací rozdělovací hlava?</a:t>
            </a:r>
          </a:p>
          <a:p>
            <a:pPr marL="457200" indent="-457200">
              <a:buFont typeface="+mj-lt"/>
              <a:buAutoNum type="arabicPeriod"/>
            </a:pPr>
            <a:endParaRPr lang="cs-CZ" sz="2400" dirty="0" smtClean="0">
              <a:solidFill>
                <a:schemeClr val="tx1"/>
              </a:solidFill>
            </a:endParaRPr>
          </a:p>
          <a:p>
            <a:pPr marL="514350" indent="-514350">
              <a:buFont typeface="+mj-lt"/>
              <a:buAutoNum type="arabicPeriod"/>
            </a:pPr>
            <a:r>
              <a:rPr lang="cs-CZ" sz="2400" dirty="0" smtClean="0">
                <a:solidFill>
                  <a:schemeClr val="tx1"/>
                </a:solidFill>
              </a:rPr>
              <a:t>Jaká je maximální délka vedení mezi zapalovačem a tlumivkou?</a:t>
            </a:r>
          </a:p>
          <a:p>
            <a:pPr marL="514350" indent="-514350">
              <a:buFont typeface="+mj-lt"/>
              <a:buAutoNum type="arabicPeriod"/>
            </a:pPr>
            <a:endParaRPr lang="cs-CZ" sz="2400" dirty="0" smtClean="0">
              <a:solidFill>
                <a:schemeClr val="tx1"/>
              </a:solidFill>
            </a:endParaRPr>
          </a:p>
          <a:p>
            <a:pPr marL="514350" indent="-514350">
              <a:buFont typeface="+mj-lt"/>
              <a:buAutoNum type="arabicPeriod"/>
            </a:pPr>
            <a:r>
              <a:rPr lang="cs-CZ" sz="2400" dirty="0" smtClean="0">
                <a:solidFill>
                  <a:schemeClr val="tx1"/>
                </a:solidFill>
              </a:rPr>
              <a:t>Jak se nazývá zařízení na stožáru pouličního osvětlení, které zajišťuje propojení vodičů a jištění světelných zdrojů?</a:t>
            </a:r>
          </a:p>
          <a:p>
            <a:pPr marL="514350" indent="-514350">
              <a:buFont typeface="+mj-lt"/>
              <a:buAutoNum type="arabicPeriod"/>
            </a:pPr>
            <a:endParaRPr lang="cs-CZ" sz="2400" dirty="0">
              <a:solidFill>
                <a:schemeClr val="tx1"/>
              </a:solidFill>
            </a:endParaRPr>
          </a:p>
        </p:txBody>
      </p:sp>
      <p:sp>
        <p:nvSpPr>
          <p:cNvPr id="33" name="Tlačítko akce: Dopředu nebo Další 32">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8"/>
                                        </p:tgtEl>
                                        <p:attrNameLst>
                                          <p:attrName>ppt_x</p:attrName>
                                        </p:attrNameLst>
                                      </p:cBhvr>
                                      <p:tavLst>
                                        <p:tav tm="0">
                                          <p:val>
                                            <p:strVal val="ppt_x"/>
                                          </p:val>
                                        </p:tav>
                                        <p:tav tm="100000">
                                          <p:val>
                                            <p:strVal val="ppt_x"/>
                                          </p:val>
                                        </p:tav>
                                      </p:tavLst>
                                    </p:anim>
                                    <p:anim calcmode="lin" valueType="num">
                                      <p:cBhvr additive="base">
                                        <p:cTn id="7" dur="500"/>
                                        <p:tgtEl>
                                          <p:spTgt spid="28"/>
                                        </p:tgtEl>
                                        <p:attrNameLst>
                                          <p:attrName>ppt_y</p:attrName>
                                        </p:attrNameLst>
                                      </p:cBhvr>
                                      <p:tavLst>
                                        <p:tav tm="0">
                                          <p:val>
                                            <p:strVal val="ppt_y"/>
                                          </p:val>
                                        </p:tav>
                                        <p:tav tm="100000">
                                          <p:val>
                                            <p:strVal val="1+ppt_h/2"/>
                                          </p:val>
                                        </p:tav>
                                      </p:tavLst>
                                    </p:anim>
                                    <p:set>
                                      <p:cBhvr>
                                        <p:cTn id="8"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8" name="Rectangle 6"/>
          <p:cNvSpPr>
            <a:spLocks noGrp="1" noChangeArrowheads="1"/>
          </p:cNvSpPr>
          <p:nvPr>
            <p:ph type="title" idx="4294967295"/>
          </p:nvPr>
        </p:nvSpPr>
        <p:spPr>
          <a:xfrm>
            <a:off x="609600" y="254000"/>
            <a:ext cx="7772400" cy="342900"/>
          </a:xfrm>
          <a:solidFill>
            <a:srgbClr val="FFC000"/>
          </a:solidFill>
        </p:spPr>
        <p:txBody>
          <a:bodyPr/>
          <a:lstStyle/>
          <a:p>
            <a:r>
              <a:rPr lang="cs-CZ" sz="2400"/>
              <a:t>Stožárové rozvodnice</a:t>
            </a:r>
          </a:p>
        </p:txBody>
      </p:sp>
      <p:sp>
        <p:nvSpPr>
          <p:cNvPr id="3079" name="Text Box 7"/>
          <p:cNvSpPr txBox="1">
            <a:spLocks noChangeArrowheads="1"/>
          </p:cNvSpPr>
          <p:nvPr/>
        </p:nvSpPr>
        <p:spPr bwMode="auto">
          <a:xfrm>
            <a:off x="612775" y="738823"/>
            <a:ext cx="7721600" cy="1077218"/>
          </a:xfrm>
          <a:prstGeom prst="rect">
            <a:avLst/>
          </a:prstGeom>
          <a:noFill/>
          <a:ln w="9525">
            <a:noFill/>
            <a:miter lim="800000"/>
            <a:headEnd/>
            <a:tailEnd/>
          </a:ln>
          <a:effectLst/>
        </p:spPr>
        <p:txBody>
          <a:bodyPr>
            <a:spAutoFit/>
          </a:bodyPr>
          <a:lstStyle/>
          <a:p>
            <a:r>
              <a:rPr lang="cs-CZ" sz="1600" b="1" dirty="0"/>
              <a:t>Stožárová rozvodnice</a:t>
            </a:r>
            <a:r>
              <a:rPr lang="cs-CZ" sz="1600" dirty="0"/>
              <a:t> se používá k propojení vodičů a jištění světelných zdrojů osvětlovacích stožárů s paticí i bez patice. Jsou vyráběny jako vestavěné k připojení dvou kabelů o průřezu max. 4 x 35 mm</a:t>
            </a:r>
            <a:r>
              <a:rPr lang="cs-CZ" sz="1600" baseline="30000" dirty="0"/>
              <a:t>2</a:t>
            </a:r>
            <a:r>
              <a:rPr lang="cs-CZ" sz="1600" dirty="0"/>
              <a:t>. Připevňují se na stožár na přivařený šroub, který slouží zároveň jako ochranná svorka. Napájení je provedeno přes pojistku 10A.</a:t>
            </a:r>
            <a:endParaRPr lang="cs-CZ" sz="1600" b="1" dirty="0"/>
          </a:p>
        </p:txBody>
      </p:sp>
      <p:sp>
        <p:nvSpPr>
          <p:cNvPr id="3084" name="Text Box 12"/>
          <p:cNvSpPr txBox="1">
            <a:spLocks noChangeArrowheads="1"/>
          </p:cNvSpPr>
          <p:nvPr/>
        </p:nvSpPr>
        <p:spPr bwMode="auto">
          <a:xfrm>
            <a:off x="682625" y="4773613"/>
            <a:ext cx="8037513" cy="584775"/>
          </a:xfrm>
          <a:prstGeom prst="rect">
            <a:avLst/>
          </a:prstGeom>
          <a:noFill/>
          <a:ln w="9525">
            <a:noFill/>
            <a:miter lim="800000"/>
            <a:headEnd/>
            <a:tailEnd/>
          </a:ln>
          <a:effectLst/>
        </p:spPr>
        <p:txBody>
          <a:bodyPr>
            <a:spAutoFit/>
          </a:bodyPr>
          <a:lstStyle/>
          <a:p>
            <a:r>
              <a:rPr lang="cs-CZ" sz="1600" dirty="0"/>
              <a:t>K zakrytí rozvodnic se používají laminátové patice v provedení jako silniční nebo sadové. Patice jsou osazeny dvířky se zámkem.</a:t>
            </a:r>
          </a:p>
        </p:txBody>
      </p:sp>
      <p:pic>
        <p:nvPicPr>
          <p:cNvPr id="3085" name="Picture 13"/>
          <p:cNvPicPr>
            <a:picLocks noChangeAspect="1" noChangeArrowheads="1"/>
          </p:cNvPicPr>
          <p:nvPr/>
        </p:nvPicPr>
        <p:blipFill>
          <a:blip r:embed="rId2" cstate="print"/>
          <a:srcRect/>
          <a:stretch>
            <a:fillRect/>
          </a:stretch>
        </p:blipFill>
        <p:spPr bwMode="auto">
          <a:xfrm>
            <a:off x="2372044" y="1860550"/>
            <a:ext cx="4104956" cy="2647752"/>
          </a:xfrm>
          <a:prstGeom prst="rect">
            <a:avLst/>
          </a:prstGeom>
          <a:noFill/>
          <a:ln w="9525">
            <a:noFill/>
            <a:miter lim="800000"/>
            <a:headEnd/>
            <a:tailEnd/>
          </a:ln>
        </p:spPr>
      </p:pic>
      <p:sp>
        <p:nvSpPr>
          <p:cNvPr id="7" name="Tlačítko akce: Dopředu nebo Další 6">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Rectangle 7"/>
          <p:cNvSpPr>
            <a:spLocks noGrp="1" noChangeArrowheads="1"/>
          </p:cNvSpPr>
          <p:nvPr>
            <p:ph type="title" idx="4294967295"/>
          </p:nvPr>
        </p:nvSpPr>
        <p:spPr>
          <a:xfrm>
            <a:off x="657860" y="256540"/>
            <a:ext cx="7772400" cy="406400"/>
          </a:xfrm>
          <a:solidFill>
            <a:srgbClr val="FFC000"/>
          </a:solidFill>
        </p:spPr>
        <p:txBody>
          <a:bodyPr/>
          <a:lstStyle/>
          <a:p>
            <a:r>
              <a:rPr lang="cs-CZ" sz="2400" dirty="0"/>
              <a:t>Tlumivky pro sodíkové a rtuťové výbojky</a:t>
            </a:r>
          </a:p>
        </p:txBody>
      </p:sp>
      <p:sp>
        <p:nvSpPr>
          <p:cNvPr id="8201" name="Text Box 9"/>
          <p:cNvSpPr txBox="1">
            <a:spLocks noChangeArrowheads="1"/>
          </p:cNvSpPr>
          <p:nvPr/>
        </p:nvSpPr>
        <p:spPr bwMode="auto">
          <a:xfrm>
            <a:off x="5081905" y="1237933"/>
            <a:ext cx="3430747" cy="338554"/>
          </a:xfrm>
          <a:prstGeom prst="rect">
            <a:avLst/>
          </a:prstGeom>
          <a:solidFill>
            <a:srgbClr val="FFC000"/>
          </a:solidFill>
          <a:ln w="9525">
            <a:noFill/>
            <a:miter lim="800000"/>
            <a:headEnd/>
            <a:tailEnd/>
          </a:ln>
          <a:effectLst/>
        </p:spPr>
        <p:txBody>
          <a:bodyPr wrap="none">
            <a:spAutoFit/>
          </a:bodyPr>
          <a:lstStyle/>
          <a:p>
            <a:r>
              <a:rPr lang="cs-CZ" sz="1600" b="1" dirty="0"/>
              <a:t>Spínač nočního osvětlení SNO 960 21</a:t>
            </a:r>
          </a:p>
        </p:txBody>
      </p:sp>
      <p:sp>
        <p:nvSpPr>
          <p:cNvPr id="8202" name="Text Box 10"/>
          <p:cNvSpPr txBox="1">
            <a:spLocks noChangeArrowheads="1"/>
          </p:cNvSpPr>
          <p:nvPr/>
        </p:nvSpPr>
        <p:spPr bwMode="auto">
          <a:xfrm>
            <a:off x="4373881" y="3855721"/>
            <a:ext cx="4356734" cy="1477328"/>
          </a:xfrm>
          <a:prstGeom prst="rect">
            <a:avLst/>
          </a:prstGeom>
          <a:noFill/>
          <a:ln w="9525">
            <a:noFill/>
            <a:miter lim="800000"/>
            <a:headEnd/>
            <a:tailEnd/>
          </a:ln>
          <a:effectLst/>
        </p:spPr>
        <p:txBody>
          <a:bodyPr wrap="square">
            <a:spAutoFit/>
          </a:bodyPr>
          <a:lstStyle/>
          <a:p>
            <a:r>
              <a:rPr lang="cs-CZ" sz="1800" dirty="0"/>
              <a:t>Reaguje na změnu intenzity denního světla. Na prudké a náhodné změny intenzity světla zařízení reaguje s časovou prodlevou. Jmenovitý proud je 10 A, doba reakce na skokovou změnu osvitu min. 10 s.</a:t>
            </a:r>
          </a:p>
        </p:txBody>
      </p:sp>
      <p:grpSp>
        <p:nvGrpSpPr>
          <p:cNvPr id="8236" name="Group 44"/>
          <p:cNvGrpSpPr>
            <a:grpSpLocks/>
          </p:cNvGrpSpPr>
          <p:nvPr/>
        </p:nvGrpSpPr>
        <p:grpSpPr bwMode="auto">
          <a:xfrm>
            <a:off x="4777105" y="1851343"/>
            <a:ext cx="3819525" cy="1436687"/>
            <a:chOff x="2414" y="2603"/>
            <a:chExt cx="2406" cy="905"/>
          </a:xfrm>
        </p:grpSpPr>
        <p:sp>
          <p:nvSpPr>
            <p:cNvPr id="8203" name="Line 11"/>
            <p:cNvSpPr>
              <a:spLocks noChangeShapeType="1"/>
            </p:cNvSpPr>
            <p:nvPr/>
          </p:nvSpPr>
          <p:spPr bwMode="auto">
            <a:xfrm>
              <a:off x="2576" y="2840"/>
              <a:ext cx="1072" cy="0"/>
            </a:xfrm>
            <a:prstGeom prst="line">
              <a:avLst/>
            </a:prstGeom>
            <a:noFill/>
            <a:ln w="9525">
              <a:solidFill>
                <a:schemeClr val="tx1"/>
              </a:solidFill>
              <a:round/>
              <a:headEnd/>
              <a:tailEnd/>
            </a:ln>
            <a:effectLst/>
          </p:spPr>
          <p:txBody>
            <a:bodyPr/>
            <a:lstStyle/>
            <a:p>
              <a:endParaRPr lang="cs-CZ"/>
            </a:p>
          </p:txBody>
        </p:sp>
        <p:sp>
          <p:nvSpPr>
            <p:cNvPr id="8204" name="Rectangle 12"/>
            <p:cNvSpPr>
              <a:spLocks noChangeArrowheads="1"/>
            </p:cNvSpPr>
            <p:nvPr/>
          </p:nvSpPr>
          <p:spPr bwMode="auto">
            <a:xfrm>
              <a:off x="4120" y="2800"/>
              <a:ext cx="312" cy="96"/>
            </a:xfrm>
            <a:prstGeom prst="rect">
              <a:avLst/>
            </a:prstGeom>
            <a:noFill/>
            <a:ln w="9525">
              <a:solidFill>
                <a:schemeClr val="tx1"/>
              </a:solidFill>
              <a:miter lim="800000"/>
              <a:headEnd/>
              <a:tailEnd/>
            </a:ln>
            <a:effectLst/>
          </p:spPr>
          <p:txBody>
            <a:bodyPr wrap="none" anchor="ctr"/>
            <a:lstStyle/>
            <a:p>
              <a:endParaRPr lang="cs-CZ"/>
            </a:p>
          </p:txBody>
        </p:sp>
        <p:sp>
          <p:nvSpPr>
            <p:cNvPr id="8205" name="Rectangle 13"/>
            <p:cNvSpPr>
              <a:spLocks noChangeArrowheads="1"/>
            </p:cNvSpPr>
            <p:nvPr/>
          </p:nvSpPr>
          <p:spPr bwMode="auto">
            <a:xfrm>
              <a:off x="3656" y="2800"/>
              <a:ext cx="312" cy="96"/>
            </a:xfrm>
            <a:prstGeom prst="rect">
              <a:avLst/>
            </a:prstGeom>
            <a:noFill/>
            <a:ln w="9525">
              <a:solidFill>
                <a:schemeClr val="tx1"/>
              </a:solidFill>
              <a:miter lim="800000"/>
              <a:headEnd/>
              <a:tailEnd/>
            </a:ln>
            <a:effectLst/>
          </p:spPr>
          <p:txBody>
            <a:bodyPr wrap="none" anchor="ctr"/>
            <a:lstStyle/>
            <a:p>
              <a:endParaRPr lang="cs-CZ"/>
            </a:p>
          </p:txBody>
        </p:sp>
        <p:sp>
          <p:nvSpPr>
            <p:cNvPr id="8206" name="Line 14"/>
            <p:cNvSpPr>
              <a:spLocks noChangeShapeType="1"/>
            </p:cNvSpPr>
            <p:nvPr/>
          </p:nvSpPr>
          <p:spPr bwMode="auto">
            <a:xfrm>
              <a:off x="2576" y="3096"/>
              <a:ext cx="1072" cy="0"/>
            </a:xfrm>
            <a:prstGeom prst="line">
              <a:avLst/>
            </a:prstGeom>
            <a:noFill/>
            <a:ln w="9525">
              <a:solidFill>
                <a:schemeClr val="tx1"/>
              </a:solidFill>
              <a:round/>
              <a:headEnd/>
              <a:tailEnd/>
            </a:ln>
            <a:effectLst/>
          </p:spPr>
          <p:txBody>
            <a:bodyPr/>
            <a:lstStyle/>
            <a:p>
              <a:endParaRPr lang="cs-CZ"/>
            </a:p>
          </p:txBody>
        </p:sp>
        <p:sp>
          <p:nvSpPr>
            <p:cNvPr id="8207" name="Line 15"/>
            <p:cNvSpPr>
              <a:spLocks noChangeShapeType="1"/>
            </p:cNvSpPr>
            <p:nvPr/>
          </p:nvSpPr>
          <p:spPr bwMode="auto">
            <a:xfrm flipV="1">
              <a:off x="3656" y="3024"/>
              <a:ext cx="176" cy="72"/>
            </a:xfrm>
            <a:prstGeom prst="line">
              <a:avLst/>
            </a:prstGeom>
            <a:noFill/>
            <a:ln w="9525">
              <a:solidFill>
                <a:schemeClr val="tx1"/>
              </a:solidFill>
              <a:round/>
              <a:headEnd/>
              <a:tailEnd/>
            </a:ln>
            <a:effectLst/>
          </p:spPr>
          <p:txBody>
            <a:bodyPr/>
            <a:lstStyle/>
            <a:p>
              <a:endParaRPr lang="cs-CZ"/>
            </a:p>
          </p:txBody>
        </p:sp>
        <p:sp>
          <p:nvSpPr>
            <p:cNvPr id="8208" name="Line 16"/>
            <p:cNvSpPr>
              <a:spLocks noChangeShapeType="1"/>
            </p:cNvSpPr>
            <p:nvPr/>
          </p:nvSpPr>
          <p:spPr bwMode="auto">
            <a:xfrm>
              <a:off x="3832" y="3048"/>
              <a:ext cx="864" cy="0"/>
            </a:xfrm>
            <a:prstGeom prst="line">
              <a:avLst/>
            </a:prstGeom>
            <a:noFill/>
            <a:ln w="9525">
              <a:solidFill>
                <a:schemeClr val="tx1"/>
              </a:solidFill>
              <a:round/>
              <a:headEnd/>
              <a:tailEnd/>
            </a:ln>
            <a:effectLst/>
          </p:spPr>
          <p:txBody>
            <a:bodyPr/>
            <a:lstStyle/>
            <a:p>
              <a:endParaRPr lang="cs-CZ"/>
            </a:p>
          </p:txBody>
        </p:sp>
        <p:sp>
          <p:nvSpPr>
            <p:cNvPr id="8209" name="Line 17"/>
            <p:cNvSpPr>
              <a:spLocks noChangeShapeType="1"/>
            </p:cNvSpPr>
            <p:nvPr/>
          </p:nvSpPr>
          <p:spPr bwMode="auto">
            <a:xfrm>
              <a:off x="3976" y="2840"/>
              <a:ext cx="152" cy="0"/>
            </a:xfrm>
            <a:prstGeom prst="line">
              <a:avLst/>
            </a:prstGeom>
            <a:noFill/>
            <a:ln w="9525">
              <a:solidFill>
                <a:schemeClr val="tx1"/>
              </a:solidFill>
              <a:round/>
              <a:headEnd/>
              <a:tailEnd/>
            </a:ln>
            <a:effectLst/>
          </p:spPr>
          <p:txBody>
            <a:bodyPr/>
            <a:lstStyle/>
            <a:p>
              <a:endParaRPr lang="cs-CZ"/>
            </a:p>
          </p:txBody>
        </p:sp>
        <p:sp>
          <p:nvSpPr>
            <p:cNvPr id="8210" name="Line 18"/>
            <p:cNvSpPr>
              <a:spLocks noChangeShapeType="1"/>
            </p:cNvSpPr>
            <p:nvPr/>
          </p:nvSpPr>
          <p:spPr bwMode="auto">
            <a:xfrm>
              <a:off x="4432" y="2840"/>
              <a:ext cx="256" cy="0"/>
            </a:xfrm>
            <a:prstGeom prst="line">
              <a:avLst/>
            </a:prstGeom>
            <a:noFill/>
            <a:ln w="9525">
              <a:solidFill>
                <a:schemeClr val="tx1"/>
              </a:solidFill>
              <a:round/>
              <a:headEnd/>
              <a:tailEnd/>
            </a:ln>
            <a:effectLst/>
          </p:spPr>
          <p:txBody>
            <a:bodyPr/>
            <a:lstStyle/>
            <a:p>
              <a:endParaRPr lang="cs-CZ"/>
            </a:p>
          </p:txBody>
        </p:sp>
        <p:sp>
          <p:nvSpPr>
            <p:cNvPr id="8211" name="Line 19"/>
            <p:cNvSpPr>
              <a:spLocks noChangeShapeType="1"/>
            </p:cNvSpPr>
            <p:nvPr/>
          </p:nvSpPr>
          <p:spPr bwMode="auto">
            <a:xfrm>
              <a:off x="4696" y="2832"/>
              <a:ext cx="0" cy="588"/>
            </a:xfrm>
            <a:prstGeom prst="line">
              <a:avLst/>
            </a:prstGeom>
            <a:noFill/>
            <a:ln w="9525">
              <a:solidFill>
                <a:schemeClr val="tx1"/>
              </a:solidFill>
              <a:round/>
              <a:headEnd/>
              <a:tailEnd/>
            </a:ln>
            <a:effectLst/>
          </p:spPr>
          <p:txBody>
            <a:bodyPr/>
            <a:lstStyle/>
            <a:p>
              <a:endParaRPr lang="cs-CZ"/>
            </a:p>
          </p:txBody>
        </p:sp>
        <p:sp>
          <p:nvSpPr>
            <p:cNvPr id="8212" name="Line 20"/>
            <p:cNvSpPr>
              <a:spLocks noChangeShapeType="1"/>
            </p:cNvSpPr>
            <p:nvPr/>
          </p:nvSpPr>
          <p:spPr bwMode="auto">
            <a:xfrm>
              <a:off x="3008" y="2840"/>
              <a:ext cx="0" cy="344"/>
            </a:xfrm>
            <a:prstGeom prst="line">
              <a:avLst/>
            </a:prstGeom>
            <a:noFill/>
            <a:ln w="9525">
              <a:solidFill>
                <a:schemeClr val="tx1"/>
              </a:solidFill>
              <a:round/>
              <a:headEnd/>
              <a:tailEnd/>
            </a:ln>
            <a:effectLst/>
          </p:spPr>
          <p:txBody>
            <a:bodyPr/>
            <a:lstStyle/>
            <a:p>
              <a:endParaRPr lang="cs-CZ"/>
            </a:p>
          </p:txBody>
        </p:sp>
        <p:sp>
          <p:nvSpPr>
            <p:cNvPr id="8213" name="Oval 21"/>
            <p:cNvSpPr>
              <a:spLocks noChangeArrowheads="1"/>
            </p:cNvSpPr>
            <p:nvPr/>
          </p:nvSpPr>
          <p:spPr bwMode="auto">
            <a:xfrm>
              <a:off x="2928" y="3200"/>
              <a:ext cx="160" cy="144"/>
            </a:xfrm>
            <a:prstGeom prst="ellipse">
              <a:avLst/>
            </a:prstGeom>
            <a:noFill/>
            <a:ln w="9525">
              <a:solidFill>
                <a:schemeClr val="tx1"/>
              </a:solidFill>
              <a:round/>
              <a:headEnd/>
              <a:tailEnd/>
            </a:ln>
            <a:effectLst/>
          </p:spPr>
          <p:txBody>
            <a:bodyPr wrap="none" anchor="ctr"/>
            <a:lstStyle/>
            <a:p>
              <a:endParaRPr lang="cs-CZ"/>
            </a:p>
          </p:txBody>
        </p:sp>
        <p:sp>
          <p:nvSpPr>
            <p:cNvPr id="8214" name="Line 22"/>
            <p:cNvSpPr>
              <a:spLocks noChangeShapeType="1"/>
            </p:cNvSpPr>
            <p:nvPr/>
          </p:nvSpPr>
          <p:spPr bwMode="auto">
            <a:xfrm flipV="1">
              <a:off x="2960" y="3216"/>
              <a:ext cx="104" cy="112"/>
            </a:xfrm>
            <a:prstGeom prst="line">
              <a:avLst/>
            </a:prstGeom>
            <a:noFill/>
            <a:ln w="9525">
              <a:solidFill>
                <a:schemeClr val="tx1"/>
              </a:solidFill>
              <a:round/>
              <a:headEnd/>
              <a:tailEnd/>
            </a:ln>
            <a:effectLst/>
          </p:spPr>
          <p:txBody>
            <a:bodyPr/>
            <a:lstStyle/>
            <a:p>
              <a:endParaRPr lang="cs-CZ"/>
            </a:p>
          </p:txBody>
        </p:sp>
        <p:sp>
          <p:nvSpPr>
            <p:cNvPr id="8215" name="Line 23"/>
            <p:cNvSpPr>
              <a:spLocks noChangeShapeType="1"/>
            </p:cNvSpPr>
            <p:nvPr/>
          </p:nvSpPr>
          <p:spPr bwMode="auto">
            <a:xfrm>
              <a:off x="2944" y="3216"/>
              <a:ext cx="120" cy="112"/>
            </a:xfrm>
            <a:prstGeom prst="line">
              <a:avLst/>
            </a:prstGeom>
            <a:noFill/>
            <a:ln w="9525">
              <a:solidFill>
                <a:schemeClr val="tx1"/>
              </a:solidFill>
              <a:round/>
              <a:headEnd/>
              <a:tailEnd/>
            </a:ln>
            <a:effectLst/>
          </p:spPr>
          <p:txBody>
            <a:bodyPr/>
            <a:lstStyle/>
            <a:p>
              <a:endParaRPr lang="cs-CZ"/>
            </a:p>
          </p:txBody>
        </p:sp>
        <p:sp>
          <p:nvSpPr>
            <p:cNvPr id="8216" name="Line 24"/>
            <p:cNvSpPr>
              <a:spLocks noChangeShapeType="1"/>
            </p:cNvSpPr>
            <p:nvPr/>
          </p:nvSpPr>
          <p:spPr bwMode="auto">
            <a:xfrm>
              <a:off x="3008" y="3344"/>
              <a:ext cx="0" cy="84"/>
            </a:xfrm>
            <a:prstGeom prst="line">
              <a:avLst/>
            </a:prstGeom>
            <a:noFill/>
            <a:ln w="9525">
              <a:solidFill>
                <a:schemeClr val="tx1"/>
              </a:solidFill>
              <a:round/>
              <a:headEnd/>
              <a:tailEnd/>
            </a:ln>
            <a:effectLst/>
          </p:spPr>
          <p:txBody>
            <a:bodyPr/>
            <a:lstStyle/>
            <a:p>
              <a:endParaRPr lang="cs-CZ"/>
            </a:p>
          </p:txBody>
        </p:sp>
        <p:sp>
          <p:nvSpPr>
            <p:cNvPr id="8217" name="Line 25"/>
            <p:cNvSpPr>
              <a:spLocks noChangeShapeType="1"/>
            </p:cNvSpPr>
            <p:nvPr/>
          </p:nvSpPr>
          <p:spPr bwMode="auto">
            <a:xfrm>
              <a:off x="3008" y="3432"/>
              <a:ext cx="1156" cy="0"/>
            </a:xfrm>
            <a:prstGeom prst="line">
              <a:avLst/>
            </a:prstGeom>
            <a:noFill/>
            <a:ln w="9525">
              <a:solidFill>
                <a:schemeClr val="tx1"/>
              </a:solidFill>
              <a:round/>
              <a:headEnd/>
              <a:tailEnd/>
            </a:ln>
            <a:effectLst/>
          </p:spPr>
          <p:txBody>
            <a:bodyPr/>
            <a:lstStyle/>
            <a:p>
              <a:endParaRPr lang="cs-CZ"/>
            </a:p>
          </p:txBody>
        </p:sp>
        <p:sp>
          <p:nvSpPr>
            <p:cNvPr id="8218" name="Line 26"/>
            <p:cNvSpPr>
              <a:spLocks noChangeShapeType="1"/>
            </p:cNvSpPr>
            <p:nvPr/>
          </p:nvSpPr>
          <p:spPr bwMode="auto">
            <a:xfrm flipV="1">
              <a:off x="4164" y="3356"/>
              <a:ext cx="160" cy="76"/>
            </a:xfrm>
            <a:prstGeom prst="line">
              <a:avLst/>
            </a:prstGeom>
            <a:noFill/>
            <a:ln w="9525">
              <a:solidFill>
                <a:schemeClr val="tx1"/>
              </a:solidFill>
              <a:round/>
              <a:headEnd/>
              <a:tailEnd/>
            </a:ln>
            <a:effectLst/>
          </p:spPr>
          <p:txBody>
            <a:bodyPr/>
            <a:lstStyle/>
            <a:p>
              <a:endParaRPr lang="cs-CZ"/>
            </a:p>
          </p:txBody>
        </p:sp>
        <p:sp>
          <p:nvSpPr>
            <p:cNvPr id="8219" name="Line 27"/>
            <p:cNvSpPr>
              <a:spLocks noChangeShapeType="1"/>
            </p:cNvSpPr>
            <p:nvPr/>
          </p:nvSpPr>
          <p:spPr bwMode="auto">
            <a:xfrm>
              <a:off x="4328" y="3428"/>
              <a:ext cx="368" cy="0"/>
            </a:xfrm>
            <a:prstGeom prst="line">
              <a:avLst/>
            </a:prstGeom>
            <a:noFill/>
            <a:ln w="9525">
              <a:solidFill>
                <a:schemeClr val="tx1"/>
              </a:solidFill>
              <a:round/>
              <a:headEnd/>
              <a:tailEnd/>
            </a:ln>
            <a:effectLst/>
          </p:spPr>
          <p:txBody>
            <a:bodyPr/>
            <a:lstStyle/>
            <a:p>
              <a:endParaRPr lang="cs-CZ"/>
            </a:p>
          </p:txBody>
        </p:sp>
        <p:sp>
          <p:nvSpPr>
            <p:cNvPr id="8220" name="Line 28"/>
            <p:cNvSpPr>
              <a:spLocks noChangeShapeType="1"/>
            </p:cNvSpPr>
            <p:nvPr/>
          </p:nvSpPr>
          <p:spPr bwMode="auto">
            <a:xfrm>
              <a:off x="3832" y="3164"/>
              <a:ext cx="0" cy="268"/>
            </a:xfrm>
            <a:prstGeom prst="line">
              <a:avLst/>
            </a:prstGeom>
            <a:noFill/>
            <a:ln w="9525">
              <a:solidFill>
                <a:schemeClr val="tx1"/>
              </a:solidFill>
              <a:round/>
              <a:headEnd/>
              <a:tailEnd/>
            </a:ln>
            <a:effectLst/>
          </p:spPr>
          <p:txBody>
            <a:bodyPr/>
            <a:lstStyle/>
            <a:p>
              <a:endParaRPr lang="cs-CZ"/>
            </a:p>
          </p:txBody>
        </p:sp>
        <p:sp>
          <p:nvSpPr>
            <p:cNvPr id="8221" name="Oval 29"/>
            <p:cNvSpPr>
              <a:spLocks noChangeArrowheads="1"/>
            </p:cNvSpPr>
            <p:nvPr/>
          </p:nvSpPr>
          <p:spPr bwMode="auto">
            <a:xfrm>
              <a:off x="2984" y="2828"/>
              <a:ext cx="40" cy="40"/>
            </a:xfrm>
            <a:prstGeom prst="ellipse">
              <a:avLst/>
            </a:prstGeom>
            <a:solidFill>
              <a:schemeClr val="tx1"/>
            </a:solidFill>
            <a:ln w="9525">
              <a:solidFill>
                <a:schemeClr val="tx1"/>
              </a:solidFill>
              <a:round/>
              <a:headEnd/>
              <a:tailEnd/>
            </a:ln>
            <a:effectLst/>
          </p:spPr>
          <p:txBody>
            <a:bodyPr wrap="none" anchor="ctr"/>
            <a:lstStyle/>
            <a:p>
              <a:endParaRPr lang="cs-CZ"/>
            </a:p>
          </p:txBody>
        </p:sp>
        <p:sp>
          <p:nvSpPr>
            <p:cNvPr id="8222" name="Oval 30"/>
            <p:cNvSpPr>
              <a:spLocks noChangeArrowheads="1"/>
            </p:cNvSpPr>
            <p:nvPr/>
          </p:nvSpPr>
          <p:spPr bwMode="auto">
            <a:xfrm>
              <a:off x="3816" y="3404"/>
              <a:ext cx="40" cy="40"/>
            </a:xfrm>
            <a:prstGeom prst="ellipse">
              <a:avLst/>
            </a:prstGeom>
            <a:solidFill>
              <a:schemeClr val="tx1"/>
            </a:solidFill>
            <a:ln w="9525">
              <a:solidFill>
                <a:schemeClr val="tx1"/>
              </a:solidFill>
              <a:round/>
              <a:headEnd/>
              <a:tailEnd/>
            </a:ln>
            <a:effectLst/>
          </p:spPr>
          <p:txBody>
            <a:bodyPr wrap="none" anchor="ctr"/>
            <a:lstStyle/>
            <a:p>
              <a:endParaRPr lang="cs-CZ"/>
            </a:p>
          </p:txBody>
        </p:sp>
        <p:sp>
          <p:nvSpPr>
            <p:cNvPr id="8223" name="Oval 31"/>
            <p:cNvSpPr>
              <a:spLocks noChangeArrowheads="1"/>
            </p:cNvSpPr>
            <p:nvPr/>
          </p:nvSpPr>
          <p:spPr bwMode="auto">
            <a:xfrm>
              <a:off x="4676" y="3032"/>
              <a:ext cx="40" cy="40"/>
            </a:xfrm>
            <a:prstGeom prst="ellipse">
              <a:avLst/>
            </a:prstGeom>
            <a:solidFill>
              <a:schemeClr val="tx1"/>
            </a:solidFill>
            <a:ln w="9525">
              <a:solidFill>
                <a:schemeClr val="tx1"/>
              </a:solidFill>
              <a:round/>
              <a:headEnd/>
              <a:tailEnd/>
            </a:ln>
            <a:effectLst/>
          </p:spPr>
          <p:txBody>
            <a:bodyPr wrap="none" anchor="ctr"/>
            <a:lstStyle/>
            <a:p>
              <a:endParaRPr lang="cs-CZ"/>
            </a:p>
          </p:txBody>
        </p:sp>
        <p:sp>
          <p:nvSpPr>
            <p:cNvPr id="8224" name="Line 32"/>
            <p:cNvSpPr>
              <a:spLocks noChangeShapeType="1"/>
            </p:cNvSpPr>
            <p:nvPr/>
          </p:nvSpPr>
          <p:spPr bwMode="auto">
            <a:xfrm flipH="1">
              <a:off x="4252" y="2656"/>
              <a:ext cx="116" cy="116"/>
            </a:xfrm>
            <a:prstGeom prst="line">
              <a:avLst/>
            </a:prstGeom>
            <a:noFill/>
            <a:ln w="9525">
              <a:solidFill>
                <a:schemeClr val="tx1"/>
              </a:solidFill>
              <a:round/>
              <a:headEnd/>
              <a:tailEnd type="triangle" w="med" len="med"/>
            </a:ln>
            <a:effectLst/>
          </p:spPr>
          <p:txBody>
            <a:bodyPr/>
            <a:lstStyle/>
            <a:p>
              <a:endParaRPr lang="cs-CZ"/>
            </a:p>
          </p:txBody>
        </p:sp>
        <p:sp>
          <p:nvSpPr>
            <p:cNvPr id="8225" name="Line 33"/>
            <p:cNvSpPr>
              <a:spLocks noChangeShapeType="1"/>
            </p:cNvSpPr>
            <p:nvPr/>
          </p:nvSpPr>
          <p:spPr bwMode="auto">
            <a:xfrm flipH="1">
              <a:off x="4340" y="2660"/>
              <a:ext cx="116" cy="116"/>
            </a:xfrm>
            <a:prstGeom prst="line">
              <a:avLst/>
            </a:prstGeom>
            <a:noFill/>
            <a:ln w="9525">
              <a:solidFill>
                <a:schemeClr val="tx1"/>
              </a:solidFill>
              <a:round/>
              <a:headEnd/>
              <a:tailEnd type="triangle" w="med" len="med"/>
            </a:ln>
            <a:effectLst/>
          </p:spPr>
          <p:txBody>
            <a:bodyPr/>
            <a:lstStyle/>
            <a:p>
              <a:endParaRPr lang="cs-CZ"/>
            </a:p>
          </p:txBody>
        </p:sp>
        <p:sp>
          <p:nvSpPr>
            <p:cNvPr id="8226" name="Text Box 34"/>
            <p:cNvSpPr txBox="1">
              <a:spLocks noChangeArrowheads="1"/>
            </p:cNvSpPr>
            <p:nvPr/>
          </p:nvSpPr>
          <p:spPr bwMode="auto">
            <a:xfrm>
              <a:off x="2414" y="2695"/>
              <a:ext cx="185" cy="173"/>
            </a:xfrm>
            <a:prstGeom prst="rect">
              <a:avLst/>
            </a:prstGeom>
            <a:noFill/>
            <a:ln w="9525">
              <a:noFill/>
              <a:miter lim="800000"/>
              <a:headEnd/>
              <a:tailEnd/>
            </a:ln>
            <a:effectLst/>
          </p:spPr>
          <p:txBody>
            <a:bodyPr wrap="none">
              <a:spAutoFit/>
            </a:bodyPr>
            <a:lstStyle/>
            <a:p>
              <a:r>
                <a:rPr lang="cs-CZ"/>
                <a:t>N</a:t>
              </a:r>
            </a:p>
          </p:txBody>
        </p:sp>
        <p:sp>
          <p:nvSpPr>
            <p:cNvPr id="8227" name="Text Box 35"/>
            <p:cNvSpPr txBox="1">
              <a:spLocks noChangeArrowheads="1"/>
            </p:cNvSpPr>
            <p:nvPr/>
          </p:nvSpPr>
          <p:spPr bwMode="auto">
            <a:xfrm>
              <a:off x="2418" y="2939"/>
              <a:ext cx="223" cy="173"/>
            </a:xfrm>
            <a:prstGeom prst="rect">
              <a:avLst/>
            </a:prstGeom>
            <a:noFill/>
            <a:ln w="9525">
              <a:noFill/>
              <a:miter lim="800000"/>
              <a:headEnd/>
              <a:tailEnd/>
            </a:ln>
            <a:effectLst/>
          </p:spPr>
          <p:txBody>
            <a:bodyPr wrap="none">
              <a:spAutoFit/>
            </a:bodyPr>
            <a:lstStyle/>
            <a:p>
              <a:r>
                <a:rPr lang="cs-CZ"/>
                <a:t>L1</a:t>
              </a:r>
            </a:p>
          </p:txBody>
        </p:sp>
        <p:sp>
          <p:nvSpPr>
            <p:cNvPr id="8228" name="Rectangle 36"/>
            <p:cNvSpPr>
              <a:spLocks noChangeArrowheads="1"/>
            </p:cNvSpPr>
            <p:nvPr/>
          </p:nvSpPr>
          <p:spPr bwMode="auto">
            <a:xfrm>
              <a:off x="3408" y="2628"/>
              <a:ext cx="1412" cy="880"/>
            </a:xfrm>
            <a:prstGeom prst="rect">
              <a:avLst/>
            </a:prstGeom>
            <a:noFill/>
            <a:ln w="9525">
              <a:solidFill>
                <a:schemeClr val="tx1"/>
              </a:solidFill>
              <a:prstDash val="lgDashDot"/>
              <a:miter lim="800000"/>
              <a:headEnd/>
              <a:tailEnd/>
            </a:ln>
            <a:effectLst/>
          </p:spPr>
          <p:txBody>
            <a:bodyPr wrap="none" anchor="ctr"/>
            <a:lstStyle/>
            <a:p>
              <a:endParaRPr lang="cs-CZ"/>
            </a:p>
          </p:txBody>
        </p:sp>
        <p:sp>
          <p:nvSpPr>
            <p:cNvPr id="8229" name="Text Box 37"/>
            <p:cNvSpPr txBox="1">
              <a:spLocks noChangeArrowheads="1"/>
            </p:cNvSpPr>
            <p:nvPr/>
          </p:nvSpPr>
          <p:spPr bwMode="auto">
            <a:xfrm>
              <a:off x="2730" y="3179"/>
              <a:ext cx="175" cy="173"/>
            </a:xfrm>
            <a:prstGeom prst="rect">
              <a:avLst/>
            </a:prstGeom>
            <a:noFill/>
            <a:ln w="9525">
              <a:noFill/>
              <a:miter lim="800000"/>
              <a:headEnd/>
              <a:tailEnd/>
            </a:ln>
            <a:effectLst/>
          </p:spPr>
          <p:txBody>
            <a:bodyPr wrap="none">
              <a:spAutoFit/>
            </a:bodyPr>
            <a:lstStyle/>
            <a:p>
              <a:r>
                <a:rPr lang="cs-CZ"/>
                <a:t>Ž</a:t>
              </a:r>
            </a:p>
          </p:txBody>
        </p:sp>
        <p:sp>
          <p:nvSpPr>
            <p:cNvPr id="8230" name="Text Box 38"/>
            <p:cNvSpPr txBox="1">
              <a:spLocks noChangeArrowheads="1"/>
            </p:cNvSpPr>
            <p:nvPr/>
          </p:nvSpPr>
          <p:spPr bwMode="auto">
            <a:xfrm>
              <a:off x="3650" y="2603"/>
              <a:ext cx="228" cy="173"/>
            </a:xfrm>
            <a:prstGeom prst="rect">
              <a:avLst/>
            </a:prstGeom>
            <a:noFill/>
            <a:ln w="9525">
              <a:noFill/>
              <a:miter lim="800000"/>
              <a:headEnd/>
              <a:tailEnd/>
            </a:ln>
            <a:effectLst/>
          </p:spPr>
          <p:txBody>
            <a:bodyPr wrap="none">
              <a:spAutoFit/>
            </a:bodyPr>
            <a:lstStyle/>
            <a:p>
              <a:r>
                <a:rPr lang="cs-CZ"/>
                <a:t>Rv</a:t>
              </a:r>
            </a:p>
          </p:txBody>
        </p:sp>
        <p:sp>
          <p:nvSpPr>
            <p:cNvPr id="8231" name="Text Box 39"/>
            <p:cNvSpPr txBox="1">
              <a:spLocks noChangeArrowheads="1"/>
            </p:cNvSpPr>
            <p:nvPr/>
          </p:nvSpPr>
          <p:spPr bwMode="auto">
            <a:xfrm>
              <a:off x="4010" y="2603"/>
              <a:ext cx="212" cy="173"/>
            </a:xfrm>
            <a:prstGeom prst="rect">
              <a:avLst/>
            </a:prstGeom>
            <a:noFill/>
            <a:ln w="9525">
              <a:noFill/>
              <a:miter lim="800000"/>
              <a:headEnd/>
              <a:tailEnd/>
            </a:ln>
            <a:effectLst/>
          </p:spPr>
          <p:txBody>
            <a:bodyPr wrap="none">
              <a:spAutoFit/>
            </a:bodyPr>
            <a:lstStyle/>
            <a:p>
              <a:r>
                <a:rPr lang="cs-CZ"/>
                <a:t>Rf</a:t>
              </a:r>
            </a:p>
          </p:txBody>
        </p:sp>
        <p:sp>
          <p:nvSpPr>
            <p:cNvPr id="8232" name="Text Box 40"/>
            <p:cNvSpPr txBox="1">
              <a:spLocks noChangeArrowheads="1"/>
            </p:cNvSpPr>
            <p:nvPr/>
          </p:nvSpPr>
          <p:spPr bwMode="auto">
            <a:xfrm>
              <a:off x="3550" y="2919"/>
              <a:ext cx="169" cy="173"/>
            </a:xfrm>
            <a:prstGeom prst="rect">
              <a:avLst/>
            </a:prstGeom>
            <a:noFill/>
            <a:ln w="9525">
              <a:noFill/>
              <a:miter lim="800000"/>
              <a:headEnd/>
              <a:tailEnd/>
            </a:ln>
            <a:effectLst/>
          </p:spPr>
          <p:txBody>
            <a:bodyPr wrap="none">
              <a:spAutoFit/>
            </a:bodyPr>
            <a:lstStyle/>
            <a:p>
              <a:r>
                <a:rPr lang="cs-CZ"/>
                <a:t>P</a:t>
              </a:r>
            </a:p>
          </p:txBody>
        </p:sp>
        <p:sp>
          <p:nvSpPr>
            <p:cNvPr id="8233" name="Text Box 41"/>
            <p:cNvSpPr txBox="1">
              <a:spLocks noChangeArrowheads="1"/>
            </p:cNvSpPr>
            <p:nvPr/>
          </p:nvSpPr>
          <p:spPr bwMode="auto">
            <a:xfrm>
              <a:off x="3826" y="2918"/>
              <a:ext cx="281" cy="346"/>
            </a:xfrm>
            <a:prstGeom prst="rect">
              <a:avLst/>
            </a:prstGeom>
            <a:noFill/>
            <a:ln w="9525">
              <a:noFill/>
              <a:miter lim="800000"/>
              <a:headEnd/>
              <a:tailEnd/>
            </a:ln>
            <a:effectLst/>
          </p:spPr>
          <p:txBody>
            <a:bodyPr wrap="none">
              <a:spAutoFit/>
            </a:bodyPr>
            <a:lstStyle/>
            <a:p>
              <a:r>
                <a:rPr lang="cs-CZ" sz="1000"/>
                <a:t>AUT</a:t>
              </a:r>
            </a:p>
            <a:p>
              <a:r>
                <a:rPr lang="cs-CZ" sz="1000"/>
                <a:t>0</a:t>
              </a:r>
            </a:p>
            <a:p>
              <a:r>
                <a:rPr lang="cs-CZ" sz="1000"/>
                <a:t>1</a:t>
              </a:r>
            </a:p>
          </p:txBody>
        </p:sp>
        <p:sp>
          <p:nvSpPr>
            <p:cNvPr id="8234" name="Oval 42"/>
            <p:cNvSpPr>
              <a:spLocks noChangeArrowheads="1"/>
            </p:cNvSpPr>
            <p:nvPr/>
          </p:nvSpPr>
          <p:spPr bwMode="auto">
            <a:xfrm>
              <a:off x="3812" y="3144"/>
              <a:ext cx="40" cy="4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8235" name="Text Box 43"/>
            <p:cNvSpPr txBox="1">
              <a:spLocks noChangeArrowheads="1"/>
            </p:cNvSpPr>
            <p:nvPr/>
          </p:nvSpPr>
          <p:spPr bwMode="auto">
            <a:xfrm>
              <a:off x="4098" y="3211"/>
              <a:ext cx="181" cy="173"/>
            </a:xfrm>
            <a:prstGeom prst="rect">
              <a:avLst/>
            </a:prstGeom>
            <a:noFill/>
            <a:ln w="9525">
              <a:noFill/>
              <a:miter lim="800000"/>
              <a:headEnd/>
              <a:tailEnd/>
            </a:ln>
            <a:effectLst/>
          </p:spPr>
          <p:txBody>
            <a:bodyPr wrap="none">
              <a:spAutoFit/>
            </a:bodyPr>
            <a:lstStyle/>
            <a:p>
              <a:r>
                <a:rPr lang="cs-CZ"/>
                <a:t>t°</a:t>
              </a:r>
            </a:p>
          </p:txBody>
        </p:sp>
      </p:grpSp>
      <p:sp>
        <p:nvSpPr>
          <p:cNvPr id="8237" name="Text Box 45"/>
          <p:cNvSpPr txBox="1">
            <a:spLocks noChangeArrowheads="1"/>
          </p:cNvSpPr>
          <p:nvPr/>
        </p:nvSpPr>
        <p:spPr bwMode="auto">
          <a:xfrm>
            <a:off x="868045" y="5139373"/>
            <a:ext cx="3187091" cy="307777"/>
          </a:xfrm>
          <a:prstGeom prst="rect">
            <a:avLst/>
          </a:prstGeom>
          <a:noFill/>
          <a:ln w="9525">
            <a:noFill/>
            <a:miter lim="800000"/>
            <a:headEnd/>
            <a:tailEnd/>
          </a:ln>
          <a:effectLst/>
        </p:spPr>
        <p:txBody>
          <a:bodyPr wrap="none">
            <a:spAutoFit/>
          </a:bodyPr>
          <a:lstStyle/>
          <a:p>
            <a:r>
              <a:rPr lang="cs-CZ" sz="1400" dirty="0" err="1"/>
              <a:t>Rv</a:t>
            </a:r>
            <a:r>
              <a:rPr lang="cs-CZ" sz="1400" dirty="0"/>
              <a:t> </a:t>
            </a:r>
            <a:r>
              <a:rPr lang="cs-CZ" sz="1400" dirty="0" smtClean="0"/>
              <a:t>… vyhřívací </a:t>
            </a:r>
            <a:r>
              <a:rPr lang="cs-CZ" sz="1400" dirty="0"/>
              <a:t>odpor	</a:t>
            </a:r>
            <a:r>
              <a:rPr lang="cs-CZ" sz="1400" dirty="0" err="1"/>
              <a:t>Rf</a:t>
            </a:r>
            <a:r>
              <a:rPr lang="cs-CZ" sz="1400" dirty="0"/>
              <a:t> </a:t>
            </a:r>
            <a:r>
              <a:rPr lang="cs-CZ" sz="1400" dirty="0" smtClean="0"/>
              <a:t>… </a:t>
            </a:r>
            <a:r>
              <a:rPr lang="cs-CZ" sz="1400" dirty="0" err="1" smtClean="0"/>
              <a:t>fotoodpor</a:t>
            </a:r>
            <a:endParaRPr lang="cs-CZ" sz="1400" dirty="0"/>
          </a:p>
        </p:txBody>
      </p:sp>
      <p:pic>
        <p:nvPicPr>
          <p:cNvPr id="1026" name="Picture 2"/>
          <p:cNvPicPr>
            <a:picLocks noChangeAspect="1" noChangeArrowheads="1"/>
          </p:cNvPicPr>
          <p:nvPr/>
        </p:nvPicPr>
        <p:blipFill>
          <a:blip r:embed="rId2" cstate="print"/>
          <a:srcRect/>
          <a:stretch>
            <a:fillRect/>
          </a:stretch>
        </p:blipFill>
        <p:spPr bwMode="auto">
          <a:xfrm>
            <a:off x="942975" y="893763"/>
            <a:ext cx="1328861" cy="2337117"/>
          </a:xfrm>
          <a:prstGeom prst="rect">
            <a:avLst/>
          </a:prstGeom>
          <a:noFill/>
          <a:ln w="9525">
            <a:noFill/>
            <a:miter lim="800000"/>
            <a:headEnd/>
            <a:tailEnd/>
          </a:ln>
        </p:spPr>
      </p:pic>
      <p:sp>
        <p:nvSpPr>
          <p:cNvPr id="44" name="TextovéPole 43"/>
          <p:cNvSpPr txBox="1"/>
          <p:nvPr/>
        </p:nvSpPr>
        <p:spPr>
          <a:xfrm>
            <a:off x="2377440" y="1126808"/>
            <a:ext cx="2392680" cy="1569660"/>
          </a:xfrm>
          <a:prstGeom prst="rect">
            <a:avLst/>
          </a:prstGeom>
          <a:noFill/>
        </p:spPr>
        <p:txBody>
          <a:bodyPr wrap="square" rtlCol="0">
            <a:spAutoFit/>
          </a:bodyPr>
          <a:lstStyle/>
          <a:p>
            <a:r>
              <a:rPr lang="cs-CZ" sz="1600" dirty="0" smtClean="0"/>
              <a:t>Tlumivka se vkládá na dřík stožáru, na výložník. Obvykle je umístěna společně se zapalovačem a kondenzátory na instalační „kostce“.</a:t>
            </a:r>
            <a:endParaRPr lang="cs-CZ" sz="1600" dirty="0"/>
          </a:p>
        </p:txBody>
      </p:sp>
      <p:grpSp>
        <p:nvGrpSpPr>
          <p:cNvPr id="51" name="Skupina 50"/>
          <p:cNvGrpSpPr/>
          <p:nvPr/>
        </p:nvGrpSpPr>
        <p:grpSpPr>
          <a:xfrm>
            <a:off x="899160" y="3550920"/>
            <a:ext cx="2331720" cy="1493520"/>
            <a:chOff x="5394960" y="2575560"/>
            <a:chExt cx="2484120" cy="1569720"/>
          </a:xfrm>
        </p:grpSpPr>
        <p:sp>
          <p:nvSpPr>
            <p:cNvPr id="45" name="Obdélník 44"/>
            <p:cNvSpPr/>
            <p:nvPr/>
          </p:nvSpPr>
          <p:spPr>
            <a:xfrm>
              <a:off x="5394960" y="2758440"/>
              <a:ext cx="1112520" cy="1386840"/>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cs-CZ"/>
            </a:p>
          </p:txBody>
        </p:sp>
        <p:sp>
          <p:nvSpPr>
            <p:cNvPr id="46" name="Obdélník 45"/>
            <p:cNvSpPr/>
            <p:nvPr/>
          </p:nvSpPr>
          <p:spPr>
            <a:xfrm>
              <a:off x="7239000" y="2575560"/>
              <a:ext cx="640080" cy="1295400"/>
            </a:xfrm>
            <a:prstGeom prst="rect">
              <a:avLst/>
            </a:prstGeom>
            <a:scene3d>
              <a:camera prst="isometricTopUp"/>
              <a:lightRig rig="threePt" dir="t"/>
            </a:scene3d>
            <a:sp3d>
              <a:bevelT w="101600" prst="riblet"/>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cs-CZ"/>
            </a:p>
          </p:txBody>
        </p:sp>
        <p:grpSp>
          <p:nvGrpSpPr>
            <p:cNvPr id="49" name="Skupina 48"/>
            <p:cNvGrpSpPr/>
            <p:nvPr/>
          </p:nvGrpSpPr>
          <p:grpSpPr>
            <a:xfrm rot="19599992">
              <a:off x="5638801" y="3246120"/>
              <a:ext cx="411480" cy="243840"/>
              <a:chOff x="4358640" y="2880360"/>
              <a:chExt cx="411480" cy="243840"/>
            </a:xfrm>
            <a:solidFill>
              <a:schemeClr val="bg1">
                <a:lumMod val="50000"/>
              </a:schemeClr>
            </a:solidFill>
            <a:scene3d>
              <a:camera prst="isometricOffAxis2Top"/>
              <a:lightRig rig="threePt" dir="t"/>
            </a:scene3d>
          </p:grpSpPr>
          <p:sp>
            <p:nvSpPr>
              <p:cNvPr id="47" name="Obdélník 46"/>
              <p:cNvSpPr/>
              <p:nvPr/>
            </p:nvSpPr>
            <p:spPr>
              <a:xfrm>
                <a:off x="4358640" y="2880360"/>
                <a:ext cx="411480" cy="76200"/>
              </a:xfrm>
              <a:prstGeom prst="rect">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8" name="Obdélník 47"/>
              <p:cNvSpPr/>
              <p:nvPr/>
            </p:nvSpPr>
            <p:spPr>
              <a:xfrm>
                <a:off x="4373880" y="3048000"/>
                <a:ext cx="259080" cy="76200"/>
              </a:xfrm>
              <a:prstGeom prst="rect">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grpSp>
        <p:sp>
          <p:nvSpPr>
            <p:cNvPr id="50" name="Zaoblený obdélník 49"/>
            <p:cNvSpPr/>
            <p:nvPr/>
          </p:nvSpPr>
          <p:spPr>
            <a:xfrm rot="366708">
              <a:off x="6065520" y="3535680"/>
              <a:ext cx="396240" cy="198120"/>
            </a:xfrm>
            <a:prstGeom prst="roundRect">
              <a:avLst/>
            </a:prstGeom>
            <a:scene3d>
              <a:camera prst="isometricTopUp"/>
              <a:lightRig rig="threePt" dir="t"/>
            </a:scene3d>
            <a:sp3d>
              <a:bevelT w="101600" prst="riblet"/>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cs-CZ"/>
            </a:p>
          </p:txBody>
        </p:sp>
      </p:grpSp>
      <p:sp>
        <p:nvSpPr>
          <p:cNvPr id="52" name="Obdélník 51"/>
          <p:cNvSpPr/>
          <p:nvPr/>
        </p:nvSpPr>
        <p:spPr>
          <a:xfrm>
            <a:off x="3185160" y="2817168"/>
            <a:ext cx="1981200" cy="738664"/>
          </a:xfrm>
          <a:prstGeom prst="rect">
            <a:avLst/>
          </a:prstGeom>
        </p:spPr>
        <p:txBody>
          <a:bodyPr wrap="square">
            <a:spAutoFit/>
          </a:bodyPr>
          <a:lstStyle/>
          <a:p>
            <a:r>
              <a:rPr lang="cs-CZ" sz="1400" dirty="0" smtClean="0"/>
              <a:t>t° … bimetalický spínač</a:t>
            </a:r>
          </a:p>
          <a:p>
            <a:r>
              <a:rPr lang="cs-CZ" sz="1400" dirty="0" smtClean="0"/>
              <a:t>P …  přepínač</a:t>
            </a:r>
          </a:p>
          <a:p>
            <a:r>
              <a:rPr lang="cs-CZ" sz="1400" dirty="0" smtClean="0"/>
              <a:t>Ž  … spínané osvětlení</a:t>
            </a:r>
            <a:endParaRPr lang="cs-CZ" sz="1400" dirty="0"/>
          </a:p>
        </p:txBody>
      </p:sp>
      <p:sp>
        <p:nvSpPr>
          <p:cNvPr id="53" name="Text Box 7"/>
          <p:cNvSpPr txBox="1">
            <a:spLocks noChangeArrowheads="1"/>
          </p:cNvSpPr>
          <p:nvPr/>
        </p:nvSpPr>
        <p:spPr bwMode="auto">
          <a:xfrm>
            <a:off x="220345" y="5590858"/>
            <a:ext cx="8740775" cy="738664"/>
          </a:xfrm>
          <a:prstGeom prst="rect">
            <a:avLst/>
          </a:prstGeom>
          <a:solidFill>
            <a:srgbClr val="FFFF99"/>
          </a:solidFill>
          <a:ln w="9525">
            <a:noFill/>
            <a:miter lim="800000"/>
            <a:headEnd/>
            <a:tailEnd/>
          </a:ln>
          <a:effectLst/>
        </p:spPr>
        <p:txBody>
          <a:bodyPr>
            <a:spAutoFit/>
          </a:bodyPr>
          <a:lstStyle/>
          <a:p>
            <a:r>
              <a:rPr lang="cs-CZ" sz="1400" b="1" dirty="0"/>
              <a:t>Svítivost I, jednotka 1 </a:t>
            </a:r>
            <a:r>
              <a:rPr lang="cs-CZ" sz="1400" b="1" dirty="0" err="1"/>
              <a:t>candela</a:t>
            </a:r>
            <a:r>
              <a:rPr lang="cs-CZ" sz="1400" b="1" dirty="0"/>
              <a:t> </a:t>
            </a:r>
            <a:r>
              <a:rPr lang="en-US" sz="1400" b="1" dirty="0"/>
              <a:t>[</a:t>
            </a:r>
            <a:r>
              <a:rPr lang="en-US" sz="1400" b="1" dirty="0" err="1"/>
              <a:t>cd</a:t>
            </a:r>
            <a:r>
              <a:rPr lang="en-US" sz="1400" b="1" dirty="0"/>
              <a:t>]	S</a:t>
            </a:r>
            <a:r>
              <a:rPr lang="cs-CZ" sz="1400" b="1" dirty="0" err="1"/>
              <a:t>větelný</a:t>
            </a:r>
            <a:r>
              <a:rPr lang="cs-CZ" sz="1400" b="1" dirty="0"/>
              <a:t> tok </a:t>
            </a:r>
            <a:r>
              <a:rPr lang="cs-CZ" sz="1400" b="1" dirty="0">
                <a:latin typeface="Symbol" pitchFamily="18" charset="2"/>
              </a:rPr>
              <a:t>F</a:t>
            </a:r>
            <a:r>
              <a:rPr lang="cs-CZ" sz="1400" b="1" dirty="0"/>
              <a:t>, jednotka 1 lumen </a:t>
            </a:r>
            <a:r>
              <a:rPr lang="en-US" sz="1400" b="1" dirty="0"/>
              <a:t>[lm]</a:t>
            </a:r>
            <a:r>
              <a:rPr lang="cs-CZ" sz="1400" b="1" dirty="0"/>
              <a:t>   Osvětlení E =</a:t>
            </a:r>
            <a:r>
              <a:rPr lang="cs-CZ" sz="1400" b="1" dirty="0">
                <a:latin typeface="Symbol" pitchFamily="18" charset="2"/>
              </a:rPr>
              <a:t>F</a:t>
            </a:r>
            <a:r>
              <a:rPr lang="cs-CZ" sz="1400" b="1" dirty="0"/>
              <a:t>/S </a:t>
            </a:r>
            <a:r>
              <a:rPr lang="en-US" sz="1400" b="1" dirty="0"/>
              <a:t>[lm/m</a:t>
            </a:r>
            <a:r>
              <a:rPr lang="en-US" sz="1400" b="1" baseline="30000" dirty="0"/>
              <a:t>2</a:t>
            </a:r>
            <a:r>
              <a:rPr lang="en-US" sz="1400" b="1" dirty="0"/>
              <a:t>]</a:t>
            </a:r>
            <a:r>
              <a:rPr lang="cs-CZ" sz="1400" b="1" dirty="0"/>
              <a:t>; 1 lux </a:t>
            </a:r>
            <a:r>
              <a:rPr lang="en-US" sz="1400" b="1" dirty="0"/>
              <a:t>[lx]</a:t>
            </a:r>
            <a:endParaRPr lang="cs-CZ" sz="1400" b="1" dirty="0"/>
          </a:p>
          <a:p>
            <a:r>
              <a:rPr lang="cs-CZ" sz="1400" dirty="0"/>
              <a:t>Osvětlení při slunečním světle … 100 000 </a:t>
            </a:r>
            <a:r>
              <a:rPr lang="cs-CZ" sz="1400" dirty="0" err="1"/>
              <a:t>lx</a:t>
            </a:r>
            <a:r>
              <a:rPr lang="cs-CZ" sz="1400" dirty="0"/>
              <a:t>	zatažená obloha … 10 000 </a:t>
            </a:r>
            <a:r>
              <a:rPr lang="cs-CZ" sz="1400" dirty="0" err="1"/>
              <a:t>lx</a:t>
            </a:r>
            <a:r>
              <a:rPr lang="cs-CZ" sz="1400" dirty="0"/>
              <a:t>	pokoj ve dne … 100 – 400 </a:t>
            </a:r>
            <a:r>
              <a:rPr lang="cs-CZ" sz="1400" dirty="0" err="1"/>
              <a:t>lx</a:t>
            </a:r>
            <a:r>
              <a:rPr lang="cs-CZ" sz="1400" dirty="0"/>
              <a:t> pouliční osvětlení ……………… 5 – 20 </a:t>
            </a:r>
            <a:r>
              <a:rPr lang="cs-CZ" sz="1400" dirty="0" err="1"/>
              <a:t>lx</a:t>
            </a:r>
            <a:r>
              <a:rPr lang="cs-CZ" sz="1400" dirty="0"/>
              <a:t>	na čtení …………  100 – 200 </a:t>
            </a:r>
            <a:r>
              <a:rPr lang="cs-CZ" sz="1400" dirty="0" err="1"/>
              <a:t>lx</a:t>
            </a:r>
            <a:endParaRPr lang="cs-CZ" sz="1400" dirty="0"/>
          </a:p>
        </p:txBody>
      </p:sp>
      <p:sp>
        <p:nvSpPr>
          <p:cNvPr id="54" name="Obdélník 53"/>
          <p:cNvSpPr/>
          <p:nvPr/>
        </p:nvSpPr>
        <p:spPr>
          <a:xfrm>
            <a:off x="304800" y="3535680"/>
            <a:ext cx="8580120" cy="2773680"/>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cs-CZ" sz="1800" dirty="0" smtClean="0">
                <a:solidFill>
                  <a:schemeClr val="tx1"/>
                </a:solidFill>
              </a:rPr>
              <a:t>Do připravené tabulky v pracovním listu doplňte názvy jednotlivých prvků ve schématu spínače nočního osvětlení</a:t>
            </a:r>
          </a:p>
          <a:p>
            <a:pPr marL="228600" indent="-228600">
              <a:buFont typeface="+mj-lt"/>
              <a:buAutoNum type="arabicPeriod"/>
            </a:pPr>
            <a:r>
              <a:rPr lang="cs-CZ" sz="1800" dirty="0" smtClean="0">
                <a:solidFill>
                  <a:schemeClr val="tx1"/>
                </a:solidFill>
              </a:rPr>
              <a:t>Jaká je funkce tlumivky v obvodu se zdrojem světla?</a:t>
            </a:r>
          </a:p>
          <a:p>
            <a:pPr marL="228600" indent="-228600">
              <a:buFont typeface="+mj-lt"/>
              <a:buAutoNum type="arabicPeriod"/>
            </a:pPr>
            <a:r>
              <a:rPr lang="cs-CZ" sz="1800" dirty="0" smtClean="0">
                <a:solidFill>
                  <a:schemeClr val="tx1"/>
                </a:solidFill>
              </a:rPr>
              <a:t>Kde bývá umístěna? </a:t>
            </a:r>
            <a:endParaRPr lang="cs-CZ" sz="1800" dirty="0">
              <a:solidFill>
                <a:schemeClr val="tx1"/>
              </a:solidFill>
            </a:endParaRPr>
          </a:p>
        </p:txBody>
      </p:sp>
      <p:sp>
        <p:nvSpPr>
          <p:cNvPr id="57" name="Tlačítko akce: Dopředu nebo Další 56">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0" nodeType="clickEffect">
                                  <p:stCondLst>
                                    <p:cond delay="0"/>
                                  </p:stCondLst>
                                  <p:childTnLst>
                                    <p:anim calcmode="lin" valueType="num">
                                      <p:cBhvr additive="base">
                                        <p:cTn id="10" dur="500"/>
                                        <p:tgtEl>
                                          <p:spTgt spid="54"/>
                                        </p:tgtEl>
                                        <p:attrNameLst>
                                          <p:attrName>ppt_x</p:attrName>
                                        </p:attrNameLst>
                                      </p:cBhvr>
                                      <p:tavLst>
                                        <p:tav tm="0">
                                          <p:val>
                                            <p:strVal val="ppt_x"/>
                                          </p:val>
                                        </p:tav>
                                        <p:tav tm="100000">
                                          <p:val>
                                            <p:strVal val="ppt_x"/>
                                          </p:val>
                                        </p:tav>
                                      </p:tavLst>
                                    </p:anim>
                                    <p:anim calcmode="lin" valueType="num">
                                      <p:cBhvr additive="base">
                                        <p:cTn id="11" dur="500"/>
                                        <p:tgtEl>
                                          <p:spTgt spid="54"/>
                                        </p:tgtEl>
                                        <p:attrNameLst>
                                          <p:attrName>ppt_y</p:attrName>
                                        </p:attrNameLst>
                                      </p:cBhvr>
                                      <p:tavLst>
                                        <p:tav tm="0">
                                          <p:val>
                                            <p:strVal val="ppt_y"/>
                                          </p:val>
                                        </p:tav>
                                        <p:tav tm="100000">
                                          <p:val>
                                            <p:strVal val="1+ppt_h/2"/>
                                          </p:val>
                                        </p:tav>
                                      </p:tavLst>
                                    </p:anim>
                                    <p:set>
                                      <p:cBhvr>
                                        <p:cTn id="12" dur="1" fill="hold">
                                          <p:stCondLst>
                                            <p:cond delay="499"/>
                                          </p:stCondLst>
                                        </p:cTn>
                                        <p:tgtEl>
                                          <p:spTgt spid="5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2" grpId="0"/>
      <p:bldP spid="5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idx="4294967295"/>
          </p:nvPr>
        </p:nvSpPr>
        <p:spPr>
          <a:xfrm>
            <a:off x="457200" y="274638"/>
            <a:ext cx="7848600" cy="406400"/>
          </a:xfrm>
          <a:solidFill>
            <a:srgbClr val="FFC000"/>
          </a:solidFill>
        </p:spPr>
        <p:txBody>
          <a:bodyPr/>
          <a:lstStyle/>
          <a:p>
            <a:r>
              <a:rPr lang="cs-CZ" sz="2000" b="1"/>
              <a:t>Zapojení výbojkového svítidla</a:t>
            </a:r>
          </a:p>
        </p:txBody>
      </p:sp>
      <p:sp>
        <p:nvSpPr>
          <p:cNvPr id="13315" name="AutoShape 5"/>
          <p:cNvSpPr>
            <a:spLocks noChangeArrowheads="1"/>
          </p:cNvSpPr>
          <p:nvPr/>
        </p:nvSpPr>
        <p:spPr bwMode="auto">
          <a:xfrm rot="5400000">
            <a:off x="812800" y="2565400"/>
            <a:ext cx="2006600" cy="393700"/>
          </a:xfrm>
          <a:prstGeom prst="roundRect">
            <a:avLst>
              <a:gd name="adj" fmla="val 50000"/>
            </a:avLst>
          </a:prstGeom>
          <a:noFill/>
          <a:ln w="9525">
            <a:solidFill>
              <a:schemeClr val="tx1"/>
            </a:solidFill>
            <a:round/>
            <a:headEnd/>
            <a:tailEnd/>
          </a:ln>
        </p:spPr>
        <p:txBody>
          <a:bodyPr wrap="none" anchor="ctr"/>
          <a:lstStyle/>
          <a:p>
            <a:endParaRPr lang="cs-CZ" sz="1200">
              <a:latin typeface="Times New Roman" pitchFamily="18" charset="0"/>
            </a:endParaRPr>
          </a:p>
        </p:txBody>
      </p:sp>
      <p:sp>
        <p:nvSpPr>
          <p:cNvPr id="13316" name="Rectangle 6"/>
          <p:cNvSpPr>
            <a:spLocks noChangeArrowheads="1"/>
          </p:cNvSpPr>
          <p:nvPr/>
        </p:nvSpPr>
        <p:spPr bwMode="auto">
          <a:xfrm>
            <a:off x="1752600" y="3441700"/>
            <a:ext cx="88900" cy="215900"/>
          </a:xfrm>
          <a:prstGeom prst="rect">
            <a:avLst/>
          </a:prstGeom>
          <a:solidFill>
            <a:schemeClr val="accent1"/>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13317" name="Rectangle 7"/>
          <p:cNvSpPr>
            <a:spLocks noChangeArrowheads="1"/>
          </p:cNvSpPr>
          <p:nvPr/>
        </p:nvSpPr>
        <p:spPr bwMode="auto">
          <a:xfrm>
            <a:off x="1752600" y="1892300"/>
            <a:ext cx="88900" cy="215900"/>
          </a:xfrm>
          <a:prstGeom prst="rect">
            <a:avLst/>
          </a:prstGeom>
          <a:solidFill>
            <a:schemeClr val="accent1"/>
          </a:solidFill>
          <a:ln w="9525">
            <a:solidFill>
              <a:schemeClr val="tx1"/>
            </a:solidFill>
            <a:miter lim="800000"/>
            <a:headEnd/>
            <a:tailEnd/>
          </a:ln>
        </p:spPr>
        <p:txBody>
          <a:bodyPr wrap="none" anchor="ctr"/>
          <a:lstStyle/>
          <a:p>
            <a:endParaRPr lang="cs-CZ" sz="1200">
              <a:latin typeface="Times New Roman" pitchFamily="18" charset="0"/>
            </a:endParaRPr>
          </a:p>
        </p:txBody>
      </p:sp>
      <p:cxnSp>
        <p:nvCxnSpPr>
          <p:cNvPr id="13318" name="AutoShape 8"/>
          <p:cNvCxnSpPr>
            <a:cxnSpLocks noChangeShapeType="1"/>
            <a:stCxn id="13317" idx="0"/>
          </p:cNvCxnSpPr>
          <p:nvPr/>
        </p:nvCxnSpPr>
        <p:spPr bwMode="auto">
          <a:xfrm rot="-5400000">
            <a:off x="1812925" y="1444625"/>
            <a:ext cx="431800" cy="463550"/>
          </a:xfrm>
          <a:prstGeom prst="bentConnector2">
            <a:avLst/>
          </a:prstGeom>
          <a:noFill/>
          <a:ln w="9525">
            <a:solidFill>
              <a:schemeClr val="tx1"/>
            </a:solidFill>
            <a:miter lim="800000"/>
            <a:headEnd/>
            <a:tailEnd/>
          </a:ln>
        </p:spPr>
      </p:cxnSp>
      <p:cxnSp>
        <p:nvCxnSpPr>
          <p:cNvPr id="13319" name="AutoShape 9"/>
          <p:cNvCxnSpPr>
            <a:cxnSpLocks noChangeShapeType="1"/>
            <a:stCxn id="13316" idx="2"/>
          </p:cNvCxnSpPr>
          <p:nvPr/>
        </p:nvCxnSpPr>
        <p:spPr bwMode="auto">
          <a:xfrm rot="5400000">
            <a:off x="542925" y="4206875"/>
            <a:ext cx="1803400" cy="704850"/>
          </a:xfrm>
          <a:prstGeom prst="bentConnector3">
            <a:avLst>
              <a:gd name="adj1" fmla="val 88731"/>
            </a:avLst>
          </a:prstGeom>
          <a:noFill/>
          <a:ln w="9525">
            <a:solidFill>
              <a:schemeClr val="tx1"/>
            </a:solidFill>
            <a:miter lim="800000"/>
            <a:headEnd/>
            <a:tailEnd/>
          </a:ln>
        </p:spPr>
      </p:cxnSp>
      <p:sp>
        <p:nvSpPr>
          <p:cNvPr id="13320" name="Line 10"/>
          <p:cNvSpPr>
            <a:spLocks noChangeShapeType="1"/>
          </p:cNvSpPr>
          <p:nvPr/>
        </p:nvSpPr>
        <p:spPr bwMode="auto">
          <a:xfrm>
            <a:off x="2273300" y="1473200"/>
            <a:ext cx="0" cy="2235200"/>
          </a:xfrm>
          <a:prstGeom prst="line">
            <a:avLst/>
          </a:prstGeom>
          <a:noFill/>
          <a:ln w="9525">
            <a:solidFill>
              <a:schemeClr val="tx1"/>
            </a:solidFill>
            <a:round/>
            <a:headEnd/>
            <a:tailEnd/>
          </a:ln>
        </p:spPr>
        <p:txBody>
          <a:bodyPr/>
          <a:lstStyle/>
          <a:p>
            <a:endParaRPr lang="cs-CZ"/>
          </a:p>
        </p:txBody>
      </p:sp>
      <p:sp>
        <p:nvSpPr>
          <p:cNvPr id="13321" name="Line 11"/>
          <p:cNvSpPr>
            <a:spLocks noChangeShapeType="1"/>
          </p:cNvSpPr>
          <p:nvPr/>
        </p:nvSpPr>
        <p:spPr bwMode="auto">
          <a:xfrm flipH="1">
            <a:off x="2120900" y="3721100"/>
            <a:ext cx="139700" cy="241300"/>
          </a:xfrm>
          <a:prstGeom prst="line">
            <a:avLst/>
          </a:prstGeom>
          <a:noFill/>
          <a:ln w="9525">
            <a:solidFill>
              <a:schemeClr val="tx1"/>
            </a:solidFill>
            <a:round/>
            <a:headEnd/>
            <a:tailEnd/>
          </a:ln>
        </p:spPr>
        <p:txBody>
          <a:bodyPr/>
          <a:lstStyle/>
          <a:p>
            <a:endParaRPr lang="cs-CZ"/>
          </a:p>
        </p:txBody>
      </p:sp>
      <p:sp>
        <p:nvSpPr>
          <p:cNvPr id="13322" name="Line 12"/>
          <p:cNvSpPr>
            <a:spLocks noChangeShapeType="1"/>
          </p:cNvSpPr>
          <p:nvPr/>
        </p:nvSpPr>
        <p:spPr bwMode="auto">
          <a:xfrm>
            <a:off x="2120900" y="3975100"/>
            <a:ext cx="0" cy="393700"/>
          </a:xfrm>
          <a:prstGeom prst="line">
            <a:avLst/>
          </a:prstGeom>
          <a:noFill/>
          <a:ln w="9525">
            <a:solidFill>
              <a:schemeClr val="tx1"/>
            </a:solidFill>
            <a:round/>
            <a:headEnd/>
            <a:tailEnd/>
          </a:ln>
        </p:spPr>
        <p:txBody>
          <a:bodyPr/>
          <a:lstStyle/>
          <a:p>
            <a:endParaRPr lang="cs-CZ"/>
          </a:p>
        </p:txBody>
      </p:sp>
      <p:sp>
        <p:nvSpPr>
          <p:cNvPr id="13323" name="Rectangle 14"/>
          <p:cNvSpPr>
            <a:spLocks noChangeArrowheads="1"/>
          </p:cNvSpPr>
          <p:nvPr/>
        </p:nvSpPr>
        <p:spPr bwMode="auto">
          <a:xfrm>
            <a:off x="1866900" y="3771900"/>
            <a:ext cx="139700" cy="355600"/>
          </a:xfrm>
          <a:prstGeom prst="rect">
            <a:avLst/>
          </a:prstGeom>
          <a:noFill/>
          <a:ln w="9525">
            <a:solidFill>
              <a:schemeClr val="tx1"/>
            </a:solidFill>
            <a:miter lim="800000"/>
            <a:headEnd/>
            <a:tailEnd/>
          </a:ln>
        </p:spPr>
        <p:txBody>
          <a:bodyPr wrap="none" anchor="ctr"/>
          <a:lstStyle/>
          <a:p>
            <a:endParaRPr lang="cs-CZ" sz="1200">
              <a:latin typeface="Times New Roman" pitchFamily="18" charset="0"/>
            </a:endParaRPr>
          </a:p>
        </p:txBody>
      </p:sp>
      <p:sp>
        <p:nvSpPr>
          <p:cNvPr id="13324" name="Line 15"/>
          <p:cNvSpPr>
            <a:spLocks noChangeShapeType="1"/>
          </p:cNvSpPr>
          <p:nvPr/>
        </p:nvSpPr>
        <p:spPr bwMode="auto">
          <a:xfrm flipV="1">
            <a:off x="1939925" y="4124325"/>
            <a:ext cx="0" cy="88900"/>
          </a:xfrm>
          <a:prstGeom prst="line">
            <a:avLst/>
          </a:prstGeom>
          <a:noFill/>
          <a:ln w="9525">
            <a:solidFill>
              <a:schemeClr val="tx1"/>
            </a:solidFill>
            <a:round/>
            <a:headEnd/>
            <a:tailEnd/>
          </a:ln>
        </p:spPr>
        <p:txBody>
          <a:bodyPr/>
          <a:lstStyle/>
          <a:p>
            <a:endParaRPr lang="cs-CZ"/>
          </a:p>
        </p:txBody>
      </p:sp>
      <p:sp>
        <p:nvSpPr>
          <p:cNvPr id="13325" name="Line 16"/>
          <p:cNvSpPr>
            <a:spLocks noChangeShapeType="1"/>
          </p:cNvSpPr>
          <p:nvPr/>
        </p:nvSpPr>
        <p:spPr bwMode="auto">
          <a:xfrm>
            <a:off x="1938338" y="4214813"/>
            <a:ext cx="180975" cy="0"/>
          </a:xfrm>
          <a:prstGeom prst="line">
            <a:avLst/>
          </a:prstGeom>
          <a:noFill/>
          <a:ln w="9525">
            <a:solidFill>
              <a:schemeClr val="tx1"/>
            </a:solidFill>
            <a:round/>
            <a:headEnd/>
            <a:tailEnd/>
          </a:ln>
        </p:spPr>
        <p:txBody>
          <a:bodyPr/>
          <a:lstStyle/>
          <a:p>
            <a:endParaRPr lang="cs-CZ"/>
          </a:p>
        </p:txBody>
      </p:sp>
      <p:sp>
        <p:nvSpPr>
          <p:cNvPr id="13326" name="Oval 17"/>
          <p:cNvSpPr>
            <a:spLocks noChangeArrowheads="1"/>
          </p:cNvSpPr>
          <p:nvPr/>
        </p:nvSpPr>
        <p:spPr bwMode="auto">
          <a:xfrm>
            <a:off x="2085975" y="4176713"/>
            <a:ext cx="60325" cy="60325"/>
          </a:xfrm>
          <a:prstGeom prst="ellipse">
            <a:avLst/>
          </a:prstGeom>
          <a:solidFill>
            <a:schemeClr val="tx1"/>
          </a:solidFill>
          <a:ln w="9525">
            <a:solidFill>
              <a:schemeClr val="tx1"/>
            </a:solidFill>
            <a:round/>
            <a:headEnd/>
            <a:tailEnd/>
          </a:ln>
        </p:spPr>
        <p:txBody>
          <a:bodyPr wrap="none" anchor="ctr"/>
          <a:lstStyle/>
          <a:p>
            <a:endParaRPr lang="cs-CZ" sz="1200">
              <a:latin typeface="Times New Roman" pitchFamily="18" charset="0"/>
            </a:endParaRPr>
          </a:p>
        </p:txBody>
      </p:sp>
      <p:sp>
        <p:nvSpPr>
          <p:cNvPr id="13327" name="Line 18"/>
          <p:cNvSpPr>
            <a:spLocks noChangeShapeType="1"/>
          </p:cNvSpPr>
          <p:nvPr/>
        </p:nvSpPr>
        <p:spPr bwMode="auto">
          <a:xfrm flipV="1">
            <a:off x="1938338" y="3443288"/>
            <a:ext cx="0" cy="323850"/>
          </a:xfrm>
          <a:prstGeom prst="line">
            <a:avLst/>
          </a:prstGeom>
          <a:noFill/>
          <a:ln w="28575">
            <a:solidFill>
              <a:schemeClr val="tx1"/>
            </a:solidFill>
            <a:round/>
            <a:headEnd/>
            <a:tailEnd/>
          </a:ln>
        </p:spPr>
        <p:txBody>
          <a:bodyPr/>
          <a:lstStyle/>
          <a:p>
            <a:endParaRPr lang="cs-CZ"/>
          </a:p>
        </p:txBody>
      </p:sp>
      <p:sp>
        <p:nvSpPr>
          <p:cNvPr id="13328" name="Rectangle 19"/>
          <p:cNvSpPr>
            <a:spLocks noChangeArrowheads="1"/>
          </p:cNvSpPr>
          <p:nvPr/>
        </p:nvSpPr>
        <p:spPr bwMode="auto">
          <a:xfrm>
            <a:off x="1498600" y="4368800"/>
            <a:ext cx="622300" cy="622300"/>
          </a:xfrm>
          <a:prstGeom prst="rect">
            <a:avLst/>
          </a:prstGeom>
          <a:solidFill>
            <a:srgbClr val="FAB404"/>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13329" name="Freeform 21"/>
          <p:cNvSpPr>
            <a:spLocks/>
          </p:cNvSpPr>
          <p:nvPr/>
        </p:nvSpPr>
        <p:spPr bwMode="auto">
          <a:xfrm>
            <a:off x="922338" y="1011238"/>
            <a:ext cx="1657350" cy="3484562"/>
          </a:xfrm>
          <a:custGeom>
            <a:avLst/>
            <a:gdLst>
              <a:gd name="T0" fmla="*/ 2147483647 w 1156"/>
              <a:gd name="T1" fmla="*/ 2147483647 h 2195"/>
              <a:gd name="T2" fmla="*/ 2147483647 w 1156"/>
              <a:gd name="T3" fmla="*/ 2147483647 h 2195"/>
              <a:gd name="T4" fmla="*/ 2147483647 w 1156"/>
              <a:gd name="T5" fmla="*/ 2147483647 h 2195"/>
              <a:gd name="T6" fmla="*/ 2147483647 w 1156"/>
              <a:gd name="T7" fmla="*/ 2147483647 h 2195"/>
              <a:gd name="T8" fmla="*/ 2147483647 w 1156"/>
              <a:gd name="T9" fmla="*/ 2147483647 h 2195"/>
              <a:gd name="T10" fmla="*/ 2147483647 w 1156"/>
              <a:gd name="T11" fmla="*/ 2147483647 h 2195"/>
              <a:gd name="T12" fmla="*/ 2147483647 w 1156"/>
              <a:gd name="T13" fmla="*/ 2147483647 h 2195"/>
              <a:gd name="T14" fmla="*/ 2147483647 w 1156"/>
              <a:gd name="T15" fmla="*/ 2147483647 h 2195"/>
              <a:gd name="T16" fmla="*/ 2147483647 w 1156"/>
              <a:gd name="T17" fmla="*/ 2147483647 h 2195"/>
              <a:gd name="T18" fmla="*/ 2147483647 w 1156"/>
              <a:gd name="T19" fmla="*/ 2147483647 h 2195"/>
              <a:gd name="T20" fmla="*/ 2147483647 w 1156"/>
              <a:gd name="T21" fmla="*/ 2147483647 h 2195"/>
              <a:gd name="T22" fmla="*/ 2147483647 w 1156"/>
              <a:gd name="T23" fmla="*/ 2147483647 h 2195"/>
              <a:gd name="T24" fmla="*/ 2147483647 w 1156"/>
              <a:gd name="T25" fmla="*/ 2147483647 h 2195"/>
              <a:gd name="T26" fmla="*/ 2147483647 w 1156"/>
              <a:gd name="T27" fmla="*/ 2147483647 h 21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56"/>
              <a:gd name="T43" fmla="*/ 0 h 2195"/>
              <a:gd name="T44" fmla="*/ 1156 w 1156"/>
              <a:gd name="T45" fmla="*/ 2195 h 219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56" h="2195">
                <a:moveTo>
                  <a:pt x="379" y="2195"/>
                </a:moveTo>
                <a:cubicBezTo>
                  <a:pt x="393" y="2152"/>
                  <a:pt x="408" y="2110"/>
                  <a:pt x="379" y="2035"/>
                </a:cubicBezTo>
                <a:cubicBezTo>
                  <a:pt x="350" y="1960"/>
                  <a:pt x="263" y="1888"/>
                  <a:pt x="203" y="1747"/>
                </a:cubicBezTo>
                <a:cubicBezTo>
                  <a:pt x="143" y="1606"/>
                  <a:pt x="38" y="1398"/>
                  <a:pt x="19" y="1187"/>
                </a:cubicBezTo>
                <a:cubicBezTo>
                  <a:pt x="0" y="976"/>
                  <a:pt x="39" y="664"/>
                  <a:pt x="91" y="483"/>
                </a:cubicBezTo>
                <a:cubicBezTo>
                  <a:pt x="143" y="302"/>
                  <a:pt x="238" y="176"/>
                  <a:pt x="331" y="99"/>
                </a:cubicBezTo>
                <a:cubicBezTo>
                  <a:pt x="424" y="22"/>
                  <a:pt x="547" y="0"/>
                  <a:pt x="651" y="19"/>
                </a:cubicBezTo>
                <a:cubicBezTo>
                  <a:pt x="755" y="38"/>
                  <a:pt x="880" y="100"/>
                  <a:pt x="955" y="211"/>
                </a:cubicBezTo>
                <a:cubicBezTo>
                  <a:pt x="1030" y="322"/>
                  <a:pt x="1067" y="523"/>
                  <a:pt x="1099" y="683"/>
                </a:cubicBezTo>
                <a:cubicBezTo>
                  <a:pt x="1131" y="843"/>
                  <a:pt x="1156" y="1010"/>
                  <a:pt x="1147" y="1171"/>
                </a:cubicBezTo>
                <a:cubicBezTo>
                  <a:pt x="1138" y="1332"/>
                  <a:pt x="1087" y="1524"/>
                  <a:pt x="1043" y="1651"/>
                </a:cubicBezTo>
                <a:cubicBezTo>
                  <a:pt x="999" y="1778"/>
                  <a:pt x="914" y="1868"/>
                  <a:pt x="883" y="1931"/>
                </a:cubicBezTo>
                <a:cubicBezTo>
                  <a:pt x="852" y="1994"/>
                  <a:pt x="863" y="1983"/>
                  <a:pt x="859" y="2027"/>
                </a:cubicBezTo>
                <a:cubicBezTo>
                  <a:pt x="855" y="2071"/>
                  <a:pt x="857" y="2133"/>
                  <a:pt x="859" y="2195"/>
                </a:cubicBezTo>
              </a:path>
            </a:pathLst>
          </a:custGeom>
          <a:noFill/>
          <a:ln w="9525" cap="flat">
            <a:solidFill>
              <a:schemeClr val="tx1"/>
            </a:solidFill>
            <a:prstDash val="dash"/>
            <a:round/>
            <a:headEnd/>
            <a:tailEnd/>
          </a:ln>
        </p:spPr>
        <p:txBody>
          <a:bodyPr/>
          <a:lstStyle/>
          <a:p>
            <a:endParaRPr lang="cs-CZ"/>
          </a:p>
        </p:txBody>
      </p:sp>
      <p:sp>
        <p:nvSpPr>
          <p:cNvPr id="13330" name="Line 22"/>
          <p:cNvSpPr>
            <a:spLocks noChangeShapeType="1"/>
          </p:cNvSpPr>
          <p:nvPr/>
        </p:nvSpPr>
        <p:spPr bwMode="auto">
          <a:xfrm flipH="1">
            <a:off x="1498600" y="4470400"/>
            <a:ext cx="609600" cy="139700"/>
          </a:xfrm>
          <a:prstGeom prst="line">
            <a:avLst/>
          </a:prstGeom>
          <a:noFill/>
          <a:ln w="9525">
            <a:solidFill>
              <a:schemeClr val="tx1"/>
            </a:solidFill>
            <a:round/>
            <a:headEnd/>
            <a:tailEnd/>
          </a:ln>
        </p:spPr>
        <p:txBody>
          <a:bodyPr/>
          <a:lstStyle/>
          <a:p>
            <a:endParaRPr lang="cs-CZ"/>
          </a:p>
        </p:txBody>
      </p:sp>
      <p:sp>
        <p:nvSpPr>
          <p:cNvPr id="13331" name="Line 23"/>
          <p:cNvSpPr>
            <a:spLocks noChangeShapeType="1"/>
          </p:cNvSpPr>
          <p:nvPr/>
        </p:nvSpPr>
        <p:spPr bwMode="auto">
          <a:xfrm flipH="1">
            <a:off x="1485900" y="4559300"/>
            <a:ext cx="609600" cy="139700"/>
          </a:xfrm>
          <a:prstGeom prst="line">
            <a:avLst/>
          </a:prstGeom>
          <a:noFill/>
          <a:ln w="9525">
            <a:solidFill>
              <a:schemeClr val="tx1"/>
            </a:solidFill>
            <a:round/>
            <a:headEnd/>
            <a:tailEnd/>
          </a:ln>
        </p:spPr>
        <p:txBody>
          <a:bodyPr/>
          <a:lstStyle/>
          <a:p>
            <a:endParaRPr lang="cs-CZ"/>
          </a:p>
        </p:txBody>
      </p:sp>
      <p:sp>
        <p:nvSpPr>
          <p:cNvPr id="13332" name="Line 24"/>
          <p:cNvSpPr>
            <a:spLocks noChangeShapeType="1"/>
          </p:cNvSpPr>
          <p:nvPr/>
        </p:nvSpPr>
        <p:spPr bwMode="auto">
          <a:xfrm flipH="1">
            <a:off x="1473200" y="4648200"/>
            <a:ext cx="609600" cy="139700"/>
          </a:xfrm>
          <a:prstGeom prst="line">
            <a:avLst/>
          </a:prstGeom>
          <a:noFill/>
          <a:ln w="9525">
            <a:solidFill>
              <a:schemeClr val="tx1"/>
            </a:solidFill>
            <a:round/>
            <a:headEnd/>
            <a:tailEnd/>
          </a:ln>
        </p:spPr>
        <p:txBody>
          <a:bodyPr/>
          <a:lstStyle/>
          <a:p>
            <a:endParaRPr lang="cs-CZ"/>
          </a:p>
        </p:txBody>
      </p:sp>
      <p:sp>
        <p:nvSpPr>
          <p:cNvPr id="13333" name="Line 25"/>
          <p:cNvSpPr>
            <a:spLocks noChangeShapeType="1"/>
          </p:cNvSpPr>
          <p:nvPr/>
        </p:nvSpPr>
        <p:spPr bwMode="auto">
          <a:xfrm flipH="1">
            <a:off x="1460500" y="4737100"/>
            <a:ext cx="609600" cy="139700"/>
          </a:xfrm>
          <a:prstGeom prst="line">
            <a:avLst/>
          </a:prstGeom>
          <a:noFill/>
          <a:ln w="9525">
            <a:solidFill>
              <a:schemeClr val="tx1"/>
            </a:solidFill>
            <a:round/>
            <a:headEnd/>
            <a:tailEnd/>
          </a:ln>
        </p:spPr>
        <p:txBody>
          <a:bodyPr/>
          <a:lstStyle/>
          <a:p>
            <a:endParaRPr lang="cs-CZ"/>
          </a:p>
        </p:txBody>
      </p:sp>
      <p:sp>
        <p:nvSpPr>
          <p:cNvPr id="13334" name="Rectangle 26"/>
          <p:cNvSpPr>
            <a:spLocks noChangeArrowheads="1"/>
          </p:cNvSpPr>
          <p:nvPr/>
        </p:nvSpPr>
        <p:spPr bwMode="auto">
          <a:xfrm>
            <a:off x="1689100" y="4991100"/>
            <a:ext cx="241300" cy="88900"/>
          </a:xfrm>
          <a:prstGeom prst="rect">
            <a:avLst/>
          </a:prstGeom>
          <a:solidFill>
            <a:schemeClr val="tx1"/>
          </a:solidFill>
          <a:ln w="9525">
            <a:solidFill>
              <a:schemeClr val="tx1"/>
            </a:solidFill>
            <a:miter lim="800000"/>
            <a:headEnd/>
            <a:tailEnd/>
          </a:ln>
        </p:spPr>
        <p:txBody>
          <a:bodyPr wrap="none" anchor="ctr"/>
          <a:lstStyle/>
          <a:p>
            <a:endParaRPr lang="cs-CZ" sz="1200">
              <a:latin typeface="Times New Roman" pitchFamily="18" charset="0"/>
            </a:endParaRPr>
          </a:p>
        </p:txBody>
      </p:sp>
      <p:grpSp>
        <p:nvGrpSpPr>
          <p:cNvPr id="2" name="Group 27"/>
          <p:cNvGrpSpPr>
            <a:grpSpLocks/>
          </p:cNvGrpSpPr>
          <p:nvPr/>
        </p:nvGrpSpPr>
        <p:grpSpPr bwMode="auto">
          <a:xfrm rot="-5400000">
            <a:off x="589756" y="5738019"/>
            <a:ext cx="858838" cy="292100"/>
            <a:chOff x="4604" y="1888"/>
            <a:chExt cx="541" cy="184"/>
          </a:xfrm>
        </p:grpSpPr>
        <p:grpSp>
          <p:nvGrpSpPr>
            <p:cNvPr id="3" name="Group 28"/>
            <p:cNvGrpSpPr>
              <a:grpSpLocks/>
            </p:cNvGrpSpPr>
            <p:nvPr/>
          </p:nvGrpSpPr>
          <p:grpSpPr bwMode="auto">
            <a:xfrm rot="-5400000">
              <a:off x="4805" y="1732"/>
              <a:ext cx="139" cy="541"/>
              <a:chOff x="2924" y="761"/>
              <a:chExt cx="106" cy="473"/>
            </a:xfrm>
          </p:grpSpPr>
          <p:grpSp>
            <p:nvGrpSpPr>
              <p:cNvPr id="4" name="Group 29"/>
              <p:cNvGrpSpPr>
                <a:grpSpLocks/>
              </p:cNvGrpSpPr>
              <p:nvPr/>
            </p:nvGrpSpPr>
            <p:grpSpPr bwMode="auto">
              <a:xfrm rot="5228255" flipV="1">
                <a:off x="2936" y="854"/>
                <a:ext cx="107" cy="78"/>
                <a:chOff x="208" y="3360"/>
                <a:chExt cx="232" cy="128"/>
              </a:xfrm>
            </p:grpSpPr>
            <p:sp>
              <p:nvSpPr>
                <p:cNvPr id="13338" name="Arc 30"/>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39" name="Arc 31"/>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grpSp>
            <p:nvGrpSpPr>
              <p:cNvPr id="5" name="Group 32"/>
              <p:cNvGrpSpPr>
                <a:grpSpLocks/>
              </p:cNvGrpSpPr>
              <p:nvPr/>
            </p:nvGrpSpPr>
            <p:grpSpPr bwMode="auto">
              <a:xfrm rot="5228255" flipV="1">
                <a:off x="2937" y="959"/>
                <a:ext cx="107" cy="78"/>
                <a:chOff x="208" y="3360"/>
                <a:chExt cx="232" cy="128"/>
              </a:xfrm>
            </p:grpSpPr>
            <p:sp>
              <p:nvSpPr>
                <p:cNvPr id="13341" name="Arc 33"/>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42" name="Arc 34"/>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grpSp>
            <p:nvGrpSpPr>
              <p:cNvPr id="6" name="Group 35"/>
              <p:cNvGrpSpPr>
                <a:grpSpLocks/>
              </p:cNvGrpSpPr>
              <p:nvPr/>
            </p:nvGrpSpPr>
            <p:grpSpPr bwMode="auto">
              <a:xfrm rot="5228255" flipV="1">
                <a:off x="2933" y="1067"/>
                <a:ext cx="107" cy="78"/>
                <a:chOff x="208" y="3360"/>
                <a:chExt cx="232" cy="128"/>
              </a:xfrm>
            </p:grpSpPr>
            <p:sp>
              <p:nvSpPr>
                <p:cNvPr id="13344" name="Arc 36"/>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45" name="Arc 37"/>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sp>
            <p:nvSpPr>
              <p:cNvPr id="13346" name="Line 38"/>
              <p:cNvSpPr>
                <a:spLocks noChangeShapeType="1"/>
              </p:cNvSpPr>
              <p:nvPr/>
            </p:nvSpPr>
            <p:spPr bwMode="auto">
              <a:xfrm flipV="1">
                <a:off x="2948" y="812"/>
                <a:ext cx="0" cy="28"/>
              </a:xfrm>
              <a:prstGeom prst="line">
                <a:avLst/>
              </a:prstGeom>
              <a:noFill/>
              <a:ln w="9525">
                <a:solidFill>
                  <a:schemeClr val="tx1"/>
                </a:solidFill>
                <a:round/>
                <a:headEnd/>
                <a:tailEnd/>
              </a:ln>
            </p:spPr>
            <p:txBody>
              <a:bodyPr/>
              <a:lstStyle/>
              <a:p>
                <a:endParaRPr lang="cs-CZ"/>
              </a:p>
            </p:txBody>
          </p:sp>
          <p:sp>
            <p:nvSpPr>
              <p:cNvPr id="13347" name="Line 39"/>
              <p:cNvSpPr>
                <a:spLocks noChangeShapeType="1"/>
              </p:cNvSpPr>
              <p:nvPr/>
            </p:nvSpPr>
            <p:spPr bwMode="auto">
              <a:xfrm flipV="1">
                <a:off x="2948" y="1160"/>
                <a:ext cx="0" cy="28"/>
              </a:xfrm>
              <a:prstGeom prst="line">
                <a:avLst/>
              </a:prstGeom>
              <a:noFill/>
              <a:ln w="9525">
                <a:solidFill>
                  <a:schemeClr val="tx1"/>
                </a:solidFill>
                <a:round/>
                <a:headEnd/>
                <a:tailEnd/>
              </a:ln>
            </p:spPr>
            <p:txBody>
              <a:bodyPr/>
              <a:lstStyle/>
              <a:p>
                <a:endParaRPr lang="cs-CZ"/>
              </a:p>
            </p:txBody>
          </p:sp>
          <p:sp>
            <p:nvSpPr>
              <p:cNvPr id="13348" name="Oval 40"/>
              <p:cNvSpPr>
                <a:spLocks noChangeArrowheads="1"/>
              </p:cNvSpPr>
              <p:nvPr/>
            </p:nvSpPr>
            <p:spPr bwMode="auto">
              <a:xfrm>
                <a:off x="2924" y="761"/>
                <a:ext cx="46" cy="45"/>
              </a:xfrm>
              <a:prstGeom prst="ellipse">
                <a:avLst/>
              </a:prstGeom>
              <a:solidFill>
                <a:schemeClr val="bg1"/>
              </a:solidFill>
              <a:ln w="9525">
                <a:solidFill>
                  <a:schemeClr val="tx1"/>
                </a:solidFill>
                <a:round/>
                <a:headEnd/>
                <a:tailEnd/>
              </a:ln>
            </p:spPr>
            <p:txBody>
              <a:bodyPr wrap="none" anchor="ctr"/>
              <a:lstStyle/>
              <a:p>
                <a:endParaRPr lang="cs-CZ" sz="1200">
                  <a:latin typeface="Times New Roman" pitchFamily="18" charset="0"/>
                </a:endParaRPr>
              </a:p>
            </p:txBody>
          </p:sp>
          <p:sp>
            <p:nvSpPr>
              <p:cNvPr id="13349" name="Oval 41"/>
              <p:cNvSpPr>
                <a:spLocks noChangeArrowheads="1"/>
              </p:cNvSpPr>
              <p:nvPr/>
            </p:nvSpPr>
            <p:spPr bwMode="auto">
              <a:xfrm>
                <a:off x="2928" y="1189"/>
                <a:ext cx="46" cy="45"/>
              </a:xfrm>
              <a:prstGeom prst="ellipse">
                <a:avLst/>
              </a:prstGeom>
              <a:solidFill>
                <a:schemeClr val="bg1"/>
              </a:solidFill>
              <a:ln w="9525">
                <a:solidFill>
                  <a:schemeClr val="tx1"/>
                </a:solidFill>
                <a:round/>
                <a:headEnd/>
                <a:tailEnd/>
              </a:ln>
            </p:spPr>
            <p:txBody>
              <a:bodyPr wrap="none" anchor="ctr"/>
              <a:lstStyle/>
              <a:p>
                <a:endParaRPr lang="cs-CZ" sz="1200">
                  <a:latin typeface="Times New Roman" pitchFamily="18" charset="0"/>
                </a:endParaRPr>
              </a:p>
            </p:txBody>
          </p:sp>
        </p:grpSp>
        <p:sp>
          <p:nvSpPr>
            <p:cNvPr id="13350" name="Line 42"/>
            <p:cNvSpPr>
              <a:spLocks noChangeShapeType="1"/>
            </p:cNvSpPr>
            <p:nvPr/>
          </p:nvSpPr>
          <p:spPr bwMode="auto">
            <a:xfrm>
              <a:off x="4694" y="1888"/>
              <a:ext cx="363" cy="0"/>
            </a:xfrm>
            <a:prstGeom prst="line">
              <a:avLst/>
            </a:prstGeom>
            <a:noFill/>
            <a:ln w="28575">
              <a:solidFill>
                <a:schemeClr val="tx1"/>
              </a:solidFill>
              <a:round/>
              <a:headEnd/>
              <a:tailEnd/>
            </a:ln>
          </p:spPr>
          <p:txBody>
            <a:bodyPr/>
            <a:lstStyle/>
            <a:p>
              <a:endParaRPr lang="cs-CZ"/>
            </a:p>
          </p:txBody>
        </p:sp>
      </p:grpSp>
      <p:sp>
        <p:nvSpPr>
          <p:cNvPr id="13351" name="Line 43"/>
          <p:cNvSpPr>
            <a:spLocks noChangeShapeType="1"/>
          </p:cNvSpPr>
          <p:nvPr/>
        </p:nvSpPr>
        <p:spPr bwMode="auto">
          <a:xfrm>
            <a:off x="1143000" y="6286500"/>
            <a:ext cx="368300" cy="0"/>
          </a:xfrm>
          <a:prstGeom prst="line">
            <a:avLst/>
          </a:prstGeom>
          <a:noFill/>
          <a:ln w="9525">
            <a:solidFill>
              <a:schemeClr val="tx1"/>
            </a:solidFill>
            <a:round/>
            <a:headEnd/>
            <a:tailEnd/>
          </a:ln>
        </p:spPr>
        <p:txBody>
          <a:bodyPr/>
          <a:lstStyle/>
          <a:p>
            <a:endParaRPr lang="cs-CZ"/>
          </a:p>
        </p:txBody>
      </p:sp>
      <p:sp>
        <p:nvSpPr>
          <p:cNvPr id="13352" name="Oval 44"/>
          <p:cNvSpPr>
            <a:spLocks noChangeArrowheads="1"/>
          </p:cNvSpPr>
          <p:nvPr/>
        </p:nvSpPr>
        <p:spPr bwMode="auto">
          <a:xfrm>
            <a:off x="1511300" y="6235700"/>
            <a:ext cx="114300" cy="114300"/>
          </a:xfrm>
          <a:prstGeom prst="ellipse">
            <a:avLst/>
          </a:prstGeom>
          <a:noFill/>
          <a:ln w="9525">
            <a:solidFill>
              <a:schemeClr val="tx1"/>
            </a:solidFill>
            <a:round/>
            <a:headEnd/>
            <a:tailEnd/>
          </a:ln>
        </p:spPr>
        <p:txBody>
          <a:bodyPr wrap="none" anchor="ctr"/>
          <a:lstStyle/>
          <a:p>
            <a:endParaRPr lang="cs-CZ" sz="1200">
              <a:latin typeface="Times New Roman" pitchFamily="18" charset="0"/>
            </a:endParaRPr>
          </a:p>
        </p:txBody>
      </p:sp>
      <p:sp>
        <p:nvSpPr>
          <p:cNvPr id="13353" name="Oval 45"/>
          <p:cNvSpPr>
            <a:spLocks noChangeArrowheads="1"/>
          </p:cNvSpPr>
          <p:nvPr/>
        </p:nvSpPr>
        <p:spPr bwMode="auto">
          <a:xfrm>
            <a:off x="2641600" y="6248400"/>
            <a:ext cx="114300" cy="114300"/>
          </a:xfrm>
          <a:prstGeom prst="ellipse">
            <a:avLst/>
          </a:prstGeom>
          <a:noFill/>
          <a:ln w="9525">
            <a:solidFill>
              <a:schemeClr val="tx1"/>
            </a:solidFill>
            <a:round/>
            <a:headEnd/>
            <a:tailEnd/>
          </a:ln>
        </p:spPr>
        <p:txBody>
          <a:bodyPr wrap="none" anchor="ctr"/>
          <a:lstStyle/>
          <a:p>
            <a:endParaRPr lang="cs-CZ" sz="1200">
              <a:latin typeface="Times New Roman" pitchFamily="18" charset="0"/>
            </a:endParaRPr>
          </a:p>
        </p:txBody>
      </p:sp>
      <p:sp>
        <p:nvSpPr>
          <p:cNvPr id="13354" name="Line 46"/>
          <p:cNvSpPr>
            <a:spLocks noChangeShapeType="1"/>
          </p:cNvSpPr>
          <p:nvPr/>
        </p:nvSpPr>
        <p:spPr bwMode="auto">
          <a:xfrm flipV="1">
            <a:off x="1574800" y="5854700"/>
            <a:ext cx="215900" cy="355600"/>
          </a:xfrm>
          <a:prstGeom prst="line">
            <a:avLst/>
          </a:prstGeom>
          <a:noFill/>
          <a:ln w="9525">
            <a:solidFill>
              <a:schemeClr val="tx1"/>
            </a:solidFill>
            <a:round/>
            <a:headEnd/>
            <a:tailEnd/>
          </a:ln>
        </p:spPr>
        <p:txBody>
          <a:bodyPr/>
          <a:lstStyle/>
          <a:p>
            <a:endParaRPr lang="cs-CZ"/>
          </a:p>
        </p:txBody>
      </p:sp>
      <p:sp>
        <p:nvSpPr>
          <p:cNvPr id="13355" name="Line 47"/>
          <p:cNvSpPr>
            <a:spLocks noChangeShapeType="1"/>
          </p:cNvSpPr>
          <p:nvPr/>
        </p:nvSpPr>
        <p:spPr bwMode="auto">
          <a:xfrm>
            <a:off x="1803400" y="5867400"/>
            <a:ext cx="177800" cy="0"/>
          </a:xfrm>
          <a:prstGeom prst="line">
            <a:avLst/>
          </a:prstGeom>
          <a:noFill/>
          <a:ln w="9525">
            <a:solidFill>
              <a:schemeClr val="tx1"/>
            </a:solidFill>
            <a:round/>
            <a:headEnd/>
            <a:tailEnd/>
          </a:ln>
        </p:spPr>
        <p:txBody>
          <a:bodyPr/>
          <a:lstStyle/>
          <a:p>
            <a:endParaRPr lang="cs-CZ"/>
          </a:p>
        </p:txBody>
      </p:sp>
      <p:grpSp>
        <p:nvGrpSpPr>
          <p:cNvPr id="7" name="Group 48"/>
          <p:cNvGrpSpPr>
            <a:grpSpLocks/>
          </p:cNvGrpSpPr>
          <p:nvPr/>
        </p:nvGrpSpPr>
        <p:grpSpPr bwMode="auto">
          <a:xfrm rot="10800000">
            <a:off x="1882775" y="5722938"/>
            <a:ext cx="577850" cy="288925"/>
            <a:chOff x="3696" y="2341"/>
            <a:chExt cx="364" cy="182"/>
          </a:xfrm>
        </p:grpSpPr>
        <p:sp>
          <p:nvSpPr>
            <p:cNvPr id="13357" name="Line 49"/>
            <p:cNvSpPr>
              <a:spLocks noChangeShapeType="1"/>
            </p:cNvSpPr>
            <p:nvPr/>
          </p:nvSpPr>
          <p:spPr bwMode="auto">
            <a:xfrm>
              <a:off x="3833" y="2341"/>
              <a:ext cx="0" cy="182"/>
            </a:xfrm>
            <a:prstGeom prst="line">
              <a:avLst/>
            </a:prstGeom>
            <a:noFill/>
            <a:ln w="38100">
              <a:solidFill>
                <a:schemeClr val="tx1"/>
              </a:solidFill>
              <a:round/>
              <a:headEnd/>
              <a:tailEnd/>
            </a:ln>
          </p:spPr>
          <p:txBody>
            <a:bodyPr/>
            <a:lstStyle/>
            <a:p>
              <a:endParaRPr lang="cs-CZ"/>
            </a:p>
          </p:txBody>
        </p:sp>
        <p:sp>
          <p:nvSpPr>
            <p:cNvPr id="13358" name="Line 50"/>
            <p:cNvSpPr>
              <a:spLocks noChangeShapeType="1"/>
            </p:cNvSpPr>
            <p:nvPr/>
          </p:nvSpPr>
          <p:spPr bwMode="auto">
            <a:xfrm>
              <a:off x="3923" y="2341"/>
              <a:ext cx="0" cy="182"/>
            </a:xfrm>
            <a:prstGeom prst="line">
              <a:avLst/>
            </a:prstGeom>
            <a:noFill/>
            <a:ln w="38100">
              <a:solidFill>
                <a:schemeClr val="tx1"/>
              </a:solidFill>
              <a:round/>
              <a:headEnd/>
              <a:tailEnd/>
            </a:ln>
          </p:spPr>
          <p:txBody>
            <a:bodyPr/>
            <a:lstStyle/>
            <a:p>
              <a:endParaRPr lang="cs-CZ"/>
            </a:p>
          </p:txBody>
        </p:sp>
        <p:sp>
          <p:nvSpPr>
            <p:cNvPr id="13359" name="Line 51"/>
            <p:cNvSpPr>
              <a:spLocks noChangeShapeType="1"/>
            </p:cNvSpPr>
            <p:nvPr/>
          </p:nvSpPr>
          <p:spPr bwMode="auto">
            <a:xfrm>
              <a:off x="3696" y="2432"/>
              <a:ext cx="137" cy="0"/>
            </a:xfrm>
            <a:prstGeom prst="line">
              <a:avLst/>
            </a:prstGeom>
            <a:noFill/>
            <a:ln w="9525">
              <a:solidFill>
                <a:schemeClr val="tx1"/>
              </a:solidFill>
              <a:round/>
              <a:headEnd/>
              <a:tailEnd/>
            </a:ln>
          </p:spPr>
          <p:txBody>
            <a:bodyPr/>
            <a:lstStyle/>
            <a:p>
              <a:endParaRPr lang="cs-CZ"/>
            </a:p>
          </p:txBody>
        </p:sp>
        <p:sp>
          <p:nvSpPr>
            <p:cNvPr id="13360" name="Line 52"/>
            <p:cNvSpPr>
              <a:spLocks noChangeShapeType="1"/>
            </p:cNvSpPr>
            <p:nvPr/>
          </p:nvSpPr>
          <p:spPr bwMode="auto">
            <a:xfrm>
              <a:off x="3923" y="2432"/>
              <a:ext cx="137" cy="0"/>
            </a:xfrm>
            <a:prstGeom prst="line">
              <a:avLst/>
            </a:prstGeom>
            <a:noFill/>
            <a:ln w="9525">
              <a:solidFill>
                <a:schemeClr val="tx1"/>
              </a:solidFill>
              <a:round/>
              <a:headEnd/>
              <a:tailEnd/>
            </a:ln>
          </p:spPr>
          <p:txBody>
            <a:bodyPr/>
            <a:lstStyle/>
            <a:p>
              <a:endParaRPr lang="cs-CZ"/>
            </a:p>
          </p:txBody>
        </p:sp>
      </p:grpSp>
      <p:sp>
        <p:nvSpPr>
          <p:cNvPr id="13361" name="Line 53"/>
          <p:cNvSpPr>
            <a:spLocks noChangeShapeType="1"/>
          </p:cNvSpPr>
          <p:nvPr/>
        </p:nvSpPr>
        <p:spPr bwMode="auto">
          <a:xfrm>
            <a:off x="2463800" y="5867400"/>
            <a:ext cx="215900" cy="381000"/>
          </a:xfrm>
          <a:prstGeom prst="line">
            <a:avLst/>
          </a:prstGeom>
          <a:noFill/>
          <a:ln w="9525">
            <a:solidFill>
              <a:schemeClr val="tx1"/>
            </a:solidFill>
            <a:round/>
            <a:headEnd/>
            <a:tailEnd/>
          </a:ln>
        </p:spPr>
        <p:txBody>
          <a:bodyPr/>
          <a:lstStyle/>
          <a:p>
            <a:endParaRPr lang="cs-CZ"/>
          </a:p>
        </p:txBody>
      </p:sp>
      <p:sp>
        <p:nvSpPr>
          <p:cNvPr id="13362" name="Line 54"/>
          <p:cNvSpPr>
            <a:spLocks noChangeShapeType="1"/>
          </p:cNvSpPr>
          <p:nvPr/>
        </p:nvSpPr>
        <p:spPr bwMode="auto">
          <a:xfrm>
            <a:off x="2120900" y="4648200"/>
            <a:ext cx="863600" cy="0"/>
          </a:xfrm>
          <a:prstGeom prst="line">
            <a:avLst/>
          </a:prstGeom>
          <a:noFill/>
          <a:ln w="9525">
            <a:solidFill>
              <a:schemeClr val="tx1"/>
            </a:solidFill>
            <a:round/>
            <a:headEnd/>
            <a:tailEnd/>
          </a:ln>
        </p:spPr>
        <p:txBody>
          <a:bodyPr/>
          <a:lstStyle/>
          <a:p>
            <a:endParaRPr lang="cs-CZ"/>
          </a:p>
        </p:txBody>
      </p:sp>
      <p:sp>
        <p:nvSpPr>
          <p:cNvPr id="13363" name="Line 55"/>
          <p:cNvSpPr>
            <a:spLocks noChangeShapeType="1"/>
          </p:cNvSpPr>
          <p:nvPr/>
        </p:nvSpPr>
        <p:spPr bwMode="auto">
          <a:xfrm>
            <a:off x="2997200" y="4660900"/>
            <a:ext cx="0" cy="1638300"/>
          </a:xfrm>
          <a:prstGeom prst="line">
            <a:avLst/>
          </a:prstGeom>
          <a:noFill/>
          <a:ln w="9525">
            <a:solidFill>
              <a:schemeClr val="tx1"/>
            </a:solidFill>
            <a:round/>
            <a:headEnd/>
            <a:tailEnd/>
          </a:ln>
        </p:spPr>
        <p:txBody>
          <a:bodyPr/>
          <a:lstStyle/>
          <a:p>
            <a:endParaRPr lang="cs-CZ"/>
          </a:p>
        </p:txBody>
      </p:sp>
      <p:sp>
        <p:nvSpPr>
          <p:cNvPr id="13364" name="Line 56"/>
          <p:cNvSpPr>
            <a:spLocks noChangeShapeType="1"/>
          </p:cNvSpPr>
          <p:nvPr/>
        </p:nvSpPr>
        <p:spPr bwMode="auto">
          <a:xfrm flipH="1">
            <a:off x="2717800" y="6299200"/>
            <a:ext cx="279400" cy="0"/>
          </a:xfrm>
          <a:prstGeom prst="line">
            <a:avLst/>
          </a:prstGeom>
          <a:noFill/>
          <a:ln w="9525">
            <a:solidFill>
              <a:schemeClr val="tx1"/>
            </a:solidFill>
            <a:round/>
            <a:headEnd/>
            <a:tailEnd/>
          </a:ln>
        </p:spPr>
        <p:txBody>
          <a:bodyPr/>
          <a:lstStyle/>
          <a:p>
            <a:endParaRPr lang="cs-CZ"/>
          </a:p>
        </p:txBody>
      </p:sp>
      <p:sp>
        <p:nvSpPr>
          <p:cNvPr id="13365" name="Text Box 57"/>
          <p:cNvSpPr txBox="1">
            <a:spLocks noChangeArrowheads="1"/>
          </p:cNvSpPr>
          <p:nvPr/>
        </p:nvSpPr>
        <p:spPr bwMode="auto">
          <a:xfrm>
            <a:off x="1520825" y="6323013"/>
            <a:ext cx="1208088" cy="274637"/>
          </a:xfrm>
          <a:prstGeom prst="rect">
            <a:avLst/>
          </a:prstGeom>
          <a:noFill/>
          <a:ln w="9525">
            <a:noFill/>
            <a:miter lim="800000"/>
            <a:headEnd/>
            <a:tailEnd/>
          </a:ln>
        </p:spPr>
        <p:txBody>
          <a:bodyPr wrap="none">
            <a:spAutoFit/>
          </a:bodyPr>
          <a:lstStyle/>
          <a:p>
            <a:r>
              <a:rPr lang="cs-CZ" sz="1200">
                <a:latin typeface="Times New Roman" pitchFamily="18" charset="0"/>
              </a:rPr>
              <a:t>L	N</a:t>
            </a:r>
          </a:p>
        </p:txBody>
      </p:sp>
      <p:grpSp>
        <p:nvGrpSpPr>
          <p:cNvPr id="8" name="Group 99"/>
          <p:cNvGrpSpPr>
            <a:grpSpLocks/>
          </p:cNvGrpSpPr>
          <p:nvPr/>
        </p:nvGrpSpPr>
        <p:grpSpPr bwMode="auto">
          <a:xfrm>
            <a:off x="5137150" y="1775460"/>
            <a:ext cx="673100" cy="3384550"/>
            <a:chOff x="4060" y="808"/>
            <a:chExt cx="424" cy="2132"/>
          </a:xfrm>
        </p:grpSpPr>
        <p:sp>
          <p:nvSpPr>
            <p:cNvPr id="13367" name="AutoShape 58"/>
            <p:cNvSpPr>
              <a:spLocks noChangeArrowheads="1"/>
            </p:cNvSpPr>
            <p:nvPr/>
          </p:nvSpPr>
          <p:spPr bwMode="auto">
            <a:xfrm rot="5400000">
              <a:off x="3208" y="1664"/>
              <a:ext cx="2128" cy="424"/>
            </a:xfrm>
            <a:prstGeom prst="roundRect">
              <a:avLst>
                <a:gd name="adj" fmla="val 50000"/>
              </a:avLst>
            </a:prstGeom>
            <a:noFill/>
            <a:ln w="9525">
              <a:solidFill>
                <a:schemeClr val="tx1"/>
              </a:solidFill>
              <a:round/>
              <a:headEnd/>
              <a:tailEnd/>
            </a:ln>
          </p:spPr>
          <p:txBody>
            <a:bodyPr wrap="none" anchor="ctr"/>
            <a:lstStyle/>
            <a:p>
              <a:endParaRPr lang="cs-CZ" sz="1200">
                <a:latin typeface="Times New Roman" pitchFamily="18" charset="0"/>
              </a:endParaRPr>
            </a:p>
          </p:txBody>
        </p:sp>
        <p:sp>
          <p:nvSpPr>
            <p:cNvPr id="13368" name="Rectangle 59"/>
            <p:cNvSpPr>
              <a:spLocks noChangeArrowheads="1"/>
            </p:cNvSpPr>
            <p:nvPr/>
          </p:nvSpPr>
          <p:spPr bwMode="auto">
            <a:xfrm>
              <a:off x="4168" y="1144"/>
              <a:ext cx="128" cy="1528"/>
            </a:xfrm>
            <a:prstGeom prst="rect">
              <a:avLst/>
            </a:prstGeom>
            <a:solidFill>
              <a:srgbClr val="E3FB03"/>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13369" name="Rectangle 60"/>
            <p:cNvSpPr>
              <a:spLocks noChangeArrowheads="1"/>
            </p:cNvSpPr>
            <p:nvPr/>
          </p:nvSpPr>
          <p:spPr bwMode="auto">
            <a:xfrm>
              <a:off x="4208" y="808"/>
              <a:ext cx="128" cy="184"/>
            </a:xfrm>
            <a:prstGeom prst="rect">
              <a:avLst/>
            </a:prstGeom>
            <a:solidFill>
              <a:schemeClr val="accent1"/>
            </a:solidFill>
            <a:ln w="9525">
              <a:solidFill>
                <a:schemeClr val="tx1"/>
              </a:solidFill>
              <a:miter lim="800000"/>
              <a:headEnd/>
              <a:tailEnd/>
            </a:ln>
          </p:spPr>
          <p:txBody>
            <a:bodyPr wrap="none" anchor="ctr"/>
            <a:lstStyle/>
            <a:p>
              <a:endParaRPr lang="cs-CZ" sz="1200">
                <a:latin typeface="Times New Roman" pitchFamily="18" charset="0"/>
              </a:endParaRPr>
            </a:p>
          </p:txBody>
        </p:sp>
        <p:cxnSp>
          <p:nvCxnSpPr>
            <p:cNvPr id="13370" name="AutoShape 61"/>
            <p:cNvCxnSpPr>
              <a:cxnSpLocks noChangeShapeType="1"/>
              <a:stCxn id="13369" idx="2"/>
              <a:endCxn id="13368" idx="0"/>
            </p:cNvCxnSpPr>
            <p:nvPr/>
          </p:nvCxnSpPr>
          <p:spPr bwMode="auto">
            <a:xfrm rot="5400000">
              <a:off x="4176" y="1048"/>
              <a:ext cx="152" cy="40"/>
            </a:xfrm>
            <a:prstGeom prst="bentConnector3">
              <a:avLst>
                <a:gd name="adj1" fmla="val 50000"/>
              </a:avLst>
            </a:prstGeom>
            <a:noFill/>
            <a:ln w="9525">
              <a:solidFill>
                <a:schemeClr val="tx1"/>
              </a:solidFill>
              <a:miter lim="800000"/>
              <a:headEnd/>
              <a:tailEnd/>
            </a:ln>
          </p:spPr>
        </p:cxnSp>
        <p:sp>
          <p:nvSpPr>
            <p:cNvPr id="13371" name="Line 62"/>
            <p:cNvSpPr>
              <a:spLocks noChangeShapeType="1"/>
            </p:cNvSpPr>
            <p:nvPr/>
          </p:nvSpPr>
          <p:spPr bwMode="auto">
            <a:xfrm>
              <a:off x="4336" y="1000"/>
              <a:ext cx="0" cy="64"/>
            </a:xfrm>
            <a:prstGeom prst="line">
              <a:avLst/>
            </a:prstGeom>
            <a:noFill/>
            <a:ln w="9525">
              <a:solidFill>
                <a:schemeClr val="tx1"/>
              </a:solidFill>
              <a:round/>
              <a:headEnd/>
              <a:tailEnd/>
            </a:ln>
          </p:spPr>
          <p:txBody>
            <a:bodyPr/>
            <a:lstStyle/>
            <a:p>
              <a:endParaRPr lang="cs-CZ"/>
            </a:p>
          </p:txBody>
        </p:sp>
        <p:cxnSp>
          <p:nvCxnSpPr>
            <p:cNvPr id="13372" name="AutoShape 64"/>
            <p:cNvCxnSpPr>
              <a:cxnSpLocks noChangeShapeType="1"/>
              <a:stCxn id="13371" idx="1"/>
            </p:cNvCxnSpPr>
            <p:nvPr/>
          </p:nvCxnSpPr>
          <p:spPr bwMode="auto">
            <a:xfrm>
              <a:off x="4336" y="1064"/>
              <a:ext cx="0" cy="1672"/>
            </a:xfrm>
            <a:prstGeom prst="straightConnector1">
              <a:avLst/>
            </a:prstGeom>
            <a:noFill/>
            <a:ln w="9525">
              <a:solidFill>
                <a:schemeClr val="tx1"/>
              </a:solidFill>
              <a:round/>
              <a:headEnd/>
              <a:tailEnd/>
            </a:ln>
          </p:spPr>
        </p:cxnSp>
        <p:cxnSp>
          <p:nvCxnSpPr>
            <p:cNvPr id="13373" name="AutoShape 66"/>
            <p:cNvCxnSpPr>
              <a:cxnSpLocks noChangeShapeType="1"/>
              <a:endCxn id="13368" idx="2"/>
            </p:cNvCxnSpPr>
            <p:nvPr/>
          </p:nvCxnSpPr>
          <p:spPr bwMode="auto">
            <a:xfrm rot="10800000">
              <a:off x="4232" y="2672"/>
              <a:ext cx="112" cy="72"/>
            </a:xfrm>
            <a:prstGeom prst="bentConnector2">
              <a:avLst/>
            </a:prstGeom>
            <a:noFill/>
            <a:ln w="9525">
              <a:solidFill>
                <a:schemeClr val="tx1"/>
              </a:solidFill>
              <a:miter lim="800000"/>
              <a:headEnd/>
              <a:tailEnd/>
            </a:ln>
          </p:spPr>
        </p:cxnSp>
      </p:grpSp>
      <p:cxnSp>
        <p:nvCxnSpPr>
          <p:cNvPr id="13374" name="AutoShape 67"/>
          <p:cNvCxnSpPr>
            <a:cxnSpLocks noChangeShapeType="1"/>
            <a:stCxn id="13369" idx="0"/>
            <a:endCxn id="13375" idx="0"/>
          </p:cNvCxnSpPr>
          <p:nvPr/>
        </p:nvCxnSpPr>
        <p:spPr bwMode="auto">
          <a:xfrm rot="5400000" flipH="1">
            <a:off x="4470400" y="772160"/>
            <a:ext cx="279400" cy="1727200"/>
          </a:xfrm>
          <a:prstGeom prst="bentConnector3">
            <a:avLst>
              <a:gd name="adj1" fmla="val 181819"/>
            </a:avLst>
          </a:prstGeom>
          <a:noFill/>
          <a:ln w="57150">
            <a:solidFill>
              <a:schemeClr val="tx1"/>
            </a:solidFill>
            <a:miter lim="800000"/>
            <a:headEnd/>
            <a:tailEnd/>
          </a:ln>
        </p:spPr>
      </p:cxnSp>
      <p:sp>
        <p:nvSpPr>
          <p:cNvPr id="13375" name="Rectangle 68"/>
          <p:cNvSpPr>
            <a:spLocks noChangeArrowheads="1"/>
          </p:cNvSpPr>
          <p:nvPr/>
        </p:nvSpPr>
        <p:spPr bwMode="auto">
          <a:xfrm>
            <a:off x="3403600" y="1496060"/>
            <a:ext cx="685800" cy="2082800"/>
          </a:xfrm>
          <a:prstGeom prst="rect">
            <a:avLst/>
          </a:prstGeom>
          <a:solidFill>
            <a:schemeClr val="accent1"/>
          </a:solidFill>
          <a:ln w="9525">
            <a:solidFill>
              <a:schemeClr val="tx1"/>
            </a:solidFill>
            <a:miter lim="800000"/>
            <a:headEnd/>
            <a:tailEnd/>
          </a:ln>
        </p:spPr>
        <p:txBody>
          <a:bodyPr wrap="none" anchor="ctr"/>
          <a:lstStyle/>
          <a:p>
            <a:pPr algn="ctr"/>
            <a:r>
              <a:rPr lang="cs-CZ" sz="1200">
                <a:latin typeface="Times New Roman" pitchFamily="18" charset="0"/>
              </a:rPr>
              <a:t>2</a:t>
            </a:r>
          </a:p>
        </p:txBody>
      </p:sp>
      <p:grpSp>
        <p:nvGrpSpPr>
          <p:cNvPr id="9" name="Group 69"/>
          <p:cNvGrpSpPr>
            <a:grpSpLocks/>
          </p:cNvGrpSpPr>
          <p:nvPr/>
        </p:nvGrpSpPr>
        <p:grpSpPr bwMode="auto">
          <a:xfrm rot="-5400000">
            <a:off x="3040856" y="4160679"/>
            <a:ext cx="858838" cy="292100"/>
            <a:chOff x="4604" y="1888"/>
            <a:chExt cx="541" cy="184"/>
          </a:xfrm>
        </p:grpSpPr>
        <p:grpSp>
          <p:nvGrpSpPr>
            <p:cNvPr id="10" name="Group 70"/>
            <p:cNvGrpSpPr>
              <a:grpSpLocks/>
            </p:cNvGrpSpPr>
            <p:nvPr/>
          </p:nvGrpSpPr>
          <p:grpSpPr bwMode="auto">
            <a:xfrm rot="-5400000">
              <a:off x="4805" y="1732"/>
              <a:ext cx="139" cy="541"/>
              <a:chOff x="2924" y="761"/>
              <a:chExt cx="106" cy="473"/>
            </a:xfrm>
          </p:grpSpPr>
          <p:grpSp>
            <p:nvGrpSpPr>
              <p:cNvPr id="11" name="Group 71"/>
              <p:cNvGrpSpPr>
                <a:grpSpLocks/>
              </p:cNvGrpSpPr>
              <p:nvPr/>
            </p:nvGrpSpPr>
            <p:grpSpPr bwMode="auto">
              <a:xfrm rot="5228255" flipV="1">
                <a:off x="2936" y="854"/>
                <a:ext cx="107" cy="78"/>
                <a:chOff x="208" y="3360"/>
                <a:chExt cx="232" cy="128"/>
              </a:xfrm>
            </p:grpSpPr>
            <p:sp>
              <p:nvSpPr>
                <p:cNvPr id="13379" name="Arc 72"/>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80" name="Arc 73"/>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grpSp>
            <p:nvGrpSpPr>
              <p:cNvPr id="12" name="Group 74"/>
              <p:cNvGrpSpPr>
                <a:grpSpLocks/>
              </p:cNvGrpSpPr>
              <p:nvPr/>
            </p:nvGrpSpPr>
            <p:grpSpPr bwMode="auto">
              <a:xfrm rot="5228255" flipV="1">
                <a:off x="2937" y="959"/>
                <a:ext cx="107" cy="78"/>
                <a:chOff x="208" y="3360"/>
                <a:chExt cx="232" cy="128"/>
              </a:xfrm>
            </p:grpSpPr>
            <p:sp>
              <p:nvSpPr>
                <p:cNvPr id="13382" name="Arc 75"/>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83" name="Arc 76"/>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grpSp>
            <p:nvGrpSpPr>
              <p:cNvPr id="13" name="Group 77"/>
              <p:cNvGrpSpPr>
                <a:grpSpLocks/>
              </p:cNvGrpSpPr>
              <p:nvPr/>
            </p:nvGrpSpPr>
            <p:grpSpPr bwMode="auto">
              <a:xfrm rot="5228255" flipV="1">
                <a:off x="2933" y="1067"/>
                <a:ext cx="107" cy="78"/>
                <a:chOff x="208" y="3360"/>
                <a:chExt cx="232" cy="128"/>
              </a:xfrm>
            </p:grpSpPr>
            <p:sp>
              <p:nvSpPr>
                <p:cNvPr id="13385" name="Arc 78"/>
                <p:cNvSpPr>
                  <a:spLocks/>
                </p:cNvSpPr>
                <p:nvPr/>
              </p:nvSpPr>
              <p:spPr bwMode="auto">
                <a:xfrm flipV="1">
                  <a:off x="32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sp>
              <p:nvSpPr>
                <p:cNvPr id="13386" name="Arc 79"/>
                <p:cNvSpPr>
                  <a:spLocks/>
                </p:cNvSpPr>
                <p:nvPr/>
              </p:nvSpPr>
              <p:spPr bwMode="auto">
                <a:xfrm flipH="1" flipV="1">
                  <a:off x="208" y="3360"/>
                  <a:ext cx="112" cy="12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cs-CZ"/>
                </a:p>
              </p:txBody>
            </p:sp>
          </p:grpSp>
          <p:sp>
            <p:nvSpPr>
              <p:cNvPr id="13387" name="Line 80"/>
              <p:cNvSpPr>
                <a:spLocks noChangeShapeType="1"/>
              </p:cNvSpPr>
              <p:nvPr/>
            </p:nvSpPr>
            <p:spPr bwMode="auto">
              <a:xfrm flipV="1">
                <a:off x="2948" y="812"/>
                <a:ext cx="0" cy="28"/>
              </a:xfrm>
              <a:prstGeom prst="line">
                <a:avLst/>
              </a:prstGeom>
              <a:noFill/>
              <a:ln w="9525">
                <a:solidFill>
                  <a:schemeClr val="tx1"/>
                </a:solidFill>
                <a:round/>
                <a:headEnd/>
                <a:tailEnd/>
              </a:ln>
            </p:spPr>
            <p:txBody>
              <a:bodyPr/>
              <a:lstStyle/>
              <a:p>
                <a:endParaRPr lang="cs-CZ"/>
              </a:p>
            </p:txBody>
          </p:sp>
          <p:sp>
            <p:nvSpPr>
              <p:cNvPr id="13388" name="Line 81"/>
              <p:cNvSpPr>
                <a:spLocks noChangeShapeType="1"/>
              </p:cNvSpPr>
              <p:nvPr/>
            </p:nvSpPr>
            <p:spPr bwMode="auto">
              <a:xfrm flipV="1">
                <a:off x="2948" y="1160"/>
                <a:ext cx="0" cy="28"/>
              </a:xfrm>
              <a:prstGeom prst="line">
                <a:avLst/>
              </a:prstGeom>
              <a:noFill/>
              <a:ln w="9525">
                <a:solidFill>
                  <a:schemeClr val="tx1"/>
                </a:solidFill>
                <a:round/>
                <a:headEnd/>
                <a:tailEnd/>
              </a:ln>
            </p:spPr>
            <p:txBody>
              <a:bodyPr/>
              <a:lstStyle/>
              <a:p>
                <a:endParaRPr lang="cs-CZ"/>
              </a:p>
            </p:txBody>
          </p:sp>
          <p:sp>
            <p:nvSpPr>
              <p:cNvPr id="13389" name="Oval 82"/>
              <p:cNvSpPr>
                <a:spLocks noChangeArrowheads="1"/>
              </p:cNvSpPr>
              <p:nvPr/>
            </p:nvSpPr>
            <p:spPr bwMode="auto">
              <a:xfrm>
                <a:off x="2924" y="761"/>
                <a:ext cx="46" cy="45"/>
              </a:xfrm>
              <a:prstGeom prst="ellipse">
                <a:avLst/>
              </a:prstGeom>
              <a:solidFill>
                <a:schemeClr val="bg1"/>
              </a:solidFill>
              <a:ln w="9525">
                <a:solidFill>
                  <a:schemeClr val="tx1"/>
                </a:solidFill>
                <a:round/>
                <a:headEnd/>
                <a:tailEnd/>
              </a:ln>
            </p:spPr>
            <p:txBody>
              <a:bodyPr wrap="none" anchor="ctr"/>
              <a:lstStyle/>
              <a:p>
                <a:endParaRPr lang="cs-CZ" sz="1200">
                  <a:latin typeface="Times New Roman" pitchFamily="18" charset="0"/>
                </a:endParaRPr>
              </a:p>
            </p:txBody>
          </p:sp>
          <p:sp>
            <p:nvSpPr>
              <p:cNvPr id="13390" name="Oval 83"/>
              <p:cNvSpPr>
                <a:spLocks noChangeArrowheads="1"/>
              </p:cNvSpPr>
              <p:nvPr/>
            </p:nvSpPr>
            <p:spPr bwMode="auto">
              <a:xfrm>
                <a:off x="2928" y="1189"/>
                <a:ext cx="46" cy="45"/>
              </a:xfrm>
              <a:prstGeom prst="ellipse">
                <a:avLst/>
              </a:prstGeom>
              <a:solidFill>
                <a:schemeClr val="bg1"/>
              </a:solidFill>
              <a:ln w="9525">
                <a:solidFill>
                  <a:schemeClr val="tx1"/>
                </a:solidFill>
                <a:round/>
                <a:headEnd/>
                <a:tailEnd/>
              </a:ln>
            </p:spPr>
            <p:txBody>
              <a:bodyPr wrap="none" anchor="ctr"/>
              <a:lstStyle/>
              <a:p>
                <a:endParaRPr lang="cs-CZ" sz="1200">
                  <a:latin typeface="Times New Roman" pitchFamily="18" charset="0"/>
                </a:endParaRPr>
              </a:p>
            </p:txBody>
          </p:sp>
        </p:grpSp>
        <p:sp>
          <p:nvSpPr>
            <p:cNvPr id="13391" name="Line 84"/>
            <p:cNvSpPr>
              <a:spLocks noChangeShapeType="1"/>
            </p:cNvSpPr>
            <p:nvPr/>
          </p:nvSpPr>
          <p:spPr bwMode="auto">
            <a:xfrm>
              <a:off x="4694" y="1888"/>
              <a:ext cx="363" cy="0"/>
            </a:xfrm>
            <a:prstGeom prst="line">
              <a:avLst/>
            </a:prstGeom>
            <a:noFill/>
            <a:ln w="28575">
              <a:solidFill>
                <a:schemeClr val="tx1"/>
              </a:solidFill>
              <a:round/>
              <a:headEnd/>
              <a:tailEnd/>
            </a:ln>
          </p:spPr>
          <p:txBody>
            <a:bodyPr/>
            <a:lstStyle/>
            <a:p>
              <a:endParaRPr lang="cs-CZ"/>
            </a:p>
          </p:txBody>
        </p:sp>
      </p:grpSp>
      <p:grpSp>
        <p:nvGrpSpPr>
          <p:cNvPr id="14" name="Group 85"/>
          <p:cNvGrpSpPr>
            <a:grpSpLocks/>
          </p:cNvGrpSpPr>
          <p:nvPr/>
        </p:nvGrpSpPr>
        <p:grpSpPr bwMode="auto">
          <a:xfrm rot="10800000">
            <a:off x="3571875" y="4971098"/>
            <a:ext cx="615950" cy="288925"/>
            <a:chOff x="3696" y="2341"/>
            <a:chExt cx="364" cy="182"/>
          </a:xfrm>
        </p:grpSpPr>
        <p:sp>
          <p:nvSpPr>
            <p:cNvPr id="13393" name="Line 86"/>
            <p:cNvSpPr>
              <a:spLocks noChangeShapeType="1"/>
            </p:cNvSpPr>
            <p:nvPr/>
          </p:nvSpPr>
          <p:spPr bwMode="auto">
            <a:xfrm>
              <a:off x="3833" y="2341"/>
              <a:ext cx="0" cy="182"/>
            </a:xfrm>
            <a:prstGeom prst="line">
              <a:avLst/>
            </a:prstGeom>
            <a:noFill/>
            <a:ln w="38100">
              <a:solidFill>
                <a:schemeClr val="tx1"/>
              </a:solidFill>
              <a:round/>
              <a:headEnd/>
              <a:tailEnd/>
            </a:ln>
          </p:spPr>
          <p:txBody>
            <a:bodyPr/>
            <a:lstStyle/>
            <a:p>
              <a:endParaRPr lang="cs-CZ"/>
            </a:p>
          </p:txBody>
        </p:sp>
        <p:sp>
          <p:nvSpPr>
            <p:cNvPr id="13394" name="Line 87"/>
            <p:cNvSpPr>
              <a:spLocks noChangeShapeType="1"/>
            </p:cNvSpPr>
            <p:nvPr/>
          </p:nvSpPr>
          <p:spPr bwMode="auto">
            <a:xfrm>
              <a:off x="3923" y="2341"/>
              <a:ext cx="0" cy="182"/>
            </a:xfrm>
            <a:prstGeom prst="line">
              <a:avLst/>
            </a:prstGeom>
            <a:noFill/>
            <a:ln w="38100">
              <a:solidFill>
                <a:schemeClr val="tx1"/>
              </a:solidFill>
              <a:round/>
              <a:headEnd/>
              <a:tailEnd/>
            </a:ln>
          </p:spPr>
          <p:txBody>
            <a:bodyPr/>
            <a:lstStyle/>
            <a:p>
              <a:endParaRPr lang="cs-CZ"/>
            </a:p>
          </p:txBody>
        </p:sp>
        <p:sp>
          <p:nvSpPr>
            <p:cNvPr id="13395" name="Line 88"/>
            <p:cNvSpPr>
              <a:spLocks noChangeShapeType="1"/>
            </p:cNvSpPr>
            <p:nvPr/>
          </p:nvSpPr>
          <p:spPr bwMode="auto">
            <a:xfrm>
              <a:off x="3696" y="2432"/>
              <a:ext cx="137" cy="0"/>
            </a:xfrm>
            <a:prstGeom prst="line">
              <a:avLst/>
            </a:prstGeom>
            <a:noFill/>
            <a:ln w="9525">
              <a:solidFill>
                <a:schemeClr val="tx1"/>
              </a:solidFill>
              <a:round/>
              <a:headEnd/>
              <a:tailEnd/>
            </a:ln>
          </p:spPr>
          <p:txBody>
            <a:bodyPr/>
            <a:lstStyle/>
            <a:p>
              <a:endParaRPr lang="cs-CZ"/>
            </a:p>
          </p:txBody>
        </p:sp>
        <p:sp>
          <p:nvSpPr>
            <p:cNvPr id="13396" name="Line 89"/>
            <p:cNvSpPr>
              <a:spLocks noChangeShapeType="1"/>
            </p:cNvSpPr>
            <p:nvPr/>
          </p:nvSpPr>
          <p:spPr bwMode="auto">
            <a:xfrm>
              <a:off x="3923" y="2432"/>
              <a:ext cx="137" cy="0"/>
            </a:xfrm>
            <a:prstGeom prst="line">
              <a:avLst/>
            </a:prstGeom>
            <a:noFill/>
            <a:ln w="9525">
              <a:solidFill>
                <a:schemeClr val="tx1"/>
              </a:solidFill>
              <a:round/>
              <a:headEnd/>
              <a:tailEnd/>
            </a:ln>
          </p:spPr>
          <p:txBody>
            <a:bodyPr/>
            <a:lstStyle/>
            <a:p>
              <a:endParaRPr lang="cs-CZ"/>
            </a:p>
          </p:txBody>
        </p:sp>
      </p:grpSp>
      <p:cxnSp>
        <p:nvCxnSpPr>
          <p:cNvPr id="13397" name="AutoShape 90"/>
          <p:cNvCxnSpPr>
            <a:cxnSpLocks noChangeShapeType="1"/>
            <a:stCxn id="13375" idx="2"/>
            <a:endCxn id="13390" idx="4"/>
          </p:cNvCxnSpPr>
          <p:nvPr/>
        </p:nvCxnSpPr>
        <p:spPr bwMode="auto">
          <a:xfrm rot="5400000">
            <a:off x="3504407" y="3635216"/>
            <a:ext cx="298450" cy="185737"/>
          </a:xfrm>
          <a:prstGeom prst="bentConnector3">
            <a:avLst>
              <a:gd name="adj1" fmla="val 49468"/>
            </a:avLst>
          </a:prstGeom>
          <a:noFill/>
          <a:ln w="9525">
            <a:solidFill>
              <a:schemeClr val="tx1"/>
            </a:solidFill>
            <a:miter lim="800000"/>
            <a:headEnd/>
            <a:tailEnd/>
          </a:ln>
        </p:spPr>
      </p:cxnSp>
      <p:cxnSp>
        <p:nvCxnSpPr>
          <p:cNvPr id="13398" name="AutoShape 91"/>
          <p:cNvCxnSpPr>
            <a:cxnSpLocks noChangeShapeType="1"/>
            <a:stCxn id="13389" idx="0"/>
            <a:endCxn id="13396" idx="1"/>
          </p:cNvCxnSpPr>
          <p:nvPr/>
        </p:nvCxnSpPr>
        <p:spPr bwMode="auto">
          <a:xfrm>
            <a:off x="3570288" y="4736148"/>
            <a:ext cx="0" cy="379412"/>
          </a:xfrm>
          <a:prstGeom prst="straightConnector1">
            <a:avLst/>
          </a:prstGeom>
          <a:noFill/>
          <a:ln w="9525">
            <a:solidFill>
              <a:schemeClr val="tx1"/>
            </a:solidFill>
            <a:round/>
            <a:headEnd/>
            <a:tailEnd/>
          </a:ln>
        </p:spPr>
      </p:cxnSp>
      <p:sp>
        <p:nvSpPr>
          <p:cNvPr id="13399" name="Line 92"/>
          <p:cNvSpPr>
            <a:spLocks noChangeShapeType="1"/>
          </p:cNvSpPr>
          <p:nvPr/>
        </p:nvSpPr>
        <p:spPr bwMode="auto">
          <a:xfrm>
            <a:off x="3568700" y="5115560"/>
            <a:ext cx="0" cy="736600"/>
          </a:xfrm>
          <a:prstGeom prst="line">
            <a:avLst/>
          </a:prstGeom>
          <a:noFill/>
          <a:ln w="9525">
            <a:solidFill>
              <a:schemeClr val="tx1"/>
            </a:solidFill>
            <a:round/>
            <a:headEnd/>
            <a:tailEnd/>
          </a:ln>
        </p:spPr>
        <p:txBody>
          <a:bodyPr/>
          <a:lstStyle/>
          <a:p>
            <a:endParaRPr lang="cs-CZ"/>
          </a:p>
        </p:txBody>
      </p:sp>
      <p:sp>
        <p:nvSpPr>
          <p:cNvPr id="13400" name="Line 93"/>
          <p:cNvSpPr>
            <a:spLocks noChangeShapeType="1"/>
          </p:cNvSpPr>
          <p:nvPr/>
        </p:nvSpPr>
        <p:spPr bwMode="auto">
          <a:xfrm>
            <a:off x="3962400" y="3566160"/>
            <a:ext cx="0" cy="139700"/>
          </a:xfrm>
          <a:prstGeom prst="line">
            <a:avLst/>
          </a:prstGeom>
          <a:noFill/>
          <a:ln w="9525">
            <a:solidFill>
              <a:schemeClr val="tx1"/>
            </a:solidFill>
            <a:round/>
            <a:headEnd/>
            <a:tailEnd/>
          </a:ln>
        </p:spPr>
        <p:txBody>
          <a:bodyPr/>
          <a:lstStyle/>
          <a:p>
            <a:endParaRPr lang="cs-CZ"/>
          </a:p>
        </p:txBody>
      </p:sp>
      <p:cxnSp>
        <p:nvCxnSpPr>
          <p:cNvPr id="13401" name="AutoShape 94"/>
          <p:cNvCxnSpPr>
            <a:cxnSpLocks noChangeShapeType="1"/>
            <a:stCxn id="13400" idx="1"/>
          </p:cNvCxnSpPr>
          <p:nvPr/>
        </p:nvCxnSpPr>
        <p:spPr bwMode="auto">
          <a:xfrm rot="16200000" flipH="1">
            <a:off x="3371850" y="4296410"/>
            <a:ext cx="1409700" cy="228600"/>
          </a:xfrm>
          <a:prstGeom prst="bentConnector3">
            <a:avLst>
              <a:gd name="adj1" fmla="val 2250"/>
            </a:avLst>
          </a:prstGeom>
          <a:noFill/>
          <a:ln w="9525">
            <a:solidFill>
              <a:schemeClr val="tx1"/>
            </a:solidFill>
            <a:miter lim="800000"/>
            <a:headEnd/>
            <a:tailEnd/>
          </a:ln>
        </p:spPr>
      </p:cxnSp>
      <p:sp>
        <p:nvSpPr>
          <p:cNvPr id="13402" name="Line 95"/>
          <p:cNvSpPr>
            <a:spLocks noChangeShapeType="1"/>
          </p:cNvSpPr>
          <p:nvPr/>
        </p:nvSpPr>
        <p:spPr bwMode="auto">
          <a:xfrm>
            <a:off x="4191000" y="5115560"/>
            <a:ext cx="0" cy="736600"/>
          </a:xfrm>
          <a:prstGeom prst="line">
            <a:avLst/>
          </a:prstGeom>
          <a:noFill/>
          <a:ln w="9525">
            <a:solidFill>
              <a:schemeClr val="tx1"/>
            </a:solidFill>
            <a:round/>
            <a:headEnd/>
            <a:tailEnd/>
          </a:ln>
        </p:spPr>
        <p:txBody>
          <a:bodyPr/>
          <a:lstStyle/>
          <a:p>
            <a:endParaRPr lang="cs-CZ"/>
          </a:p>
        </p:txBody>
      </p:sp>
      <p:sp>
        <p:nvSpPr>
          <p:cNvPr id="13403" name="Oval 96"/>
          <p:cNvSpPr>
            <a:spLocks noChangeArrowheads="1"/>
          </p:cNvSpPr>
          <p:nvPr/>
        </p:nvSpPr>
        <p:spPr bwMode="auto">
          <a:xfrm>
            <a:off x="3505200" y="5864860"/>
            <a:ext cx="114300" cy="114300"/>
          </a:xfrm>
          <a:prstGeom prst="ellipse">
            <a:avLst/>
          </a:prstGeom>
          <a:noFill/>
          <a:ln w="9525">
            <a:solidFill>
              <a:schemeClr val="tx1"/>
            </a:solidFill>
            <a:round/>
            <a:headEnd/>
            <a:tailEnd/>
          </a:ln>
        </p:spPr>
        <p:txBody>
          <a:bodyPr wrap="none" anchor="ctr"/>
          <a:lstStyle/>
          <a:p>
            <a:endParaRPr lang="cs-CZ" sz="1200">
              <a:latin typeface="Times New Roman" pitchFamily="18" charset="0"/>
            </a:endParaRPr>
          </a:p>
        </p:txBody>
      </p:sp>
      <p:sp>
        <p:nvSpPr>
          <p:cNvPr id="13404" name="Oval 97"/>
          <p:cNvSpPr>
            <a:spLocks noChangeArrowheads="1"/>
          </p:cNvSpPr>
          <p:nvPr/>
        </p:nvSpPr>
        <p:spPr bwMode="auto">
          <a:xfrm>
            <a:off x="4127500" y="5852160"/>
            <a:ext cx="114300" cy="114300"/>
          </a:xfrm>
          <a:prstGeom prst="ellipse">
            <a:avLst/>
          </a:prstGeom>
          <a:noFill/>
          <a:ln w="9525">
            <a:solidFill>
              <a:schemeClr val="tx1"/>
            </a:solidFill>
            <a:round/>
            <a:headEnd/>
            <a:tailEnd/>
          </a:ln>
        </p:spPr>
        <p:txBody>
          <a:bodyPr wrap="none" anchor="ctr"/>
          <a:lstStyle/>
          <a:p>
            <a:endParaRPr lang="cs-CZ" sz="1200">
              <a:latin typeface="Times New Roman" pitchFamily="18" charset="0"/>
            </a:endParaRPr>
          </a:p>
        </p:txBody>
      </p:sp>
      <p:cxnSp>
        <p:nvCxnSpPr>
          <p:cNvPr id="13405" name="AutoShape 98"/>
          <p:cNvCxnSpPr>
            <a:cxnSpLocks noChangeShapeType="1"/>
          </p:cNvCxnSpPr>
          <p:nvPr/>
        </p:nvCxnSpPr>
        <p:spPr bwMode="auto">
          <a:xfrm rot="-5400000">
            <a:off x="3187700" y="2639060"/>
            <a:ext cx="2679700" cy="673100"/>
          </a:xfrm>
          <a:prstGeom prst="bentConnector3">
            <a:avLst>
              <a:gd name="adj1" fmla="val 50000"/>
            </a:avLst>
          </a:prstGeom>
          <a:noFill/>
          <a:ln w="9525">
            <a:solidFill>
              <a:schemeClr val="tx1"/>
            </a:solidFill>
            <a:miter lim="800000"/>
            <a:headEnd/>
            <a:tailEnd/>
          </a:ln>
        </p:spPr>
      </p:cxnSp>
      <p:sp>
        <p:nvSpPr>
          <p:cNvPr id="13406" name="Rectangle 100"/>
          <p:cNvSpPr>
            <a:spLocks noChangeArrowheads="1"/>
          </p:cNvSpPr>
          <p:nvPr/>
        </p:nvSpPr>
        <p:spPr bwMode="auto">
          <a:xfrm>
            <a:off x="5308600" y="1521460"/>
            <a:ext cx="317500" cy="279400"/>
          </a:xfrm>
          <a:prstGeom prst="rect">
            <a:avLst/>
          </a:prstGeom>
          <a:solidFill>
            <a:srgbClr val="FAB404"/>
          </a:solidFill>
          <a:ln w="9525">
            <a:solidFill>
              <a:schemeClr val="tx1"/>
            </a:solidFill>
            <a:miter lim="800000"/>
            <a:headEnd/>
            <a:tailEnd/>
          </a:ln>
        </p:spPr>
        <p:txBody>
          <a:bodyPr wrap="none" anchor="ctr"/>
          <a:lstStyle/>
          <a:p>
            <a:endParaRPr lang="cs-CZ" sz="1200">
              <a:latin typeface="Times New Roman" pitchFamily="18" charset="0"/>
            </a:endParaRPr>
          </a:p>
        </p:txBody>
      </p:sp>
      <p:sp>
        <p:nvSpPr>
          <p:cNvPr id="13407" name="Line 101"/>
          <p:cNvSpPr>
            <a:spLocks noChangeShapeType="1"/>
          </p:cNvSpPr>
          <p:nvPr/>
        </p:nvSpPr>
        <p:spPr bwMode="auto">
          <a:xfrm>
            <a:off x="4864100" y="1648460"/>
            <a:ext cx="444500" cy="0"/>
          </a:xfrm>
          <a:prstGeom prst="line">
            <a:avLst/>
          </a:prstGeom>
          <a:noFill/>
          <a:ln w="9525">
            <a:solidFill>
              <a:schemeClr val="tx1"/>
            </a:solidFill>
            <a:round/>
            <a:headEnd/>
            <a:tailEnd/>
          </a:ln>
        </p:spPr>
        <p:txBody>
          <a:bodyPr/>
          <a:lstStyle/>
          <a:p>
            <a:endParaRPr lang="cs-CZ"/>
          </a:p>
        </p:txBody>
      </p:sp>
      <p:sp>
        <p:nvSpPr>
          <p:cNvPr id="13408" name="Oval 102"/>
          <p:cNvSpPr>
            <a:spLocks noChangeArrowheads="1"/>
          </p:cNvSpPr>
          <p:nvPr/>
        </p:nvSpPr>
        <p:spPr bwMode="auto">
          <a:xfrm>
            <a:off x="4140200" y="3693160"/>
            <a:ext cx="88900" cy="88900"/>
          </a:xfrm>
          <a:prstGeom prst="ellipse">
            <a:avLst/>
          </a:prstGeom>
          <a:solidFill>
            <a:schemeClr val="tx1"/>
          </a:solidFill>
          <a:ln w="9525">
            <a:solidFill>
              <a:schemeClr val="tx1"/>
            </a:solidFill>
            <a:round/>
            <a:headEnd/>
            <a:tailEnd/>
          </a:ln>
        </p:spPr>
        <p:txBody>
          <a:bodyPr wrap="none" anchor="ctr"/>
          <a:lstStyle/>
          <a:p>
            <a:endParaRPr lang="cs-CZ" sz="1200">
              <a:latin typeface="Times New Roman" pitchFamily="18" charset="0"/>
            </a:endParaRPr>
          </a:p>
        </p:txBody>
      </p:sp>
      <p:sp>
        <p:nvSpPr>
          <p:cNvPr id="13409" name="Oval 103"/>
          <p:cNvSpPr>
            <a:spLocks noChangeArrowheads="1"/>
          </p:cNvSpPr>
          <p:nvPr/>
        </p:nvSpPr>
        <p:spPr bwMode="auto">
          <a:xfrm>
            <a:off x="4152900" y="5077460"/>
            <a:ext cx="88900" cy="88900"/>
          </a:xfrm>
          <a:prstGeom prst="ellipse">
            <a:avLst/>
          </a:prstGeom>
          <a:solidFill>
            <a:schemeClr val="tx1"/>
          </a:solidFill>
          <a:ln w="9525">
            <a:solidFill>
              <a:schemeClr val="tx1"/>
            </a:solidFill>
            <a:round/>
            <a:headEnd/>
            <a:tailEnd/>
          </a:ln>
        </p:spPr>
        <p:txBody>
          <a:bodyPr wrap="none" anchor="ctr"/>
          <a:lstStyle/>
          <a:p>
            <a:endParaRPr lang="cs-CZ" sz="1200">
              <a:latin typeface="Times New Roman" pitchFamily="18" charset="0"/>
            </a:endParaRPr>
          </a:p>
        </p:txBody>
      </p:sp>
      <p:sp>
        <p:nvSpPr>
          <p:cNvPr id="13410" name="Oval 104"/>
          <p:cNvSpPr>
            <a:spLocks noChangeArrowheads="1"/>
          </p:cNvSpPr>
          <p:nvPr/>
        </p:nvSpPr>
        <p:spPr bwMode="auto">
          <a:xfrm>
            <a:off x="3517900" y="5077460"/>
            <a:ext cx="88900" cy="88900"/>
          </a:xfrm>
          <a:prstGeom prst="ellipse">
            <a:avLst/>
          </a:prstGeom>
          <a:solidFill>
            <a:schemeClr val="tx1"/>
          </a:solidFill>
          <a:ln w="9525">
            <a:solidFill>
              <a:schemeClr val="tx1"/>
            </a:solidFill>
            <a:round/>
            <a:headEnd/>
            <a:tailEnd/>
          </a:ln>
        </p:spPr>
        <p:txBody>
          <a:bodyPr wrap="none" anchor="ctr"/>
          <a:lstStyle/>
          <a:p>
            <a:endParaRPr lang="cs-CZ" sz="1200">
              <a:latin typeface="Times New Roman" pitchFamily="18" charset="0"/>
            </a:endParaRPr>
          </a:p>
        </p:txBody>
      </p:sp>
      <p:sp>
        <p:nvSpPr>
          <p:cNvPr id="13411" name="Text Box 106"/>
          <p:cNvSpPr txBox="1">
            <a:spLocks noChangeArrowheads="1"/>
          </p:cNvSpPr>
          <p:nvPr/>
        </p:nvSpPr>
        <p:spPr bwMode="auto">
          <a:xfrm>
            <a:off x="2935605" y="4087813"/>
            <a:ext cx="260350" cy="274637"/>
          </a:xfrm>
          <a:prstGeom prst="rect">
            <a:avLst/>
          </a:prstGeom>
          <a:noFill/>
          <a:ln w="9525">
            <a:noFill/>
            <a:miter lim="800000"/>
            <a:headEnd/>
            <a:tailEnd/>
          </a:ln>
        </p:spPr>
        <p:txBody>
          <a:bodyPr wrap="none">
            <a:spAutoFit/>
          </a:bodyPr>
          <a:lstStyle/>
          <a:p>
            <a:r>
              <a:rPr lang="cs-CZ" sz="1200">
                <a:latin typeface="Times New Roman" pitchFamily="18" charset="0"/>
              </a:rPr>
              <a:t>3</a:t>
            </a:r>
          </a:p>
        </p:txBody>
      </p:sp>
      <p:sp>
        <p:nvSpPr>
          <p:cNvPr id="13412" name="Text Box 107"/>
          <p:cNvSpPr txBox="1">
            <a:spLocks noChangeArrowheads="1"/>
          </p:cNvSpPr>
          <p:nvPr/>
        </p:nvSpPr>
        <p:spPr bwMode="auto">
          <a:xfrm>
            <a:off x="3705225" y="4567873"/>
            <a:ext cx="260350" cy="274637"/>
          </a:xfrm>
          <a:prstGeom prst="rect">
            <a:avLst/>
          </a:prstGeom>
          <a:noFill/>
          <a:ln w="9525">
            <a:noFill/>
            <a:miter lim="800000"/>
            <a:headEnd/>
            <a:tailEnd/>
          </a:ln>
        </p:spPr>
        <p:txBody>
          <a:bodyPr wrap="none">
            <a:spAutoFit/>
          </a:bodyPr>
          <a:lstStyle/>
          <a:p>
            <a:r>
              <a:rPr lang="cs-CZ" sz="1200">
                <a:latin typeface="Times New Roman" pitchFamily="18" charset="0"/>
              </a:rPr>
              <a:t>4</a:t>
            </a:r>
          </a:p>
        </p:txBody>
      </p:sp>
      <p:sp>
        <p:nvSpPr>
          <p:cNvPr id="13413" name="Text Box 108"/>
          <p:cNvSpPr txBox="1">
            <a:spLocks noChangeArrowheads="1"/>
          </p:cNvSpPr>
          <p:nvPr/>
        </p:nvSpPr>
        <p:spPr bwMode="auto">
          <a:xfrm>
            <a:off x="4797425" y="3450273"/>
            <a:ext cx="260350" cy="274637"/>
          </a:xfrm>
          <a:prstGeom prst="rect">
            <a:avLst/>
          </a:prstGeom>
          <a:noFill/>
          <a:ln w="9525">
            <a:noFill/>
            <a:miter lim="800000"/>
            <a:headEnd/>
            <a:tailEnd/>
          </a:ln>
        </p:spPr>
        <p:txBody>
          <a:bodyPr wrap="none">
            <a:spAutoFit/>
          </a:bodyPr>
          <a:lstStyle/>
          <a:p>
            <a:r>
              <a:rPr lang="cs-CZ" sz="1200">
                <a:latin typeface="Times New Roman" pitchFamily="18" charset="0"/>
              </a:rPr>
              <a:t>1</a:t>
            </a:r>
          </a:p>
        </p:txBody>
      </p:sp>
      <p:sp>
        <p:nvSpPr>
          <p:cNvPr id="13414" name="Text Box 109"/>
          <p:cNvSpPr txBox="1">
            <a:spLocks noChangeArrowheads="1"/>
          </p:cNvSpPr>
          <p:nvPr/>
        </p:nvSpPr>
        <p:spPr bwMode="auto">
          <a:xfrm>
            <a:off x="4467225" y="910273"/>
            <a:ext cx="260350" cy="274637"/>
          </a:xfrm>
          <a:prstGeom prst="rect">
            <a:avLst/>
          </a:prstGeom>
          <a:noFill/>
          <a:ln w="9525">
            <a:noFill/>
            <a:miter lim="800000"/>
            <a:headEnd/>
            <a:tailEnd/>
          </a:ln>
        </p:spPr>
        <p:txBody>
          <a:bodyPr wrap="none">
            <a:spAutoFit/>
          </a:bodyPr>
          <a:lstStyle/>
          <a:p>
            <a:r>
              <a:rPr lang="cs-CZ" sz="1200">
                <a:latin typeface="Times New Roman" pitchFamily="18" charset="0"/>
              </a:rPr>
              <a:t>5</a:t>
            </a:r>
          </a:p>
        </p:txBody>
      </p:sp>
      <p:sp>
        <p:nvSpPr>
          <p:cNvPr id="10298" name="Text Box 110"/>
          <p:cNvSpPr txBox="1">
            <a:spLocks noChangeArrowheads="1"/>
          </p:cNvSpPr>
          <p:nvPr/>
        </p:nvSpPr>
        <p:spPr bwMode="auto">
          <a:xfrm>
            <a:off x="5948665" y="1037273"/>
            <a:ext cx="2890535" cy="1169551"/>
          </a:xfrm>
          <a:prstGeom prst="rect">
            <a:avLst/>
          </a:prstGeom>
          <a:noFill/>
          <a:ln w="9525">
            <a:solidFill>
              <a:schemeClr val="accent1">
                <a:lumMod val="75000"/>
              </a:schemeClr>
            </a:solidFill>
            <a:miter lim="800000"/>
            <a:headEnd/>
            <a:tailEnd/>
          </a:ln>
        </p:spPr>
        <p:txBody>
          <a:bodyPr wrap="none">
            <a:spAutoFit/>
          </a:bodyPr>
          <a:lstStyle/>
          <a:p>
            <a:pPr marL="342900" indent="-342900">
              <a:buFontTx/>
              <a:buAutoNum type="arabicPeriod"/>
            </a:pPr>
            <a:r>
              <a:rPr lang="cs-CZ" sz="1400" b="1" dirty="0">
                <a:latin typeface="Times New Roman" pitchFamily="18" charset="0"/>
              </a:rPr>
              <a:t>Sodíková výbojka</a:t>
            </a:r>
            <a:r>
              <a:rPr lang="cs-CZ" sz="1400" dirty="0">
                <a:latin typeface="Times New Roman" pitchFamily="18" charset="0"/>
              </a:rPr>
              <a:t> 400W, 230V</a:t>
            </a:r>
          </a:p>
          <a:p>
            <a:pPr marL="342900" indent="-342900">
              <a:buFontTx/>
              <a:buAutoNum type="arabicPeriod"/>
            </a:pPr>
            <a:r>
              <a:rPr lang="cs-CZ" sz="1400" dirty="0">
                <a:latin typeface="Times New Roman" pitchFamily="18" charset="0"/>
              </a:rPr>
              <a:t>Zapalovač TZ</a:t>
            </a:r>
          </a:p>
          <a:p>
            <a:pPr marL="342900" indent="-342900">
              <a:buFontTx/>
              <a:buAutoNum type="arabicPeriod"/>
            </a:pPr>
            <a:r>
              <a:rPr lang="cs-CZ" sz="1400" dirty="0">
                <a:latin typeface="Times New Roman" pitchFamily="18" charset="0"/>
              </a:rPr>
              <a:t>Tlumivka 4,4A</a:t>
            </a:r>
          </a:p>
          <a:p>
            <a:pPr marL="342900" indent="-342900">
              <a:buFontTx/>
              <a:buAutoNum type="arabicPeriod"/>
            </a:pPr>
            <a:r>
              <a:rPr lang="cs-CZ" sz="1400" dirty="0">
                <a:latin typeface="Times New Roman" pitchFamily="18" charset="0"/>
              </a:rPr>
              <a:t>Kompenzační kondenzátor 50</a:t>
            </a:r>
            <a:r>
              <a:rPr lang="cs-CZ" sz="1400" dirty="0">
                <a:latin typeface="Symbol" pitchFamily="18" charset="2"/>
              </a:rPr>
              <a:t>m</a:t>
            </a:r>
            <a:r>
              <a:rPr lang="cs-CZ" sz="1400" dirty="0">
                <a:latin typeface="Times New Roman" pitchFamily="18" charset="0"/>
              </a:rPr>
              <a:t>F</a:t>
            </a:r>
          </a:p>
          <a:p>
            <a:pPr marL="342900" indent="-342900">
              <a:buFontTx/>
              <a:buAutoNum type="arabicPeriod"/>
            </a:pPr>
            <a:r>
              <a:rPr lang="cs-CZ" sz="1400" dirty="0">
                <a:latin typeface="Times New Roman" pitchFamily="18" charset="0"/>
              </a:rPr>
              <a:t>Vysokonapěťový přívod</a:t>
            </a:r>
          </a:p>
        </p:txBody>
      </p:sp>
      <p:sp>
        <p:nvSpPr>
          <p:cNvPr id="13416" name="Text Box 111"/>
          <p:cNvSpPr txBox="1">
            <a:spLocks noChangeArrowheads="1"/>
          </p:cNvSpPr>
          <p:nvPr/>
        </p:nvSpPr>
        <p:spPr bwMode="auto">
          <a:xfrm>
            <a:off x="6159500" y="2449513"/>
            <a:ext cx="2633663" cy="3540125"/>
          </a:xfrm>
          <a:prstGeom prst="rect">
            <a:avLst/>
          </a:prstGeom>
          <a:noFill/>
          <a:ln w="9525">
            <a:noFill/>
            <a:miter lim="800000"/>
            <a:headEnd/>
            <a:tailEnd/>
          </a:ln>
        </p:spPr>
        <p:txBody>
          <a:bodyPr>
            <a:spAutoFit/>
          </a:bodyPr>
          <a:lstStyle/>
          <a:p>
            <a:pPr algn="just"/>
            <a:r>
              <a:rPr lang="cs-CZ" sz="1400" b="1" i="1" dirty="0">
                <a:latin typeface="Times New Roman" pitchFamily="18" charset="0"/>
              </a:rPr>
              <a:t>Hořák výbojky je v trubici.</a:t>
            </a:r>
          </a:p>
          <a:p>
            <a:pPr algn="just"/>
            <a:r>
              <a:rPr lang="cs-CZ" sz="1400" dirty="0">
                <a:latin typeface="Times New Roman" pitchFamily="18" charset="0"/>
              </a:rPr>
              <a:t>V hořáku je kromě sodíku ještě argon, xenon a rtuť. Výboj hoří mezi dvěma elektrodami. V baňce je vakuum. K zapálení výboje slouží speciální zapalovací zařízení (tranzistorové a tyristorové), dávající napěťové impulsy s hodnotou </a:t>
            </a:r>
            <a:r>
              <a:rPr lang="cs-CZ" sz="1400" dirty="0" err="1">
                <a:latin typeface="Times New Roman" pitchFamily="18" charset="0"/>
              </a:rPr>
              <a:t>monimálně</a:t>
            </a:r>
            <a:r>
              <a:rPr lang="cs-CZ" sz="1400" dirty="0">
                <a:latin typeface="Times New Roman" pitchFamily="18" charset="0"/>
              </a:rPr>
              <a:t> 3000V. Po zapálení hoří nejprve výboj ve vzácném plynu a vzniklým teplem se vypařuje rtuť a sodík. Hlavním zdrojem záření jsou páry sodíku. Plného světelného výkonu dosáhne tlumivka asi za 10 minut.</a:t>
            </a:r>
          </a:p>
        </p:txBody>
      </p:sp>
      <p:sp>
        <p:nvSpPr>
          <p:cNvPr id="13417" name="Text Box 112"/>
          <p:cNvSpPr txBox="1">
            <a:spLocks noChangeArrowheads="1"/>
          </p:cNvSpPr>
          <p:nvPr/>
        </p:nvSpPr>
        <p:spPr bwMode="auto">
          <a:xfrm>
            <a:off x="746125" y="709613"/>
            <a:ext cx="2056973" cy="307777"/>
          </a:xfrm>
          <a:prstGeom prst="rect">
            <a:avLst/>
          </a:prstGeom>
          <a:noFill/>
          <a:ln w="9525">
            <a:noFill/>
            <a:miter lim="800000"/>
            <a:headEnd/>
            <a:tailEnd/>
          </a:ln>
        </p:spPr>
        <p:txBody>
          <a:bodyPr wrap="none">
            <a:spAutoFit/>
          </a:bodyPr>
          <a:lstStyle/>
          <a:p>
            <a:r>
              <a:rPr lang="cs-CZ" sz="1400" b="1" i="1" dirty="0">
                <a:latin typeface="Times New Roman" pitchFamily="18" charset="0"/>
              </a:rPr>
              <a:t>Zapojení rtuťové výbojky</a:t>
            </a:r>
          </a:p>
        </p:txBody>
      </p:sp>
      <p:sp>
        <p:nvSpPr>
          <p:cNvPr id="106" name="Text Box 112"/>
          <p:cNvSpPr txBox="1">
            <a:spLocks noChangeArrowheads="1"/>
          </p:cNvSpPr>
          <p:nvPr/>
        </p:nvSpPr>
        <p:spPr bwMode="auto">
          <a:xfrm>
            <a:off x="3687445" y="6150293"/>
            <a:ext cx="2130711" cy="307777"/>
          </a:xfrm>
          <a:prstGeom prst="rect">
            <a:avLst/>
          </a:prstGeom>
          <a:noFill/>
          <a:ln w="9525">
            <a:noFill/>
            <a:miter lim="800000"/>
            <a:headEnd/>
            <a:tailEnd/>
          </a:ln>
        </p:spPr>
        <p:txBody>
          <a:bodyPr wrap="none">
            <a:spAutoFit/>
          </a:bodyPr>
          <a:lstStyle/>
          <a:p>
            <a:r>
              <a:rPr lang="cs-CZ" sz="1400" b="1" i="1" dirty="0">
                <a:latin typeface="Times New Roman" pitchFamily="18" charset="0"/>
              </a:rPr>
              <a:t>Zapojení </a:t>
            </a:r>
            <a:r>
              <a:rPr lang="cs-CZ" sz="1400" b="1" i="1" dirty="0" smtClean="0">
                <a:latin typeface="Times New Roman" pitchFamily="18" charset="0"/>
              </a:rPr>
              <a:t>sodíkové výbojky</a:t>
            </a:r>
            <a:endParaRPr lang="cs-CZ" sz="1400" b="1" i="1" dirty="0">
              <a:latin typeface="Times New Roman" pitchFamily="18" charset="0"/>
            </a:endParaRPr>
          </a:p>
        </p:txBody>
      </p:sp>
      <p:sp>
        <p:nvSpPr>
          <p:cNvPr id="107" name="Obdélník 106"/>
          <p:cNvSpPr/>
          <p:nvPr/>
        </p:nvSpPr>
        <p:spPr>
          <a:xfrm>
            <a:off x="6035040" y="2438400"/>
            <a:ext cx="2849880" cy="3505200"/>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1800" dirty="0" smtClean="0">
                <a:solidFill>
                  <a:schemeClr val="tx1"/>
                </a:solidFill>
              </a:rPr>
              <a:t>Popište zapojení sodíkové výbojky podle vedlejšího obrázku</a:t>
            </a:r>
          </a:p>
          <a:p>
            <a:pPr marL="342900" indent="-342900">
              <a:buFont typeface="+mj-lt"/>
              <a:buAutoNum type="arabicPeriod"/>
            </a:pPr>
            <a:endParaRPr lang="cs-CZ" sz="1800" dirty="0" smtClean="0">
              <a:solidFill>
                <a:schemeClr val="tx1"/>
              </a:solidFill>
            </a:endParaRPr>
          </a:p>
          <a:p>
            <a:pPr marL="342900" indent="-342900">
              <a:buFont typeface="+mj-lt"/>
              <a:buAutoNum type="arabicPeriod"/>
            </a:pPr>
            <a:r>
              <a:rPr lang="cs-CZ" sz="1800" dirty="0" smtClean="0">
                <a:solidFill>
                  <a:schemeClr val="tx1"/>
                </a:solidFill>
              </a:rPr>
              <a:t>Do pracovního listu napište způsob, jak se zapálí výboj v sodíkové výbojce</a:t>
            </a:r>
            <a:endParaRPr lang="cs-CZ" sz="1800" dirty="0">
              <a:solidFill>
                <a:schemeClr val="tx1"/>
              </a:solidFill>
            </a:endParaRPr>
          </a:p>
        </p:txBody>
      </p:sp>
      <p:sp>
        <p:nvSpPr>
          <p:cNvPr id="110" name="Tlačítko akce: Dopředu nebo Další 109">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0" nodeType="clickEffect">
                                  <p:stCondLst>
                                    <p:cond delay="0"/>
                                  </p:stCondLst>
                                  <p:childTnLst>
                                    <p:anim calcmode="lin" valueType="num">
                                      <p:cBhvr additive="base">
                                        <p:cTn id="10" dur="500"/>
                                        <p:tgtEl>
                                          <p:spTgt spid="107"/>
                                        </p:tgtEl>
                                        <p:attrNameLst>
                                          <p:attrName>ppt_x</p:attrName>
                                        </p:attrNameLst>
                                      </p:cBhvr>
                                      <p:tavLst>
                                        <p:tav tm="0">
                                          <p:val>
                                            <p:strVal val="ppt_x"/>
                                          </p:val>
                                        </p:tav>
                                        <p:tav tm="100000">
                                          <p:val>
                                            <p:strVal val="ppt_x"/>
                                          </p:val>
                                        </p:tav>
                                      </p:tavLst>
                                    </p:anim>
                                    <p:anim calcmode="lin" valueType="num">
                                      <p:cBhvr additive="base">
                                        <p:cTn id="11" dur="500"/>
                                        <p:tgtEl>
                                          <p:spTgt spid="107"/>
                                        </p:tgtEl>
                                        <p:attrNameLst>
                                          <p:attrName>ppt_y</p:attrName>
                                        </p:attrNameLst>
                                      </p:cBhvr>
                                      <p:tavLst>
                                        <p:tav tm="0">
                                          <p:val>
                                            <p:strVal val="ppt_y"/>
                                          </p:val>
                                        </p:tav>
                                        <p:tav tm="100000">
                                          <p:val>
                                            <p:strVal val="1+ppt_h/2"/>
                                          </p:val>
                                        </p:tav>
                                      </p:tavLst>
                                    </p:anim>
                                    <p:set>
                                      <p:cBhvr>
                                        <p:cTn id="12" dur="1" fill="hold">
                                          <p:stCondLst>
                                            <p:cond delay="499"/>
                                          </p:stCondLst>
                                        </p:cTn>
                                        <p:tgtEl>
                                          <p:spTgt spid="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8" grpId="0" animBg="1"/>
      <p:bldP spid="10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ext Box 5"/>
          <p:cNvSpPr txBox="1">
            <a:spLocks noChangeArrowheads="1"/>
          </p:cNvSpPr>
          <p:nvPr/>
        </p:nvSpPr>
        <p:spPr bwMode="auto">
          <a:xfrm>
            <a:off x="2362200" y="925513"/>
            <a:ext cx="6248400" cy="2462213"/>
          </a:xfrm>
          <a:prstGeom prst="rect">
            <a:avLst/>
          </a:prstGeom>
          <a:solidFill>
            <a:srgbClr val="FFFFCC"/>
          </a:solidFill>
          <a:ln w="9525">
            <a:noFill/>
            <a:miter lim="800000"/>
            <a:headEnd/>
            <a:tailEnd/>
          </a:ln>
          <a:effectLst/>
        </p:spPr>
        <p:txBody>
          <a:bodyPr>
            <a:spAutoFit/>
          </a:bodyPr>
          <a:lstStyle/>
          <a:p>
            <a:pPr>
              <a:buFontTx/>
              <a:buChar char="•"/>
            </a:pPr>
            <a:r>
              <a:rPr lang="cs-CZ" sz="1400" dirty="0"/>
              <a:t>České firmy se zahraničním zbožím – firma </a:t>
            </a:r>
            <a:r>
              <a:rPr lang="cs-CZ" sz="1400" dirty="0" err="1"/>
              <a:t>Blahuta</a:t>
            </a:r>
            <a:r>
              <a:rPr lang="cs-CZ" sz="1400" dirty="0"/>
              <a:t> – </a:t>
            </a:r>
            <a:r>
              <a:rPr lang="cs-CZ" sz="1400" dirty="0" err="1"/>
              <a:t>Elektro</a:t>
            </a:r>
            <a:r>
              <a:rPr lang="cs-CZ" sz="1400" dirty="0"/>
              <a:t> – výrobky italské firmy GRENCHI </a:t>
            </a:r>
            <a:r>
              <a:rPr lang="cs-CZ" sz="1400" dirty="0" err="1"/>
              <a:t>Illuminacione</a:t>
            </a:r>
            <a:endParaRPr lang="cs-CZ" sz="1400" dirty="0"/>
          </a:p>
          <a:p>
            <a:pPr>
              <a:buFontTx/>
              <a:buChar char="•"/>
            </a:pPr>
            <a:r>
              <a:rPr lang="cs-CZ" sz="1400" dirty="0"/>
              <a:t>Osvětlení zimních stadionů, lyžařských sjezdovek, sportovišť, průmyslových hal, venkovních prostranství</a:t>
            </a:r>
          </a:p>
          <a:p>
            <a:pPr>
              <a:buFontTx/>
              <a:buChar char="•"/>
            </a:pPr>
            <a:r>
              <a:rPr lang="cs-CZ" sz="1400" dirty="0"/>
              <a:t>Světelně technické výpočty osvětlení se provádí pomocí počítačového programu (</a:t>
            </a:r>
            <a:r>
              <a:rPr lang="cs-CZ" sz="1400" dirty="0" err="1"/>
              <a:t>Litestar</a:t>
            </a:r>
            <a:r>
              <a:rPr lang="cs-CZ" sz="1400" dirty="0"/>
              <a:t>)</a:t>
            </a:r>
          </a:p>
          <a:p>
            <a:pPr>
              <a:buFontTx/>
              <a:buChar char="•"/>
            </a:pPr>
            <a:r>
              <a:rPr lang="cs-CZ" sz="1400" dirty="0"/>
              <a:t>Svítidla s vysokým krytím IP 65, </a:t>
            </a:r>
            <a:r>
              <a:rPr lang="cs-CZ" sz="1400" b="1" dirty="0"/>
              <a:t>výbojkové zdroje </a:t>
            </a:r>
            <a:r>
              <a:rPr lang="cs-CZ" sz="1400" b="1" dirty="0" smtClean="0"/>
              <a:t> až </a:t>
            </a:r>
            <a:r>
              <a:rPr lang="cs-CZ" sz="1400" b="1" dirty="0"/>
              <a:t>do 2 000 W</a:t>
            </a:r>
            <a:r>
              <a:rPr lang="cs-CZ" sz="1400" dirty="0"/>
              <a:t>, hliníkový plech svařený v ochranné atmosféře, odrazová parabola z vysoce leštěného </a:t>
            </a:r>
            <a:r>
              <a:rPr lang="cs-CZ" sz="1400" dirty="0" err="1"/>
              <a:t>Al</a:t>
            </a:r>
            <a:r>
              <a:rPr lang="cs-CZ" sz="1400" dirty="0"/>
              <a:t> – plechu, ochranné sklo </a:t>
            </a:r>
            <a:r>
              <a:rPr lang="cs-CZ" sz="1400" dirty="0" err="1"/>
              <a:t>nerozbytné</a:t>
            </a:r>
            <a:r>
              <a:rPr lang="cs-CZ" sz="1400" dirty="0"/>
              <a:t>, temperované, polykarbonátové, povrchová úprava provedena práškovou polymerizací, ocelový držák z pozinkované páskoviny</a:t>
            </a:r>
          </a:p>
          <a:p>
            <a:pPr>
              <a:buFontTx/>
              <a:buChar char="•"/>
            </a:pPr>
            <a:r>
              <a:rPr lang="cs-CZ" sz="1400" dirty="0"/>
              <a:t>Uvnitř jsou vysokotlaké sodíkové zdroje, halogenidové výbojky</a:t>
            </a:r>
          </a:p>
        </p:txBody>
      </p:sp>
      <p:grpSp>
        <p:nvGrpSpPr>
          <p:cNvPr id="10246" name="Group 6"/>
          <p:cNvGrpSpPr>
            <a:grpSpLocks/>
          </p:cNvGrpSpPr>
          <p:nvPr/>
        </p:nvGrpSpPr>
        <p:grpSpPr bwMode="auto">
          <a:xfrm>
            <a:off x="685800" y="1066800"/>
            <a:ext cx="1600200" cy="1333500"/>
            <a:chOff x="528" y="2304"/>
            <a:chExt cx="1008" cy="840"/>
          </a:xfrm>
        </p:grpSpPr>
        <p:sp>
          <p:nvSpPr>
            <p:cNvPr id="10247" name="Rectangle 7"/>
            <p:cNvSpPr>
              <a:spLocks noChangeArrowheads="1"/>
            </p:cNvSpPr>
            <p:nvPr/>
          </p:nvSpPr>
          <p:spPr bwMode="auto">
            <a:xfrm>
              <a:off x="1392" y="2544"/>
              <a:ext cx="144" cy="240"/>
            </a:xfrm>
            <a:prstGeom prst="rect">
              <a:avLst/>
            </a:prstGeom>
            <a:solidFill>
              <a:schemeClr val="bg2"/>
            </a:solidFill>
            <a:ln w="9525">
              <a:solidFill>
                <a:schemeClr val="tx1"/>
              </a:solidFill>
              <a:miter lim="800000"/>
              <a:headEnd/>
              <a:tailEnd/>
            </a:ln>
            <a:effectLst/>
          </p:spPr>
          <p:txBody>
            <a:bodyPr wrap="none" anchor="ctr"/>
            <a:lstStyle/>
            <a:p>
              <a:endParaRPr lang="cs-CZ"/>
            </a:p>
          </p:txBody>
        </p:sp>
        <p:sp>
          <p:nvSpPr>
            <p:cNvPr id="10248" name="AutoShape 8"/>
            <p:cNvSpPr>
              <a:spLocks noChangeArrowheads="1"/>
            </p:cNvSpPr>
            <p:nvPr/>
          </p:nvSpPr>
          <p:spPr bwMode="auto">
            <a:xfrm>
              <a:off x="624" y="2304"/>
              <a:ext cx="768" cy="720"/>
            </a:xfrm>
            <a:prstGeom prst="roundRect">
              <a:avLst>
                <a:gd name="adj" fmla="val 9028"/>
              </a:avLst>
            </a:prstGeom>
            <a:noFill/>
            <a:ln w="38100">
              <a:solidFill>
                <a:schemeClr val="hlink"/>
              </a:solidFill>
              <a:round/>
              <a:headEnd/>
              <a:tailEnd/>
            </a:ln>
            <a:effectLst/>
          </p:spPr>
          <p:txBody>
            <a:bodyPr wrap="none" anchor="ctr"/>
            <a:lstStyle/>
            <a:p>
              <a:endParaRPr lang="cs-CZ"/>
            </a:p>
          </p:txBody>
        </p:sp>
        <p:sp>
          <p:nvSpPr>
            <p:cNvPr id="10249" name="Rectangle 9"/>
            <p:cNvSpPr>
              <a:spLocks noChangeArrowheads="1"/>
            </p:cNvSpPr>
            <p:nvPr/>
          </p:nvSpPr>
          <p:spPr bwMode="auto">
            <a:xfrm>
              <a:off x="672" y="2352"/>
              <a:ext cx="672" cy="624"/>
            </a:xfrm>
            <a:prstGeom prst="rect">
              <a:avLst/>
            </a:prstGeom>
            <a:solidFill>
              <a:srgbClr val="CCFFFF"/>
            </a:solidFill>
            <a:ln w="9525">
              <a:solidFill>
                <a:schemeClr val="tx1"/>
              </a:solidFill>
              <a:miter lim="800000"/>
              <a:headEnd/>
              <a:tailEnd/>
            </a:ln>
            <a:effectLst/>
          </p:spPr>
          <p:txBody>
            <a:bodyPr wrap="none" anchor="ctr"/>
            <a:lstStyle/>
            <a:p>
              <a:endParaRPr lang="cs-CZ"/>
            </a:p>
          </p:txBody>
        </p:sp>
        <p:sp>
          <p:nvSpPr>
            <p:cNvPr id="10250" name="AutoShape 10"/>
            <p:cNvSpPr>
              <a:spLocks noChangeArrowheads="1"/>
            </p:cNvSpPr>
            <p:nvPr/>
          </p:nvSpPr>
          <p:spPr bwMode="auto">
            <a:xfrm>
              <a:off x="1248" y="2352"/>
              <a:ext cx="96" cy="624"/>
            </a:xfrm>
            <a:prstGeom prst="moon">
              <a:avLst>
                <a:gd name="adj" fmla="val 87500"/>
              </a:avLst>
            </a:prstGeom>
            <a:solidFill>
              <a:schemeClr val="bg1"/>
            </a:solidFill>
            <a:ln w="9525">
              <a:solidFill>
                <a:schemeClr val="tx1"/>
              </a:solidFill>
              <a:miter lim="800000"/>
              <a:headEnd/>
              <a:tailEnd/>
            </a:ln>
            <a:effectLst/>
          </p:spPr>
          <p:txBody>
            <a:bodyPr wrap="none" anchor="ctr"/>
            <a:lstStyle/>
            <a:p>
              <a:endParaRPr lang="cs-CZ"/>
            </a:p>
          </p:txBody>
        </p:sp>
        <p:sp>
          <p:nvSpPr>
            <p:cNvPr id="10251" name="AutoShape 11"/>
            <p:cNvSpPr>
              <a:spLocks noChangeArrowheads="1"/>
            </p:cNvSpPr>
            <p:nvPr/>
          </p:nvSpPr>
          <p:spPr bwMode="auto">
            <a:xfrm flipH="1">
              <a:off x="672" y="2352"/>
              <a:ext cx="96" cy="624"/>
            </a:xfrm>
            <a:prstGeom prst="moon">
              <a:avLst>
                <a:gd name="adj" fmla="val 87500"/>
              </a:avLst>
            </a:prstGeom>
            <a:solidFill>
              <a:schemeClr val="bg1"/>
            </a:solidFill>
            <a:ln w="9525">
              <a:solidFill>
                <a:schemeClr val="tx1"/>
              </a:solidFill>
              <a:miter lim="800000"/>
              <a:headEnd/>
              <a:tailEnd/>
            </a:ln>
            <a:effectLst/>
          </p:spPr>
          <p:txBody>
            <a:bodyPr wrap="none" anchor="ctr"/>
            <a:lstStyle/>
            <a:p>
              <a:endParaRPr lang="cs-CZ"/>
            </a:p>
          </p:txBody>
        </p:sp>
        <p:sp>
          <p:nvSpPr>
            <p:cNvPr id="10252" name="Rectangle 12"/>
            <p:cNvSpPr>
              <a:spLocks noChangeArrowheads="1"/>
            </p:cNvSpPr>
            <p:nvPr/>
          </p:nvSpPr>
          <p:spPr bwMode="auto">
            <a:xfrm>
              <a:off x="528" y="2784"/>
              <a:ext cx="96" cy="144"/>
            </a:xfrm>
            <a:prstGeom prst="rect">
              <a:avLst/>
            </a:prstGeom>
            <a:solidFill>
              <a:schemeClr val="folHlink"/>
            </a:solidFill>
            <a:ln w="9525">
              <a:solidFill>
                <a:schemeClr val="tx1"/>
              </a:solidFill>
              <a:miter lim="800000"/>
              <a:headEnd/>
              <a:tailEnd/>
            </a:ln>
            <a:effectLst/>
          </p:spPr>
          <p:txBody>
            <a:bodyPr wrap="none" anchor="ctr"/>
            <a:lstStyle/>
            <a:p>
              <a:endParaRPr lang="cs-CZ"/>
            </a:p>
          </p:txBody>
        </p:sp>
        <p:sp>
          <p:nvSpPr>
            <p:cNvPr id="10253" name="Rectangle 13"/>
            <p:cNvSpPr>
              <a:spLocks noChangeArrowheads="1"/>
            </p:cNvSpPr>
            <p:nvPr/>
          </p:nvSpPr>
          <p:spPr bwMode="auto">
            <a:xfrm>
              <a:off x="1392" y="2784"/>
              <a:ext cx="96" cy="144"/>
            </a:xfrm>
            <a:prstGeom prst="rect">
              <a:avLst/>
            </a:prstGeom>
            <a:solidFill>
              <a:schemeClr val="folHlink"/>
            </a:solidFill>
            <a:ln w="9525">
              <a:solidFill>
                <a:schemeClr val="tx1"/>
              </a:solidFill>
              <a:miter lim="800000"/>
              <a:headEnd/>
              <a:tailEnd/>
            </a:ln>
            <a:effectLst/>
          </p:spPr>
          <p:txBody>
            <a:bodyPr wrap="none" anchor="ctr"/>
            <a:lstStyle/>
            <a:p>
              <a:endParaRPr lang="cs-CZ"/>
            </a:p>
          </p:txBody>
        </p:sp>
        <p:sp>
          <p:nvSpPr>
            <p:cNvPr id="10254" name="AutoShape 14"/>
            <p:cNvSpPr>
              <a:spLocks/>
            </p:cNvSpPr>
            <p:nvPr/>
          </p:nvSpPr>
          <p:spPr bwMode="auto">
            <a:xfrm rot="5400000">
              <a:off x="804" y="2460"/>
              <a:ext cx="408" cy="960"/>
            </a:xfrm>
            <a:prstGeom prst="rightBracket">
              <a:avLst>
                <a:gd name="adj" fmla="val 6373"/>
              </a:avLst>
            </a:prstGeom>
            <a:noFill/>
            <a:ln w="38100">
              <a:solidFill>
                <a:schemeClr val="folHlink"/>
              </a:solidFill>
              <a:round/>
              <a:headEnd/>
              <a:tailEnd/>
            </a:ln>
            <a:effectLst/>
          </p:spPr>
          <p:txBody>
            <a:bodyPr wrap="none" anchor="ctr"/>
            <a:lstStyle/>
            <a:p>
              <a:endParaRPr lang="cs-CZ"/>
            </a:p>
          </p:txBody>
        </p:sp>
      </p:grpSp>
      <p:sp>
        <p:nvSpPr>
          <p:cNvPr id="10255" name="AutoShape 15"/>
          <p:cNvSpPr>
            <a:spLocks noChangeArrowheads="1"/>
          </p:cNvSpPr>
          <p:nvPr/>
        </p:nvSpPr>
        <p:spPr bwMode="auto">
          <a:xfrm>
            <a:off x="990600" y="1524000"/>
            <a:ext cx="990600" cy="228600"/>
          </a:xfrm>
          <a:prstGeom prst="roundRect">
            <a:avLst>
              <a:gd name="adj" fmla="val 45833"/>
            </a:avLst>
          </a:prstGeom>
          <a:solidFill>
            <a:schemeClr val="bg1"/>
          </a:solidFill>
          <a:ln w="9525">
            <a:solidFill>
              <a:schemeClr val="tx1"/>
            </a:solidFill>
            <a:round/>
            <a:headEnd/>
            <a:tailEnd/>
          </a:ln>
          <a:effectLst/>
        </p:spPr>
        <p:txBody>
          <a:bodyPr wrap="none" anchor="ctr"/>
          <a:lstStyle/>
          <a:p>
            <a:endParaRPr lang="cs-CZ"/>
          </a:p>
        </p:txBody>
      </p:sp>
      <p:sp>
        <p:nvSpPr>
          <p:cNvPr id="10256" name="Rectangle 16"/>
          <p:cNvSpPr>
            <a:spLocks noChangeArrowheads="1"/>
          </p:cNvSpPr>
          <p:nvPr/>
        </p:nvSpPr>
        <p:spPr bwMode="auto">
          <a:xfrm>
            <a:off x="1143000" y="1600200"/>
            <a:ext cx="685800" cy="76200"/>
          </a:xfrm>
          <a:prstGeom prst="rect">
            <a:avLst/>
          </a:prstGeom>
          <a:solidFill>
            <a:schemeClr val="bg1"/>
          </a:solidFill>
          <a:ln w="9525">
            <a:solidFill>
              <a:schemeClr val="tx1"/>
            </a:solidFill>
            <a:miter lim="800000"/>
            <a:headEnd/>
            <a:tailEnd/>
          </a:ln>
          <a:effectLst/>
        </p:spPr>
        <p:txBody>
          <a:bodyPr wrap="none" anchor="ctr"/>
          <a:lstStyle/>
          <a:p>
            <a:endParaRPr lang="cs-CZ"/>
          </a:p>
        </p:txBody>
      </p:sp>
      <p:sp>
        <p:nvSpPr>
          <p:cNvPr id="10257" name="Rectangle 17"/>
          <p:cNvSpPr>
            <a:spLocks noChangeArrowheads="1"/>
          </p:cNvSpPr>
          <p:nvPr/>
        </p:nvSpPr>
        <p:spPr bwMode="auto">
          <a:xfrm>
            <a:off x="1828800" y="1600200"/>
            <a:ext cx="152400" cy="76200"/>
          </a:xfrm>
          <a:prstGeom prst="rect">
            <a:avLst/>
          </a:prstGeom>
          <a:solidFill>
            <a:schemeClr val="folHlink"/>
          </a:solidFill>
          <a:ln w="9525">
            <a:solidFill>
              <a:schemeClr val="tx1"/>
            </a:solidFill>
            <a:miter lim="800000"/>
            <a:headEnd/>
            <a:tailEnd/>
          </a:ln>
          <a:effectLst/>
        </p:spPr>
        <p:txBody>
          <a:bodyPr wrap="none" anchor="ctr"/>
          <a:lstStyle/>
          <a:p>
            <a:endParaRPr lang="cs-CZ"/>
          </a:p>
        </p:txBody>
      </p:sp>
      <p:sp>
        <p:nvSpPr>
          <p:cNvPr id="10258" name="Rectangle 18"/>
          <p:cNvSpPr>
            <a:spLocks noChangeArrowheads="1"/>
          </p:cNvSpPr>
          <p:nvPr/>
        </p:nvSpPr>
        <p:spPr bwMode="auto">
          <a:xfrm>
            <a:off x="2286000" y="1524000"/>
            <a:ext cx="76200" cy="228600"/>
          </a:xfrm>
          <a:prstGeom prst="rect">
            <a:avLst/>
          </a:prstGeom>
          <a:solidFill>
            <a:schemeClr val="accent1"/>
          </a:solidFill>
          <a:ln w="9525">
            <a:solidFill>
              <a:schemeClr val="tx1"/>
            </a:solidFill>
            <a:miter lim="800000"/>
            <a:headEnd/>
            <a:tailEnd/>
          </a:ln>
          <a:effectLst/>
        </p:spPr>
        <p:txBody>
          <a:bodyPr wrap="none" anchor="ctr"/>
          <a:lstStyle/>
          <a:p>
            <a:endParaRPr lang="cs-CZ"/>
          </a:p>
        </p:txBody>
      </p:sp>
      <p:sp>
        <p:nvSpPr>
          <p:cNvPr id="10259" name="Text Box 19"/>
          <p:cNvSpPr txBox="1">
            <a:spLocks noChangeArrowheads="1"/>
          </p:cNvSpPr>
          <p:nvPr/>
        </p:nvSpPr>
        <p:spPr bwMode="auto">
          <a:xfrm>
            <a:off x="609600" y="2514600"/>
            <a:ext cx="1616075" cy="517525"/>
          </a:xfrm>
          <a:prstGeom prst="rect">
            <a:avLst/>
          </a:prstGeom>
          <a:noFill/>
          <a:ln w="9525">
            <a:noFill/>
            <a:miter lim="800000"/>
            <a:headEnd/>
            <a:tailEnd/>
          </a:ln>
          <a:effectLst/>
        </p:spPr>
        <p:txBody>
          <a:bodyPr>
            <a:spAutoFit/>
          </a:bodyPr>
          <a:lstStyle/>
          <a:p>
            <a:r>
              <a:rPr lang="cs-CZ" sz="1400" i="1"/>
              <a:t>Výměna výbojky bokem, závit E40</a:t>
            </a:r>
          </a:p>
        </p:txBody>
      </p:sp>
      <p:sp>
        <p:nvSpPr>
          <p:cNvPr id="10260" name="Text Box 20"/>
          <p:cNvSpPr txBox="1">
            <a:spLocks noChangeArrowheads="1"/>
          </p:cNvSpPr>
          <p:nvPr/>
        </p:nvSpPr>
        <p:spPr bwMode="auto">
          <a:xfrm>
            <a:off x="548640" y="3459480"/>
            <a:ext cx="8093075" cy="1581150"/>
          </a:xfrm>
          <a:prstGeom prst="rect">
            <a:avLst/>
          </a:prstGeom>
          <a:noFill/>
          <a:ln w="9525">
            <a:noFill/>
            <a:miter lim="800000"/>
            <a:headEnd/>
            <a:tailEnd/>
          </a:ln>
          <a:effectLst/>
        </p:spPr>
        <p:txBody>
          <a:bodyPr>
            <a:spAutoFit/>
          </a:bodyPr>
          <a:lstStyle/>
          <a:p>
            <a:r>
              <a:rPr lang="cs-CZ" sz="1400" dirty="0"/>
              <a:t>V průběhu roku 2001 uvedla firma TRIDONIC nově na trh moduly s elektroluminiscenčními diodami vysoké světelné intenzity – </a:t>
            </a:r>
            <a:r>
              <a:rPr lang="cs-CZ" sz="1400" b="1" dirty="0" err="1"/>
              <a:t>powerLED</a:t>
            </a:r>
            <a:r>
              <a:rPr lang="cs-CZ" sz="1400" b="1" dirty="0"/>
              <a:t>:</a:t>
            </a:r>
            <a:endParaRPr lang="cs-CZ" sz="1400" dirty="0"/>
          </a:p>
          <a:p>
            <a:pPr lvl="1">
              <a:buFontTx/>
              <a:buChar char="•"/>
            </a:pPr>
            <a:r>
              <a:rPr lang="cs-CZ" sz="1400" dirty="0"/>
              <a:t>Minimální spotřeba el. Energie, malé rozměry, malé napájecí napětí, dobrá účinnost, extrémně dlouhá životnost</a:t>
            </a:r>
          </a:p>
          <a:p>
            <a:pPr lvl="1">
              <a:buFontTx/>
              <a:buChar char="•"/>
            </a:pPr>
            <a:r>
              <a:rPr lang="cs-CZ" sz="1400" dirty="0"/>
              <a:t>Perspektivní světelný zdroj, vysoká cena</a:t>
            </a:r>
          </a:p>
          <a:p>
            <a:pPr lvl="1">
              <a:buFontTx/>
              <a:buChar char="•"/>
            </a:pPr>
            <a:r>
              <a:rPr lang="cs-CZ" sz="1400" dirty="0"/>
              <a:t>Zahrnuje kvadratické, páskové a kruhové moduly v různých velikostech v základních barvách (červená, oranžová, zelená modrá, bílá</a:t>
            </a:r>
          </a:p>
        </p:txBody>
      </p:sp>
      <p:sp>
        <p:nvSpPr>
          <p:cNvPr id="10261" name="Rectangle 21"/>
          <p:cNvSpPr>
            <a:spLocks noChangeArrowheads="1"/>
          </p:cNvSpPr>
          <p:nvPr/>
        </p:nvSpPr>
        <p:spPr bwMode="auto">
          <a:xfrm>
            <a:off x="762000" y="5135880"/>
            <a:ext cx="1752600" cy="1447800"/>
          </a:xfrm>
          <a:prstGeom prst="rect">
            <a:avLst/>
          </a:prstGeom>
          <a:solidFill>
            <a:schemeClr val="folHlink"/>
          </a:solidFill>
          <a:ln w="9525">
            <a:solidFill>
              <a:schemeClr val="tx1"/>
            </a:solidFill>
            <a:miter lim="800000"/>
            <a:headEnd/>
            <a:tailEnd/>
          </a:ln>
          <a:effectLst/>
        </p:spPr>
        <p:txBody>
          <a:bodyPr wrap="none" anchor="ctr"/>
          <a:lstStyle/>
          <a:p>
            <a:endParaRPr lang="cs-CZ"/>
          </a:p>
        </p:txBody>
      </p:sp>
      <p:sp>
        <p:nvSpPr>
          <p:cNvPr id="10262" name="Oval 22"/>
          <p:cNvSpPr>
            <a:spLocks noChangeArrowheads="1"/>
          </p:cNvSpPr>
          <p:nvPr/>
        </p:nvSpPr>
        <p:spPr bwMode="auto">
          <a:xfrm>
            <a:off x="1371600" y="5593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3" name="Oval 23"/>
          <p:cNvSpPr>
            <a:spLocks noChangeArrowheads="1"/>
          </p:cNvSpPr>
          <p:nvPr/>
        </p:nvSpPr>
        <p:spPr bwMode="auto">
          <a:xfrm>
            <a:off x="1752600" y="5593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4" name="Oval 24"/>
          <p:cNvSpPr>
            <a:spLocks noChangeArrowheads="1"/>
          </p:cNvSpPr>
          <p:nvPr/>
        </p:nvSpPr>
        <p:spPr bwMode="auto">
          <a:xfrm>
            <a:off x="1371600" y="5974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5" name="Oval 25"/>
          <p:cNvSpPr>
            <a:spLocks noChangeArrowheads="1"/>
          </p:cNvSpPr>
          <p:nvPr/>
        </p:nvSpPr>
        <p:spPr bwMode="auto">
          <a:xfrm>
            <a:off x="1752600" y="5974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6" name="Oval 26"/>
          <p:cNvSpPr>
            <a:spLocks noChangeArrowheads="1"/>
          </p:cNvSpPr>
          <p:nvPr/>
        </p:nvSpPr>
        <p:spPr bwMode="auto">
          <a:xfrm>
            <a:off x="1600200" y="5212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7" name="Oval 27"/>
          <p:cNvSpPr>
            <a:spLocks noChangeArrowheads="1"/>
          </p:cNvSpPr>
          <p:nvPr/>
        </p:nvSpPr>
        <p:spPr bwMode="auto">
          <a:xfrm>
            <a:off x="990600" y="53644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8" name="Oval 28"/>
          <p:cNvSpPr>
            <a:spLocks noChangeArrowheads="1"/>
          </p:cNvSpPr>
          <p:nvPr/>
        </p:nvSpPr>
        <p:spPr bwMode="auto">
          <a:xfrm>
            <a:off x="2133600" y="53644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69" name="Oval 29"/>
          <p:cNvSpPr>
            <a:spLocks noChangeArrowheads="1"/>
          </p:cNvSpPr>
          <p:nvPr/>
        </p:nvSpPr>
        <p:spPr bwMode="auto">
          <a:xfrm>
            <a:off x="990600" y="62026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70" name="Oval 30"/>
          <p:cNvSpPr>
            <a:spLocks noChangeArrowheads="1"/>
          </p:cNvSpPr>
          <p:nvPr/>
        </p:nvSpPr>
        <p:spPr bwMode="auto">
          <a:xfrm>
            <a:off x="2133600" y="62026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71" name="Oval 31"/>
          <p:cNvSpPr>
            <a:spLocks noChangeArrowheads="1"/>
          </p:cNvSpPr>
          <p:nvPr/>
        </p:nvSpPr>
        <p:spPr bwMode="auto">
          <a:xfrm>
            <a:off x="1600200" y="6355080"/>
            <a:ext cx="152400" cy="1524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72" name="Oval 32"/>
          <p:cNvSpPr>
            <a:spLocks noChangeArrowheads="1"/>
          </p:cNvSpPr>
          <p:nvPr/>
        </p:nvSpPr>
        <p:spPr bwMode="auto">
          <a:xfrm>
            <a:off x="2362200" y="5288280"/>
            <a:ext cx="152400" cy="762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73" name="Rectangle 33"/>
          <p:cNvSpPr>
            <a:spLocks noChangeArrowheads="1"/>
          </p:cNvSpPr>
          <p:nvPr/>
        </p:nvSpPr>
        <p:spPr bwMode="auto">
          <a:xfrm>
            <a:off x="2438400" y="5288280"/>
            <a:ext cx="76200" cy="76200"/>
          </a:xfrm>
          <a:prstGeom prst="rect">
            <a:avLst/>
          </a:prstGeom>
          <a:solidFill>
            <a:schemeClr val="bg1"/>
          </a:solidFill>
          <a:ln w="9525">
            <a:solidFill>
              <a:schemeClr val="tx1"/>
            </a:solidFill>
            <a:miter lim="800000"/>
            <a:headEnd/>
            <a:tailEnd/>
          </a:ln>
          <a:effectLst/>
        </p:spPr>
        <p:txBody>
          <a:bodyPr wrap="none" anchor="ctr"/>
          <a:lstStyle/>
          <a:p>
            <a:endParaRPr lang="cs-CZ"/>
          </a:p>
        </p:txBody>
      </p:sp>
      <p:grpSp>
        <p:nvGrpSpPr>
          <p:cNvPr id="10274" name="Group 34"/>
          <p:cNvGrpSpPr>
            <a:grpSpLocks/>
          </p:cNvGrpSpPr>
          <p:nvPr/>
        </p:nvGrpSpPr>
        <p:grpSpPr bwMode="auto">
          <a:xfrm flipH="1">
            <a:off x="762000" y="6355080"/>
            <a:ext cx="152400" cy="76200"/>
            <a:chOff x="1584" y="3360"/>
            <a:chExt cx="96" cy="48"/>
          </a:xfrm>
        </p:grpSpPr>
        <p:sp>
          <p:nvSpPr>
            <p:cNvPr id="10275" name="Oval 35"/>
            <p:cNvSpPr>
              <a:spLocks noChangeArrowheads="1"/>
            </p:cNvSpPr>
            <p:nvPr/>
          </p:nvSpPr>
          <p:spPr bwMode="auto">
            <a:xfrm>
              <a:off x="1584" y="3360"/>
              <a:ext cx="96" cy="48"/>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76" name="Rectangle 36"/>
            <p:cNvSpPr>
              <a:spLocks noChangeArrowheads="1"/>
            </p:cNvSpPr>
            <p:nvPr/>
          </p:nvSpPr>
          <p:spPr bwMode="auto">
            <a:xfrm>
              <a:off x="1632" y="3360"/>
              <a:ext cx="48" cy="48"/>
            </a:xfrm>
            <a:prstGeom prst="rect">
              <a:avLst/>
            </a:prstGeom>
            <a:solidFill>
              <a:schemeClr val="bg1"/>
            </a:solidFill>
            <a:ln w="9525">
              <a:solidFill>
                <a:schemeClr val="tx1"/>
              </a:solidFill>
              <a:miter lim="800000"/>
              <a:headEnd/>
              <a:tailEnd/>
            </a:ln>
            <a:effectLst/>
          </p:spPr>
          <p:txBody>
            <a:bodyPr wrap="none" anchor="ctr"/>
            <a:lstStyle/>
            <a:p>
              <a:endParaRPr lang="cs-CZ"/>
            </a:p>
          </p:txBody>
        </p:sp>
      </p:grpSp>
      <p:sp>
        <p:nvSpPr>
          <p:cNvPr id="10277" name="Text Box 37"/>
          <p:cNvSpPr txBox="1">
            <a:spLocks noChangeArrowheads="1"/>
          </p:cNvSpPr>
          <p:nvPr/>
        </p:nvSpPr>
        <p:spPr bwMode="auto">
          <a:xfrm>
            <a:off x="2667000" y="5135880"/>
            <a:ext cx="5959475" cy="517525"/>
          </a:xfrm>
          <a:prstGeom prst="rect">
            <a:avLst/>
          </a:prstGeom>
          <a:noFill/>
          <a:ln w="9525">
            <a:noFill/>
            <a:miter lim="800000"/>
            <a:headEnd/>
            <a:tailEnd/>
          </a:ln>
          <a:effectLst/>
        </p:spPr>
        <p:txBody>
          <a:bodyPr>
            <a:spAutoFit/>
          </a:bodyPr>
          <a:lstStyle/>
          <a:p>
            <a:pPr>
              <a:buFontTx/>
              <a:buChar char="•"/>
            </a:pPr>
            <a:r>
              <a:rPr lang="cs-CZ" sz="1400" dirty="0"/>
              <a:t>Napájecí napětí je 8V, 12V nebo 24V, příkon 0,5 až 5W, světelný tok je 1lm až 50 </a:t>
            </a:r>
            <a:r>
              <a:rPr lang="cs-CZ" sz="1400" dirty="0" err="1"/>
              <a:t>lm</a:t>
            </a:r>
            <a:r>
              <a:rPr lang="cs-CZ" sz="1400" dirty="0"/>
              <a:t> na jeden modul v závislosti na napájecím napětí</a:t>
            </a:r>
          </a:p>
        </p:txBody>
      </p:sp>
      <p:sp>
        <p:nvSpPr>
          <p:cNvPr id="10278" name="Line 38"/>
          <p:cNvSpPr>
            <a:spLocks noChangeShapeType="1"/>
          </p:cNvSpPr>
          <p:nvPr/>
        </p:nvSpPr>
        <p:spPr bwMode="auto">
          <a:xfrm>
            <a:off x="2971800" y="5897880"/>
            <a:ext cx="304800" cy="0"/>
          </a:xfrm>
          <a:prstGeom prst="line">
            <a:avLst/>
          </a:prstGeom>
          <a:noFill/>
          <a:ln w="38100">
            <a:solidFill>
              <a:schemeClr val="tx1"/>
            </a:solidFill>
            <a:round/>
            <a:headEnd/>
            <a:tailEnd/>
          </a:ln>
          <a:effectLst/>
        </p:spPr>
        <p:txBody>
          <a:bodyPr/>
          <a:lstStyle/>
          <a:p>
            <a:endParaRPr lang="cs-CZ"/>
          </a:p>
        </p:txBody>
      </p:sp>
      <p:sp>
        <p:nvSpPr>
          <p:cNvPr id="10279" name="Line 39"/>
          <p:cNvSpPr>
            <a:spLocks noChangeShapeType="1"/>
          </p:cNvSpPr>
          <p:nvPr/>
        </p:nvSpPr>
        <p:spPr bwMode="auto">
          <a:xfrm>
            <a:off x="2971800" y="6126480"/>
            <a:ext cx="304800" cy="0"/>
          </a:xfrm>
          <a:prstGeom prst="line">
            <a:avLst/>
          </a:prstGeom>
          <a:noFill/>
          <a:ln w="38100">
            <a:solidFill>
              <a:schemeClr val="tx1"/>
            </a:solidFill>
            <a:round/>
            <a:headEnd/>
            <a:tailEnd/>
          </a:ln>
          <a:effectLst/>
        </p:spPr>
        <p:txBody>
          <a:bodyPr/>
          <a:lstStyle/>
          <a:p>
            <a:endParaRPr lang="cs-CZ"/>
          </a:p>
        </p:txBody>
      </p:sp>
      <p:sp>
        <p:nvSpPr>
          <p:cNvPr id="10280" name="Line 40"/>
          <p:cNvSpPr>
            <a:spLocks noChangeShapeType="1"/>
          </p:cNvSpPr>
          <p:nvPr/>
        </p:nvSpPr>
        <p:spPr bwMode="auto">
          <a:xfrm>
            <a:off x="4953000" y="5897880"/>
            <a:ext cx="304800" cy="0"/>
          </a:xfrm>
          <a:prstGeom prst="line">
            <a:avLst/>
          </a:prstGeom>
          <a:noFill/>
          <a:ln w="38100">
            <a:solidFill>
              <a:schemeClr val="tx1"/>
            </a:solidFill>
            <a:round/>
            <a:headEnd/>
            <a:tailEnd/>
          </a:ln>
          <a:effectLst/>
        </p:spPr>
        <p:txBody>
          <a:bodyPr/>
          <a:lstStyle/>
          <a:p>
            <a:endParaRPr lang="cs-CZ"/>
          </a:p>
        </p:txBody>
      </p:sp>
      <p:sp>
        <p:nvSpPr>
          <p:cNvPr id="10281" name="Line 41"/>
          <p:cNvSpPr>
            <a:spLocks noChangeShapeType="1"/>
          </p:cNvSpPr>
          <p:nvPr/>
        </p:nvSpPr>
        <p:spPr bwMode="auto">
          <a:xfrm>
            <a:off x="4953000" y="6126480"/>
            <a:ext cx="304800" cy="0"/>
          </a:xfrm>
          <a:prstGeom prst="line">
            <a:avLst/>
          </a:prstGeom>
          <a:noFill/>
          <a:ln w="38100">
            <a:solidFill>
              <a:schemeClr val="tx1"/>
            </a:solidFill>
            <a:round/>
            <a:headEnd/>
            <a:tailEnd/>
          </a:ln>
          <a:effectLst/>
        </p:spPr>
        <p:txBody>
          <a:bodyPr/>
          <a:lstStyle/>
          <a:p>
            <a:endParaRPr lang="cs-CZ"/>
          </a:p>
        </p:txBody>
      </p:sp>
      <p:grpSp>
        <p:nvGrpSpPr>
          <p:cNvPr id="10282" name="Group 42"/>
          <p:cNvGrpSpPr>
            <a:grpSpLocks/>
          </p:cNvGrpSpPr>
          <p:nvPr/>
        </p:nvGrpSpPr>
        <p:grpSpPr bwMode="auto">
          <a:xfrm>
            <a:off x="3200400" y="5745480"/>
            <a:ext cx="1828800" cy="533400"/>
            <a:chOff x="2880" y="3552"/>
            <a:chExt cx="1152" cy="336"/>
          </a:xfrm>
        </p:grpSpPr>
        <p:sp>
          <p:nvSpPr>
            <p:cNvPr id="10283" name="AutoShape 43"/>
            <p:cNvSpPr>
              <a:spLocks noChangeArrowheads="1"/>
            </p:cNvSpPr>
            <p:nvPr/>
          </p:nvSpPr>
          <p:spPr bwMode="auto">
            <a:xfrm>
              <a:off x="2880" y="3552"/>
              <a:ext cx="1152" cy="336"/>
            </a:xfrm>
            <a:prstGeom prst="roundRect">
              <a:avLst>
                <a:gd name="adj" fmla="val 50000"/>
              </a:avLst>
            </a:prstGeom>
            <a:solidFill>
              <a:schemeClr val="folHlink"/>
            </a:solidFill>
            <a:ln w="9525">
              <a:solidFill>
                <a:schemeClr val="tx1"/>
              </a:solidFill>
              <a:round/>
              <a:headEnd/>
              <a:tailEnd/>
            </a:ln>
            <a:effectLst/>
          </p:spPr>
          <p:txBody>
            <a:bodyPr wrap="none" anchor="ctr"/>
            <a:lstStyle/>
            <a:p>
              <a:endParaRPr lang="cs-CZ"/>
            </a:p>
          </p:txBody>
        </p:sp>
        <p:sp>
          <p:nvSpPr>
            <p:cNvPr id="10284" name="Oval 44"/>
            <p:cNvSpPr>
              <a:spLocks noChangeArrowheads="1"/>
            </p:cNvSpPr>
            <p:nvPr/>
          </p:nvSpPr>
          <p:spPr bwMode="auto">
            <a:xfrm>
              <a:off x="3408" y="3600"/>
              <a:ext cx="96" cy="96"/>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85" name="Oval 45"/>
            <p:cNvSpPr>
              <a:spLocks noChangeArrowheads="1"/>
            </p:cNvSpPr>
            <p:nvPr/>
          </p:nvSpPr>
          <p:spPr bwMode="auto">
            <a:xfrm>
              <a:off x="3792" y="3744"/>
              <a:ext cx="96" cy="96"/>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86" name="Oval 46"/>
            <p:cNvSpPr>
              <a:spLocks noChangeArrowheads="1"/>
            </p:cNvSpPr>
            <p:nvPr/>
          </p:nvSpPr>
          <p:spPr bwMode="auto">
            <a:xfrm>
              <a:off x="2976" y="3744"/>
              <a:ext cx="96" cy="96"/>
            </a:xfrm>
            <a:prstGeom prst="ellipse">
              <a:avLst/>
            </a:prstGeom>
            <a:solidFill>
              <a:schemeClr val="bg1"/>
            </a:solidFill>
            <a:ln w="9525">
              <a:solidFill>
                <a:schemeClr val="tx1"/>
              </a:solidFill>
              <a:round/>
              <a:headEnd/>
              <a:tailEnd/>
            </a:ln>
            <a:effectLst/>
          </p:spPr>
          <p:txBody>
            <a:bodyPr wrap="none" anchor="ctr"/>
            <a:lstStyle/>
            <a:p>
              <a:endParaRPr lang="cs-CZ"/>
            </a:p>
          </p:txBody>
        </p:sp>
      </p:grpSp>
      <p:sp>
        <p:nvSpPr>
          <p:cNvPr id="10287" name="Oval 47"/>
          <p:cNvSpPr>
            <a:spLocks noChangeArrowheads="1"/>
          </p:cNvSpPr>
          <p:nvPr/>
        </p:nvSpPr>
        <p:spPr bwMode="auto">
          <a:xfrm>
            <a:off x="4038600" y="6126480"/>
            <a:ext cx="76200" cy="76200"/>
          </a:xfrm>
          <a:prstGeom prst="ellipse">
            <a:avLst/>
          </a:prstGeom>
          <a:solidFill>
            <a:schemeClr val="bg1"/>
          </a:solidFill>
          <a:ln w="9525">
            <a:solidFill>
              <a:schemeClr val="tx1"/>
            </a:solidFill>
            <a:round/>
            <a:headEnd/>
            <a:tailEnd/>
          </a:ln>
          <a:effectLst/>
        </p:spPr>
        <p:txBody>
          <a:bodyPr wrap="none" anchor="ctr"/>
          <a:lstStyle/>
          <a:p>
            <a:endParaRPr lang="cs-CZ"/>
          </a:p>
        </p:txBody>
      </p:sp>
      <p:sp>
        <p:nvSpPr>
          <p:cNvPr id="10288" name="AutoShape 48"/>
          <p:cNvSpPr>
            <a:spLocks/>
          </p:cNvSpPr>
          <p:nvPr/>
        </p:nvSpPr>
        <p:spPr bwMode="auto">
          <a:xfrm>
            <a:off x="5257800" y="5745480"/>
            <a:ext cx="228600" cy="533400"/>
          </a:xfrm>
          <a:prstGeom prst="rightBrace">
            <a:avLst>
              <a:gd name="adj1" fmla="val 19444"/>
              <a:gd name="adj2" fmla="val 50000"/>
            </a:avLst>
          </a:prstGeom>
          <a:noFill/>
          <a:ln w="9525">
            <a:solidFill>
              <a:schemeClr val="tx1"/>
            </a:solidFill>
            <a:round/>
            <a:headEnd/>
            <a:tailEnd/>
          </a:ln>
          <a:effectLst/>
        </p:spPr>
        <p:txBody>
          <a:bodyPr wrap="none" anchor="ctr"/>
          <a:lstStyle/>
          <a:p>
            <a:endParaRPr lang="cs-CZ"/>
          </a:p>
        </p:txBody>
      </p:sp>
      <p:sp>
        <p:nvSpPr>
          <p:cNvPr id="10289" name="AutoShape 49"/>
          <p:cNvSpPr>
            <a:spLocks/>
          </p:cNvSpPr>
          <p:nvPr/>
        </p:nvSpPr>
        <p:spPr bwMode="auto">
          <a:xfrm>
            <a:off x="2667000" y="5745480"/>
            <a:ext cx="228600" cy="533400"/>
          </a:xfrm>
          <a:prstGeom prst="leftBrace">
            <a:avLst>
              <a:gd name="adj1" fmla="val 19444"/>
              <a:gd name="adj2" fmla="val 50000"/>
            </a:avLst>
          </a:prstGeom>
          <a:noFill/>
          <a:ln w="9525">
            <a:solidFill>
              <a:schemeClr val="tx1"/>
            </a:solidFill>
            <a:round/>
            <a:headEnd/>
            <a:tailEnd/>
          </a:ln>
          <a:effectLst/>
        </p:spPr>
        <p:txBody>
          <a:bodyPr wrap="none" anchor="ctr"/>
          <a:lstStyle/>
          <a:p>
            <a:endParaRPr lang="cs-CZ"/>
          </a:p>
        </p:txBody>
      </p:sp>
      <p:sp>
        <p:nvSpPr>
          <p:cNvPr id="10290" name="Rectangle 50"/>
          <p:cNvSpPr>
            <a:spLocks noGrp="1" noChangeArrowheads="1"/>
          </p:cNvSpPr>
          <p:nvPr>
            <p:ph type="title" idx="4294967295"/>
          </p:nvPr>
        </p:nvSpPr>
        <p:spPr>
          <a:xfrm>
            <a:off x="698500" y="243840"/>
            <a:ext cx="7531100" cy="444500"/>
          </a:xfrm>
          <a:solidFill>
            <a:srgbClr val="FFC000"/>
          </a:solidFill>
        </p:spPr>
        <p:txBody>
          <a:bodyPr/>
          <a:lstStyle/>
          <a:p>
            <a:r>
              <a:rPr lang="cs-CZ" sz="2400"/>
              <a:t>Novinky ve světelné technice</a:t>
            </a:r>
          </a:p>
        </p:txBody>
      </p:sp>
      <p:sp>
        <p:nvSpPr>
          <p:cNvPr id="49" name="Tlačítko akce: Dopředu nebo Další 48">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Grp="1" noChangeArrowheads="1"/>
          </p:cNvSpPr>
          <p:nvPr>
            <p:ph type="title" idx="4294967295"/>
          </p:nvPr>
        </p:nvSpPr>
        <p:spPr>
          <a:xfrm>
            <a:off x="647700" y="254000"/>
            <a:ext cx="7597140" cy="393700"/>
          </a:xfrm>
          <a:solidFill>
            <a:srgbClr val="FFC000"/>
          </a:solidFill>
        </p:spPr>
        <p:txBody>
          <a:bodyPr/>
          <a:lstStyle/>
          <a:p>
            <a:r>
              <a:rPr lang="cs-CZ" sz="2400"/>
              <a:t>Výkonové svítivé diody, ostatní svítidla</a:t>
            </a:r>
          </a:p>
        </p:txBody>
      </p:sp>
      <p:pic>
        <p:nvPicPr>
          <p:cNvPr id="11269" name="Picture 5" descr="LED"/>
          <p:cNvPicPr>
            <a:picLocks noChangeAspect="1" noChangeArrowheads="1"/>
          </p:cNvPicPr>
          <p:nvPr/>
        </p:nvPicPr>
        <p:blipFill>
          <a:blip r:embed="rId2" cstate="print"/>
          <a:srcRect/>
          <a:stretch>
            <a:fillRect/>
          </a:stretch>
        </p:blipFill>
        <p:spPr bwMode="auto">
          <a:xfrm>
            <a:off x="657225" y="1457325"/>
            <a:ext cx="2522538" cy="1784350"/>
          </a:xfrm>
          <a:prstGeom prst="rect">
            <a:avLst/>
          </a:prstGeom>
          <a:noFill/>
        </p:spPr>
      </p:pic>
      <p:sp>
        <p:nvSpPr>
          <p:cNvPr id="11270" name="AutoShape 6"/>
          <p:cNvSpPr>
            <a:spLocks/>
          </p:cNvSpPr>
          <p:nvPr/>
        </p:nvSpPr>
        <p:spPr bwMode="auto">
          <a:xfrm>
            <a:off x="3213100" y="914400"/>
            <a:ext cx="266700" cy="228600"/>
          </a:xfrm>
          <a:prstGeom prst="borderCallout1">
            <a:avLst>
              <a:gd name="adj1" fmla="val 50000"/>
              <a:gd name="adj2" fmla="val -28569"/>
              <a:gd name="adj3" fmla="val 661111"/>
              <a:gd name="adj4" fmla="val -466667"/>
            </a:avLst>
          </a:prstGeom>
          <a:solidFill>
            <a:schemeClr val="accent1"/>
          </a:solidFill>
          <a:ln w="9525">
            <a:solidFill>
              <a:schemeClr val="tx1"/>
            </a:solidFill>
            <a:miter lim="800000"/>
            <a:headEnd/>
            <a:tailEnd/>
          </a:ln>
          <a:effectLst/>
        </p:spPr>
        <p:txBody>
          <a:bodyPr/>
          <a:lstStyle/>
          <a:p>
            <a:pPr algn="ctr"/>
            <a:r>
              <a:rPr lang="cs-CZ"/>
              <a:t>1</a:t>
            </a:r>
          </a:p>
        </p:txBody>
      </p:sp>
      <p:sp>
        <p:nvSpPr>
          <p:cNvPr id="11271" name="AutoShape 7"/>
          <p:cNvSpPr>
            <a:spLocks/>
          </p:cNvSpPr>
          <p:nvPr/>
        </p:nvSpPr>
        <p:spPr bwMode="auto">
          <a:xfrm>
            <a:off x="3213100" y="1282700"/>
            <a:ext cx="279400" cy="254000"/>
          </a:xfrm>
          <a:prstGeom prst="borderCallout1">
            <a:avLst>
              <a:gd name="adj1" fmla="val 45000"/>
              <a:gd name="adj2" fmla="val -27273"/>
              <a:gd name="adj3" fmla="val 330000"/>
              <a:gd name="adj4" fmla="val -240907"/>
            </a:avLst>
          </a:prstGeom>
          <a:solidFill>
            <a:schemeClr val="accent1"/>
          </a:solidFill>
          <a:ln w="9525">
            <a:solidFill>
              <a:schemeClr val="tx1"/>
            </a:solidFill>
            <a:miter lim="800000"/>
            <a:headEnd/>
            <a:tailEnd/>
          </a:ln>
          <a:effectLst/>
        </p:spPr>
        <p:txBody>
          <a:bodyPr/>
          <a:lstStyle/>
          <a:p>
            <a:pPr algn="ctr"/>
            <a:r>
              <a:rPr lang="cs-CZ"/>
              <a:t>2</a:t>
            </a:r>
          </a:p>
        </p:txBody>
      </p:sp>
      <p:sp>
        <p:nvSpPr>
          <p:cNvPr id="11272" name="AutoShape 8"/>
          <p:cNvSpPr>
            <a:spLocks/>
          </p:cNvSpPr>
          <p:nvPr/>
        </p:nvSpPr>
        <p:spPr bwMode="auto">
          <a:xfrm>
            <a:off x="3213100" y="1663700"/>
            <a:ext cx="279400" cy="241300"/>
          </a:xfrm>
          <a:prstGeom prst="borderCallout1">
            <a:avLst>
              <a:gd name="adj1" fmla="val 47370"/>
              <a:gd name="adj2" fmla="val -27273"/>
              <a:gd name="adj3" fmla="val 173685"/>
              <a:gd name="adj4" fmla="val -127273"/>
            </a:avLst>
          </a:prstGeom>
          <a:solidFill>
            <a:schemeClr val="accent1"/>
          </a:solidFill>
          <a:ln w="9525">
            <a:solidFill>
              <a:schemeClr val="tx1"/>
            </a:solidFill>
            <a:miter lim="800000"/>
            <a:headEnd/>
            <a:tailEnd/>
          </a:ln>
          <a:effectLst/>
        </p:spPr>
        <p:txBody>
          <a:bodyPr/>
          <a:lstStyle/>
          <a:p>
            <a:pPr algn="ctr"/>
            <a:r>
              <a:rPr lang="cs-CZ"/>
              <a:t>3</a:t>
            </a:r>
          </a:p>
        </p:txBody>
      </p:sp>
      <p:sp>
        <p:nvSpPr>
          <p:cNvPr id="11273" name="AutoShape 9"/>
          <p:cNvSpPr>
            <a:spLocks/>
          </p:cNvSpPr>
          <p:nvPr/>
        </p:nvSpPr>
        <p:spPr bwMode="auto">
          <a:xfrm>
            <a:off x="3200400" y="2019300"/>
            <a:ext cx="292100" cy="241300"/>
          </a:xfrm>
          <a:prstGeom prst="borderCallout1">
            <a:avLst>
              <a:gd name="adj1" fmla="val 47370"/>
              <a:gd name="adj2" fmla="val -26088"/>
              <a:gd name="adj3" fmla="val 315792"/>
              <a:gd name="adj4" fmla="val -273912"/>
            </a:avLst>
          </a:prstGeom>
          <a:solidFill>
            <a:schemeClr val="accent1"/>
          </a:solidFill>
          <a:ln w="9525">
            <a:solidFill>
              <a:schemeClr val="tx1"/>
            </a:solidFill>
            <a:miter lim="800000"/>
            <a:headEnd/>
            <a:tailEnd/>
          </a:ln>
          <a:effectLst/>
        </p:spPr>
        <p:txBody>
          <a:bodyPr/>
          <a:lstStyle/>
          <a:p>
            <a:pPr algn="ctr"/>
            <a:r>
              <a:rPr lang="cs-CZ"/>
              <a:t>4</a:t>
            </a:r>
          </a:p>
        </p:txBody>
      </p:sp>
      <p:sp>
        <p:nvSpPr>
          <p:cNvPr id="11274" name="AutoShape 10"/>
          <p:cNvSpPr>
            <a:spLocks/>
          </p:cNvSpPr>
          <p:nvPr/>
        </p:nvSpPr>
        <p:spPr bwMode="auto">
          <a:xfrm>
            <a:off x="457200" y="1689100"/>
            <a:ext cx="304800" cy="228600"/>
          </a:xfrm>
          <a:prstGeom prst="borderCallout1">
            <a:avLst>
              <a:gd name="adj1" fmla="val 50000"/>
              <a:gd name="adj2" fmla="val 125000"/>
              <a:gd name="adj3" fmla="val 361111"/>
              <a:gd name="adj4" fmla="val 441667"/>
            </a:avLst>
          </a:prstGeom>
          <a:solidFill>
            <a:schemeClr val="accent1"/>
          </a:solidFill>
          <a:ln w="9525">
            <a:solidFill>
              <a:schemeClr val="tx1"/>
            </a:solidFill>
            <a:miter lim="800000"/>
            <a:headEnd/>
            <a:tailEnd/>
          </a:ln>
          <a:effectLst/>
        </p:spPr>
        <p:txBody>
          <a:bodyPr/>
          <a:lstStyle/>
          <a:p>
            <a:pPr algn="ctr"/>
            <a:r>
              <a:rPr lang="cs-CZ"/>
              <a:t>5</a:t>
            </a:r>
          </a:p>
        </p:txBody>
      </p:sp>
      <p:sp>
        <p:nvSpPr>
          <p:cNvPr id="11275" name="AutoShape 11"/>
          <p:cNvSpPr>
            <a:spLocks/>
          </p:cNvSpPr>
          <p:nvPr/>
        </p:nvSpPr>
        <p:spPr bwMode="auto">
          <a:xfrm>
            <a:off x="431800" y="1346200"/>
            <a:ext cx="330200" cy="241300"/>
          </a:xfrm>
          <a:prstGeom prst="borderCallout1">
            <a:avLst>
              <a:gd name="adj1" fmla="val 47370"/>
              <a:gd name="adj2" fmla="val 123079"/>
              <a:gd name="adj3" fmla="val 394736"/>
              <a:gd name="adj4" fmla="val 438463"/>
            </a:avLst>
          </a:prstGeom>
          <a:solidFill>
            <a:schemeClr val="accent1"/>
          </a:solidFill>
          <a:ln w="9525">
            <a:solidFill>
              <a:schemeClr val="tx1"/>
            </a:solidFill>
            <a:miter lim="800000"/>
            <a:headEnd/>
            <a:tailEnd/>
          </a:ln>
          <a:effectLst/>
        </p:spPr>
        <p:txBody>
          <a:bodyPr/>
          <a:lstStyle/>
          <a:p>
            <a:pPr algn="ctr"/>
            <a:r>
              <a:rPr lang="cs-CZ"/>
              <a:t>6</a:t>
            </a:r>
          </a:p>
        </p:txBody>
      </p:sp>
      <p:sp>
        <p:nvSpPr>
          <p:cNvPr id="11276" name="Text Box 12"/>
          <p:cNvSpPr txBox="1">
            <a:spLocks noChangeArrowheads="1"/>
          </p:cNvSpPr>
          <p:nvPr/>
        </p:nvSpPr>
        <p:spPr bwMode="auto">
          <a:xfrm>
            <a:off x="5633085" y="735013"/>
            <a:ext cx="2432076" cy="1384995"/>
          </a:xfrm>
          <a:prstGeom prst="rect">
            <a:avLst/>
          </a:prstGeom>
          <a:noFill/>
          <a:ln w="9525">
            <a:noFill/>
            <a:miter lim="800000"/>
            <a:headEnd/>
            <a:tailEnd/>
          </a:ln>
          <a:effectLst/>
        </p:spPr>
        <p:txBody>
          <a:bodyPr wrap="none">
            <a:spAutoFit/>
          </a:bodyPr>
          <a:lstStyle/>
          <a:p>
            <a:pPr marL="457200" indent="-457200">
              <a:buFontTx/>
              <a:buAutoNum type="arabicPeriod"/>
            </a:pPr>
            <a:r>
              <a:rPr lang="cs-CZ" sz="1400" dirty="0" err="1"/>
              <a:t>InGaN</a:t>
            </a:r>
            <a:r>
              <a:rPr lang="cs-CZ" sz="1400" dirty="0"/>
              <a:t> polovodičový čip</a:t>
            </a:r>
          </a:p>
          <a:p>
            <a:pPr marL="457200" indent="-457200">
              <a:buFontTx/>
              <a:buAutoNum type="arabicPeriod"/>
            </a:pPr>
            <a:r>
              <a:rPr lang="cs-CZ" sz="1400" dirty="0"/>
              <a:t>Zlatý vodič</a:t>
            </a:r>
          </a:p>
          <a:p>
            <a:pPr marL="457200" indent="-457200">
              <a:buFontTx/>
              <a:buAutoNum type="arabicPeriod"/>
            </a:pPr>
            <a:r>
              <a:rPr lang="cs-CZ" sz="1400" dirty="0"/>
              <a:t>Plastová čočka</a:t>
            </a:r>
          </a:p>
          <a:p>
            <a:pPr marL="457200" indent="-457200">
              <a:buFontTx/>
              <a:buAutoNum type="arabicPeriod"/>
            </a:pPr>
            <a:r>
              <a:rPr lang="cs-CZ" sz="1400" dirty="0"/>
              <a:t>Tepelný vodič</a:t>
            </a:r>
          </a:p>
          <a:p>
            <a:pPr marL="457200" indent="-457200">
              <a:buFontTx/>
              <a:buAutoNum type="arabicPeriod"/>
            </a:pPr>
            <a:r>
              <a:rPr lang="cs-CZ" sz="1400" dirty="0"/>
              <a:t>Optický reflektor</a:t>
            </a:r>
          </a:p>
          <a:p>
            <a:pPr marL="457200" indent="-457200">
              <a:buFontTx/>
              <a:buAutoNum type="arabicPeriod"/>
            </a:pPr>
            <a:r>
              <a:rPr lang="cs-CZ" sz="1400" dirty="0"/>
              <a:t>Silikonový gel</a:t>
            </a:r>
          </a:p>
        </p:txBody>
      </p:sp>
      <p:sp>
        <p:nvSpPr>
          <p:cNvPr id="11277" name="Text Box 13"/>
          <p:cNvSpPr txBox="1">
            <a:spLocks noChangeArrowheads="1"/>
          </p:cNvSpPr>
          <p:nvPr/>
        </p:nvSpPr>
        <p:spPr bwMode="auto">
          <a:xfrm>
            <a:off x="3535680" y="2218373"/>
            <a:ext cx="5364479" cy="1169551"/>
          </a:xfrm>
          <a:prstGeom prst="rect">
            <a:avLst/>
          </a:prstGeom>
          <a:solidFill>
            <a:srgbClr val="FFFF99"/>
          </a:solidFill>
          <a:ln w="9525">
            <a:noFill/>
            <a:miter lim="800000"/>
            <a:headEnd/>
            <a:tailEnd/>
          </a:ln>
          <a:effectLst/>
        </p:spPr>
        <p:txBody>
          <a:bodyPr wrap="square">
            <a:spAutoFit/>
          </a:bodyPr>
          <a:lstStyle/>
          <a:p>
            <a:r>
              <a:rPr lang="cs-CZ" sz="1400" dirty="0"/>
              <a:t>Zpočátku bylo možno LED používat pouze k indikaci, ale se zlepšením jejich vlastností se s výhodou používají ve velkoplošných </a:t>
            </a:r>
            <a:r>
              <a:rPr lang="cs-CZ" sz="1400" dirty="0" err="1"/>
              <a:t>podsvětleních</a:t>
            </a:r>
            <a:r>
              <a:rPr lang="cs-CZ" sz="1400" dirty="0"/>
              <a:t>. Na obrázku je LED </a:t>
            </a:r>
            <a:r>
              <a:rPr lang="cs-CZ" sz="1400" dirty="0" err="1"/>
              <a:t>Luxeon</a:t>
            </a:r>
            <a:r>
              <a:rPr lang="cs-CZ" sz="1400" dirty="0"/>
              <a:t> od firmy LUMILEDS s 30 </a:t>
            </a:r>
            <a:r>
              <a:rPr lang="cs-CZ" sz="1400" dirty="0" err="1"/>
              <a:t>lm</a:t>
            </a:r>
            <a:r>
              <a:rPr lang="cs-CZ" sz="1400" dirty="0"/>
              <a:t> / W – je to dvojnásobná účinnost ve srovnání s klasickými žárovkami. Svítivost bílých LED </a:t>
            </a:r>
            <a:r>
              <a:rPr lang="cs-CZ" sz="1400" dirty="0" err="1"/>
              <a:t>Luxeon</a:t>
            </a:r>
            <a:r>
              <a:rPr lang="cs-CZ" sz="1400" dirty="0"/>
              <a:t> poklesne na 80% přibližně za 16 000 hodin.</a:t>
            </a:r>
          </a:p>
        </p:txBody>
      </p:sp>
      <p:sp>
        <p:nvSpPr>
          <p:cNvPr id="11278" name="Text Box 14"/>
          <p:cNvSpPr txBox="1">
            <a:spLocks noChangeArrowheads="1"/>
          </p:cNvSpPr>
          <p:nvPr/>
        </p:nvSpPr>
        <p:spPr bwMode="auto">
          <a:xfrm>
            <a:off x="403225" y="3452813"/>
            <a:ext cx="4839335" cy="1815882"/>
          </a:xfrm>
          <a:prstGeom prst="rect">
            <a:avLst/>
          </a:prstGeom>
          <a:noFill/>
          <a:ln w="9525">
            <a:noFill/>
            <a:miter lim="800000"/>
            <a:headEnd/>
            <a:tailEnd/>
          </a:ln>
          <a:effectLst/>
        </p:spPr>
        <p:txBody>
          <a:bodyPr wrap="square">
            <a:spAutoFit/>
          </a:bodyPr>
          <a:lstStyle/>
          <a:p>
            <a:r>
              <a:rPr lang="cs-CZ" sz="1400" b="1" dirty="0"/>
              <a:t>Celoplastová zářivková svítidla</a:t>
            </a:r>
            <a:r>
              <a:rPr lang="cs-CZ" sz="1400" dirty="0"/>
              <a:t> – firma TREVOS a.s.</a:t>
            </a:r>
          </a:p>
          <a:p>
            <a:pPr>
              <a:buFontTx/>
              <a:buChar char="•"/>
            </a:pPr>
            <a:r>
              <a:rPr lang="cs-CZ" sz="1400" dirty="0"/>
              <a:t>Kompletní typová řada s průchozím třífázovým propojením pro montáž svítidel do řad s možností střídání fází, s elektronickým předřadníkem i regulátorem stmívání, popřípadě s nezávislým zdrojem pro nouzové osvětlení. Vyrábí se i se zabudovaným přívodním kabelem a s konektorem, umožňující přímé zapojení a zavěšení svítidla na </a:t>
            </a:r>
            <a:r>
              <a:rPr lang="cs-CZ" sz="1400" dirty="0" err="1"/>
              <a:t>přípojnicové</a:t>
            </a:r>
            <a:r>
              <a:rPr lang="cs-CZ" sz="1400" dirty="0"/>
              <a:t> vedení CANALIS (Schneider </a:t>
            </a:r>
            <a:r>
              <a:rPr lang="cs-CZ" sz="1400" dirty="0" err="1"/>
              <a:t>Electric</a:t>
            </a:r>
            <a:r>
              <a:rPr lang="cs-CZ" sz="1400" dirty="0"/>
              <a:t>)</a:t>
            </a:r>
          </a:p>
        </p:txBody>
      </p:sp>
      <p:sp>
        <p:nvSpPr>
          <p:cNvPr id="11279" name="Text Box 15"/>
          <p:cNvSpPr txBox="1">
            <a:spLocks noChangeArrowheads="1"/>
          </p:cNvSpPr>
          <p:nvPr/>
        </p:nvSpPr>
        <p:spPr bwMode="auto">
          <a:xfrm>
            <a:off x="914400" y="5290125"/>
            <a:ext cx="4236720" cy="1384995"/>
          </a:xfrm>
          <a:prstGeom prst="rect">
            <a:avLst/>
          </a:prstGeom>
          <a:noFill/>
          <a:ln w="9525">
            <a:noFill/>
            <a:miter lim="800000"/>
            <a:headEnd/>
            <a:tailEnd/>
          </a:ln>
          <a:effectLst/>
        </p:spPr>
        <p:txBody>
          <a:bodyPr wrap="square">
            <a:spAutoFit/>
          </a:bodyPr>
          <a:lstStyle/>
          <a:p>
            <a:r>
              <a:rPr lang="cs-CZ" sz="1400" b="1" dirty="0"/>
              <a:t>Halogenové žárovky firmy OSRAM</a:t>
            </a:r>
            <a:r>
              <a:rPr lang="cs-CZ" sz="1400" dirty="0"/>
              <a:t> – pro bodová svítidla umístěná ve stropech – halogenová žárovka MINISTAR s kolíkovou paticí: teplota barvy 3000 K, disponuje UV filtrem, je </a:t>
            </a:r>
            <a:r>
              <a:rPr lang="cs-CZ" sz="1400" dirty="0" err="1"/>
              <a:t>stmívatelná</a:t>
            </a:r>
            <a:r>
              <a:rPr lang="cs-CZ" sz="1400" dirty="0"/>
              <a:t> a může být použita také v otevřených svítidlech, vyráběna také v provedení s bočním reflektorem.</a:t>
            </a:r>
            <a:endParaRPr lang="cs-CZ" sz="1400" b="1" dirty="0"/>
          </a:p>
        </p:txBody>
      </p:sp>
      <p:sp>
        <p:nvSpPr>
          <p:cNvPr id="14" name="Text Box 21"/>
          <p:cNvSpPr txBox="1">
            <a:spLocks noChangeArrowheads="1"/>
          </p:cNvSpPr>
          <p:nvPr/>
        </p:nvSpPr>
        <p:spPr bwMode="auto">
          <a:xfrm>
            <a:off x="5273357" y="3556953"/>
            <a:ext cx="3611563" cy="2369880"/>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spAutoFit/>
          </a:bodyPr>
          <a:lstStyle/>
          <a:p>
            <a:r>
              <a:rPr lang="cs-CZ" sz="1800" b="1" dirty="0">
                <a:latin typeface="Times New Roman" pitchFamily="18" charset="0"/>
              </a:rPr>
              <a:t>Svítidla </a:t>
            </a:r>
            <a:r>
              <a:rPr lang="cs-CZ" sz="1600" b="1" dirty="0">
                <a:solidFill>
                  <a:srgbClr val="DF1FBA"/>
                </a:solidFill>
                <a:latin typeface="Times New Roman" pitchFamily="18" charset="0"/>
              </a:rPr>
              <a:t>exteriérová</a:t>
            </a:r>
            <a:r>
              <a:rPr lang="cs-CZ" sz="1800" b="1" dirty="0">
                <a:latin typeface="Times New Roman" pitchFamily="18" charset="0"/>
              </a:rPr>
              <a:t> nebo </a:t>
            </a:r>
            <a:r>
              <a:rPr lang="cs-CZ" sz="1600" b="1" dirty="0">
                <a:solidFill>
                  <a:srgbClr val="DF1FBA"/>
                </a:solidFill>
                <a:latin typeface="Times New Roman" pitchFamily="18" charset="0"/>
              </a:rPr>
              <a:t>interiérová</a:t>
            </a:r>
            <a:r>
              <a:rPr lang="cs-CZ" sz="1800" b="1" dirty="0">
                <a:latin typeface="Times New Roman" pitchFamily="18" charset="0"/>
              </a:rPr>
              <a:t>, další dělení podle způsobu použití:</a:t>
            </a:r>
          </a:p>
          <a:p>
            <a:pPr>
              <a:buFontTx/>
              <a:buChar char="•"/>
            </a:pPr>
            <a:r>
              <a:rPr lang="cs-CZ" sz="1600" dirty="0">
                <a:latin typeface="Times New Roman" pitchFamily="18" charset="0"/>
              </a:rPr>
              <a:t>Bodová</a:t>
            </a:r>
          </a:p>
          <a:p>
            <a:pPr>
              <a:buFontTx/>
              <a:buChar char="•"/>
            </a:pPr>
            <a:r>
              <a:rPr lang="cs-CZ" sz="1600" dirty="0">
                <a:latin typeface="Times New Roman" pitchFamily="18" charset="0"/>
              </a:rPr>
              <a:t>Nouzová</a:t>
            </a:r>
          </a:p>
          <a:p>
            <a:pPr>
              <a:buFontTx/>
              <a:buChar char="•"/>
            </a:pPr>
            <a:r>
              <a:rPr lang="cs-CZ" sz="1600" dirty="0">
                <a:latin typeface="Times New Roman" pitchFamily="18" charset="0"/>
              </a:rPr>
              <a:t>Ponorná</a:t>
            </a:r>
          </a:p>
          <a:p>
            <a:pPr>
              <a:buFontTx/>
              <a:buChar char="•"/>
            </a:pPr>
            <a:r>
              <a:rPr lang="cs-CZ" sz="1600" dirty="0">
                <a:latin typeface="Times New Roman" pitchFamily="18" charset="0"/>
              </a:rPr>
              <a:t>Stožárová</a:t>
            </a:r>
          </a:p>
          <a:p>
            <a:pPr>
              <a:buFontTx/>
              <a:buChar char="•"/>
            </a:pPr>
            <a:r>
              <a:rPr lang="cs-CZ" sz="1600" dirty="0">
                <a:latin typeface="Times New Roman" pitchFamily="18" charset="0"/>
              </a:rPr>
              <a:t>Vestavná</a:t>
            </a:r>
          </a:p>
          <a:p>
            <a:pPr>
              <a:buFontTx/>
              <a:buChar char="•"/>
            </a:pPr>
            <a:r>
              <a:rPr lang="cs-CZ" sz="1600" dirty="0">
                <a:latin typeface="Times New Roman" pitchFamily="18" charset="0"/>
              </a:rPr>
              <a:t>Zemní</a:t>
            </a:r>
          </a:p>
          <a:p>
            <a:pPr>
              <a:buFontTx/>
              <a:buChar char="•"/>
            </a:pPr>
            <a:r>
              <a:rPr lang="cs-CZ" sz="1600" dirty="0">
                <a:latin typeface="Times New Roman" pitchFamily="18" charset="0"/>
              </a:rPr>
              <a:t>Závěsná, …</a:t>
            </a:r>
          </a:p>
        </p:txBody>
      </p:sp>
      <p:sp>
        <p:nvSpPr>
          <p:cNvPr id="15" name="Obdélník 14"/>
          <p:cNvSpPr/>
          <p:nvPr/>
        </p:nvSpPr>
        <p:spPr>
          <a:xfrm>
            <a:off x="5189220" y="3474720"/>
            <a:ext cx="3703320" cy="2468880"/>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1800" dirty="0" smtClean="0">
                <a:solidFill>
                  <a:schemeClr val="tx1"/>
                </a:solidFill>
              </a:rPr>
              <a:t>Popište obrázek svítivé diody</a:t>
            </a:r>
          </a:p>
          <a:p>
            <a:pPr marL="342900" indent="-342900">
              <a:buFont typeface="+mj-lt"/>
              <a:buAutoNum type="arabicPeriod"/>
            </a:pPr>
            <a:endParaRPr lang="cs-CZ" sz="1800" dirty="0" smtClean="0">
              <a:solidFill>
                <a:schemeClr val="tx1"/>
              </a:solidFill>
            </a:endParaRPr>
          </a:p>
          <a:p>
            <a:pPr marL="342900" indent="-342900">
              <a:buFont typeface="+mj-lt"/>
              <a:buAutoNum type="arabicPeriod"/>
            </a:pPr>
            <a:r>
              <a:rPr lang="cs-CZ" sz="1800" dirty="0" smtClean="0">
                <a:solidFill>
                  <a:schemeClr val="tx1"/>
                </a:solidFill>
              </a:rPr>
              <a:t>Do připravené tabulky se snažte doplnit rozdělení svítidel podle způsobu umístění a způsobu použití</a:t>
            </a:r>
            <a:endParaRPr lang="cs-CZ" sz="1800" dirty="0">
              <a:solidFill>
                <a:schemeClr val="tx1"/>
              </a:solidFill>
            </a:endParaRPr>
          </a:p>
        </p:txBody>
      </p:sp>
      <p:sp>
        <p:nvSpPr>
          <p:cNvPr id="16" name="Šipka doleva 15"/>
          <p:cNvSpPr/>
          <p:nvPr/>
        </p:nvSpPr>
        <p:spPr>
          <a:xfrm>
            <a:off x="3718560" y="929640"/>
            <a:ext cx="1676400" cy="929640"/>
          </a:xfrm>
          <a:prstGeom prst="lef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cs-CZ" sz="1600" dirty="0" smtClean="0"/>
              <a:t>Svítivá dioda</a:t>
            </a:r>
            <a:endParaRPr lang="cs-CZ" sz="1600" dirty="0"/>
          </a:p>
        </p:txBody>
      </p:sp>
      <p:sp>
        <p:nvSpPr>
          <p:cNvPr id="19" name="Tlačítko akce: Dopředu nebo Další 18">
            <a:hlinkClick r:id="" action="ppaction://hlinkshowjump?jump=nextslide" highlightClick="1"/>
          </p:cNvPr>
          <p:cNvSpPr/>
          <p:nvPr/>
        </p:nvSpPr>
        <p:spPr>
          <a:xfrm>
            <a:off x="8442960" y="304800"/>
            <a:ext cx="381000" cy="304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7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0" nodeType="clickEffect">
                                  <p:stCondLst>
                                    <p:cond delay="0"/>
                                  </p:stCondLst>
                                  <p:childTnLst>
                                    <p:anim calcmode="lin" valueType="num">
                                      <p:cBhvr additive="base">
                                        <p:cTn id="10" dur="500"/>
                                        <p:tgtEl>
                                          <p:spTgt spid="15"/>
                                        </p:tgtEl>
                                        <p:attrNameLst>
                                          <p:attrName>ppt_x</p:attrName>
                                        </p:attrNameLst>
                                      </p:cBhvr>
                                      <p:tavLst>
                                        <p:tav tm="0">
                                          <p:val>
                                            <p:strVal val="ppt_x"/>
                                          </p:val>
                                        </p:tav>
                                        <p:tav tm="100000">
                                          <p:val>
                                            <p:strVal val="ppt_x"/>
                                          </p:val>
                                        </p:tav>
                                      </p:tavLst>
                                    </p:anim>
                                    <p:anim calcmode="lin" valueType="num">
                                      <p:cBhvr additive="base">
                                        <p:cTn id="11" dur="500"/>
                                        <p:tgtEl>
                                          <p:spTgt spid="15"/>
                                        </p:tgtEl>
                                        <p:attrNameLst>
                                          <p:attrName>ppt_y</p:attrName>
                                        </p:attrNameLst>
                                      </p:cBhvr>
                                      <p:tavLst>
                                        <p:tav tm="0">
                                          <p:val>
                                            <p:strVal val="ppt_y"/>
                                          </p:val>
                                        </p:tav>
                                        <p:tav tm="100000">
                                          <p:val>
                                            <p:strVal val="1+ppt_h/2"/>
                                          </p:val>
                                        </p:tav>
                                      </p:tavLst>
                                    </p:anim>
                                    <p:set>
                                      <p:cBhvr>
                                        <p:cTn id="12"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16280" y="182880"/>
            <a:ext cx="7772400" cy="381000"/>
          </a:xfrm>
          <a:solidFill>
            <a:srgbClr val="FFC000"/>
          </a:solidFill>
        </p:spPr>
        <p:txBody>
          <a:bodyPr/>
          <a:lstStyle/>
          <a:p>
            <a:r>
              <a:rPr lang="cs-CZ" sz="2400" dirty="0" smtClean="0"/>
              <a:t>Pracovní list - příklad</a:t>
            </a:r>
            <a:endParaRPr lang="cs-CZ" sz="2400" dirty="0"/>
          </a:p>
        </p:txBody>
      </p:sp>
      <p:pic>
        <p:nvPicPr>
          <p:cNvPr id="3" name="Obrázek 2" descr="Test RZ osvětlení.JPG"/>
          <p:cNvPicPr>
            <a:picLocks noChangeAspect="1"/>
          </p:cNvPicPr>
          <p:nvPr/>
        </p:nvPicPr>
        <p:blipFill>
          <a:blip r:embed="rId2" cstate="print">
            <a:lum contrast="10000"/>
          </a:blip>
          <a:stretch>
            <a:fillRect/>
          </a:stretch>
        </p:blipFill>
        <p:spPr>
          <a:xfrm>
            <a:off x="526527" y="707707"/>
            <a:ext cx="8194563" cy="5921693"/>
          </a:xfrm>
          <a:prstGeom prst="rect">
            <a:avLst/>
          </a:prstGeom>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54050"/>
          </a:xfrm>
          <a:solidFill>
            <a:srgbClr val="FFC000"/>
          </a:solidFill>
          <a:ln>
            <a:solidFill>
              <a:srgbClr val="FFC000"/>
            </a:solidFill>
          </a:ln>
        </p:spPr>
        <p:txBody>
          <a:bodyPr rtlCol="0">
            <a:normAutofit fontScale="90000"/>
          </a:bodyPr>
          <a:lstStyle/>
          <a:p>
            <a:pPr eaLnBrk="1" fontAlgn="auto" hangingPunct="1">
              <a:spcAft>
                <a:spcPts val="0"/>
              </a:spcAft>
              <a:defRPr/>
            </a:pPr>
            <a:r>
              <a:rPr lang="cs-CZ" dirty="0" smtClean="0"/>
              <a:t>Konec prezentace</a:t>
            </a:r>
          </a:p>
        </p:txBody>
      </p:sp>
      <p:sp>
        <p:nvSpPr>
          <p:cNvPr id="3" name="Zástupný symbol pro zápatí 2"/>
          <p:cNvSpPr>
            <a:spLocks noGrp="1"/>
          </p:cNvSpPr>
          <p:nvPr>
            <p:ph type="ftr" sz="quarter" idx="11"/>
          </p:nvPr>
        </p:nvSpPr>
        <p:spPr/>
        <p:txBody>
          <a:bodyPr/>
          <a:lstStyle/>
          <a:p>
            <a:pPr>
              <a:defRPr/>
            </a:pPr>
            <a:r>
              <a:rPr lang="cs-CZ"/>
              <a:t>© Ing. Václav Opatrný</a:t>
            </a:r>
          </a:p>
        </p:txBody>
      </p:sp>
      <p:sp>
        <p:nvSpPr>
          <p:cNvPr id="4" name="Zástupný symbol pro číslo snímku 3"/>
          <p:cNvSpPr>
            <a:spLocks noGrp="1"/>
          </p:cNvSpPr>
          <p:nvPr>
            <p:ph type="sldNum" sz="quarter" idx="12"/>
          </p:nvPr>
        </p:nvSpPr>
        <p:spPr/>
        <p:txBody>
          <a:bodyPr/>
          <a:lstStyle/>
          <a:p>
            <a:pPr>
              <a:defRPr/>
            </a:pPr>
            <a:fld id="{11316118-264D-4ECA-8664-2C8822758154}" type="slidenum">
              <a:rPr lang="cs-CZ"/>
              <a:pPr>
                <a:defRPr/>
              </a:pPr>
              <a:t>10</a:t>
            </a:fld>
            <a:endParaRPr lang="cs-CZ"/>
          </a:p>
        </p:txBody>
      </p:sp>
      <p:sp>
        <p:nvSpPr>
          <p:cNvPr id="5" name="TextovéPole 4"/>
          <p:cNvSpPr txBox="1"/>
          <p:nvPr/>
        </p:nvSpPr>
        <p:spPr>
          <a:xfrm>
            <a:off x="498475" y="5805488"/>
            <a:ext cx="8355013" cy="461962"/>
          </a:xfrm>
          <a:prstGeom prst="rect">
            <a:avLst/>
          </a:prstGeom>
          <a:noFill/>
        </p:spPr>
        <p:txBody>
          <a:bodyPr>
            <a:spAutoFit/>
          </a:bodyPr>
          <a:lstStyle/>
          <a:p>
            <a:pPr algn="ctr">
              <a:defRPr/>
            </a:pPr>
            <a:r>
              <a:rPr lang="cs-CZ" sz="2400" dirty="0">
                <a:solidFill>
                  <a:schemeClr val="accent3">
                    <a:lumMod val="75000"/>
                  </a:schemeClr>
                </a:solidFill>
              </a:rPr>
              <a:t>Všechny </a:t>
            </a:r>
            <a:r>
              <a:rPr lang="cs-CZ" sz="2400" dirty="0" smtClean="0">
                <a:solidFill>
                  <a:schemeClr val="accent3">
                    <a:lumMod val="75000"/>
                  </a:schemeClr>
                </a:solidFill>
              </a:rPr>
              <a:t>materiály </a:t>
            </a:r>
            <a:r>
              <a:rPr lang="cs-CZ" sz="2400" dirty="0">
                <a:solidFill>
                  <a:schemeClr val="accent3">
                    <a:lumMod val="75000"/>
                  </a:schemeClr>
                </a:solidFill>
              </a:rPr>
              <a:t>a obrázky jsou z archivu autora.</a:t>
            </a: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434</TotalTime>
  <Words>1400</Words>
  <Application>Microsoft Office PowerPoint</Application>
  <PresentationFormat>Předvádění na obrazovce (4:3)</PresentationFormat>
  <Paragraphs>159</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Default Design</vt:lpstr>
      <vt:lpstr>Snímek 1</vt:lpstr>
      <vt:lpstr>Vznik a povaha světla</vt:lpstr>
      <vt:lpstr>Pouliční osvětlení – konstrukční prvky</vt:lpstr>
      <vt:lpstr>Stožárové rozvodnice</vt:lpstr>
      <vt:lpstr>Tlumivky pro sodíkové a rtuťové výbojky</vt:lpstr>
      <vt:lpstr>Zapojení výbojkového svítidla</vt:lpstr>
      <vt:lpstr>Novinky ve světelné technice</vt:lpstr>
      <vt:lpstr>Výkonové svítivé diody, ostatní svítidla</vt:lpstr>
      <vt:lpstr>Pracovní list - příklad</vt:lpstr>
      <vt:lpstr>Konec prezentace</vt:lpstr>
    </vt:vector>
  </TitlesOfParts>
  <Company>AutoCont OnLine, a.s.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Václav Opatrný</dc:creator>
  <cp:lastModifiedBy>Opatrný</cp:lastModifiedBy>
  <cp:revision>40</cp:revision>
  <dcterms:created xsi:type="dcterms:W3CDTF">2005-02-21T14:51:46Z</dcterms:created>
  <dcterms:modified xsi:type="dcterms:W3CDTF">2013-04-28T09:23:21Z</dcterms:modified>
</cp:coreProperties>
</file>