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5" r:id="rId9"/>
    <p:sldId id="266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7BC7-039B-4B43-8EDD-9030B1A0D3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AF11-2F6B-455B-984D-AB6E4F35A6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6507402"/>
      </p:ext>
    </p:extLst>
  </p:cSld>
  <p:clrMapOvr>
    <a:masterClrMapping/>
  </p:clrMapOvr>
  <p:transition spd="med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7BC7-039B-4B43-8EDD-9030B1A0D3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AF11-2F6B-455B-984D-AB6E4F35A6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1950132"/>
      </p:ext>
    </p:extLst>
  </p:cSld>
  <p:clrMapOvr>
    <a:masterClrMapping/>
  </p:clrMapOvr>
  <p:transition spd="med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7BC7-039B-4B43-8EDD-9030B1A0D3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AF11-2F6B-455B-984D-AB6E4F35A6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7073520"/>
      </p:ext>
    </p:extLst>
  </p:cSld>
  <p:clrMapOvr>
    <a:masterClrMapping/>
  </p:clrMapOvr>
  <p:transition spd="med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7BC7-039B-4B43-8EDD-9030B1A0D3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AF11-2F6B-455B-984D-AB6E4F35A6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8040408"/>
      </p:ext>
    </p:extLst>
  </p:cSld>
  <p:clrMapOvr>
    <a:masterClrMapping/>
  </p:clrMapOvr>
  <p:transition spd="med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7BC7-039B-4B43-8EDD-9030B1A0D3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AF11-2F6B-455B-984D-AB6E4F35A6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8605391"/>
      </p:ext>
    </p:extLst>
  </p:cSld>
  <p:clrMapOvr>
    <a:masterClrMapping/>
  </p:clrMapOvr>
  <p:transition spd="med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7BC7-039B-4B43-8EDD-9030B1A0D3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AF11-2F6B-455B-984D-AB6E4F35A6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0992330"/>
      </p:ext>
    </p:extLst>
  </p:cSld>
  <p:clrMapOvr>
    <a:masterClrMapping/>
  </p:clrMapOvr>
  <p:transition spd="med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7BC7-039B-4B43-8EDD-9030B1A0D3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AF11-2F6B-455B-984D-AB6E4F35A6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391744"/>
      </p:ext>
    </p:extLst>
  </p:cSld>
  <p:clrMapOvr>
    <a:masterClrMapping/>
  </p:clrMapOvr>
  <p:transition spd="med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7BC7-039B-4B43-8EDD-9030B1A0D3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AF11-2F6B-455B-984D-AB6E4F35A6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6247208"/>
      </p:ext>
    </p:extLst>
  </p:cSld>
  <p:clrMapOvr>
    <a:masterClrMapping/>
  </p:clrMapOvr>
  <p:transition spd="med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7BC7-039B-4B43-8EDD-9030B1A0D3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AF11-2F6B-455B-984D-AB6E4F35A6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7758101"/>
      </p:ext>
    </p:extLst>
  </p:cSld>
  <p:clrMapOvr>
    <a:masterClrMapping/>
  </p:clrMapOvr>
  <p:transition spd="med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7BC7-039B-4B43-8EDD-9030B1A0D3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AF11-2F6B-455B-984D-AB6E4F35A6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9308641"/>
      </p:ext>
    </p:extLst>
  </p:cSld>
  <p:clrMapOvr>
    <a:masterClrMapping/>
  </p:clrMapOvr>
  <p:transition spd="med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7BC7-039B-4B43-8EDD-9030B1A0D3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AF11-2F6B-455B-984D-AB6E4F35A6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4422232"/>
      </p:ext>
    </p:extLst>
  </p:cSld>
  <p:clrMapOvr>
    <a:masterClrMapping/>
  </p:clrMapOvr>
  <p:transition spd="med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9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BB7BC7-039B-4B43-8EDD-9030B1A0D31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FAF11-2F6B-455B-984D-AB6E4F35A6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222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b/b5/Zhukov_in_October_1941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d/d6/Eisenhower_official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7/77/Franklin_Roosevelt_-_Presidential_portrait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Hirohito_in_dress_uniform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Zhukov_in_October_1941.jpg" TargetMode="External"/><Relationship Id="rId7" Type="http://schemas.openxmlformats.org/officeDocument/2006/relationships/hyperlink" Target="http://cs.wikipedia.org/wiki/Soubor:Hirohito_in_dress_uniform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ranklin_Roosevelt_-_Presidential_portrait.jpg" TargetMode="External"/><Relationship Id="rId5" Type="http://schemas.openxmlformats.org/officeDocument/2006/relationships/hyperlink" Target="file:///\\en.wikipedia.org\wiki\Frank_O._Salisbury" TargetMode="External"/><Relationship Id="rId4" Type="http://schemas.openxmlformats.org/officeDocument/2006/relationships/hyperlink" Target="http://cs.wikipedia.org/wiki/Eisenhow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51720" y="692696"/>
            <a:ext cx="4572000" cy="375487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Štětí,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D.9.A.24_opakovani_uciva_druha_svetova_valka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26.03.2013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OPAKOVANÍ UČIVA – DRUHÁ SVĚTOVÁ VÁLKA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67852" y="4365104"/>
            <a:ext cx="887614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OPAKOVÁNÍ UČIVA – DRUHÁ SVĚTOVÁ VÁLKA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2701" y="5301208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50217549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Dějepis 9.ročník</a:t>
            </a:r>
          </a:p>
          <a:p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Práce s textem – rozvoj čtenářské gramotnosti – předběžné samostudium</a:t>
            </a:r>
          </a:p>
          <a:p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Orientace v obrazovém materiálu</a:t>
            </a:r>
          </a:p>
          <a:p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Zopakování znalostí</a:t>
            </a:r>
          </a:p>
        </p:txBody>
      </p:sp>
    </p:spTree>
    <p:extLst>
      <p:ext uri="{BB962C8B-B14F-4D97-AF65-F5344CB8AC3E}">
        <p14:creationId xmlns:p14="http://schemas.microsoft.com/office/powerpoint/2010/main" xmlns="" val="1219006289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VELKÁ OPAKOVACÍ HRA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>
                <a:solidFill>
                  <a:schemeClr val="accent6">
                    <a:lumMod val="75000"/>
                  </a:schemeClr>
                </a:solidFill>
              </a:rPr>
              <a:t>Cílem dnešní hodiny bude zopakování  učiva o druhé světové válce, a to formou netradiční soutěže</a:t>
            </a:r>
          </a:p>
          <a:p>
            <a:endParaRPr lang="cs-CZ" sz="2800" b="1" i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b="1" i="1" u="sng" dirty="0" smtClean="0">
                <a:solidFill>
                  <a:schemeClr val="accent6">
                    <a:lumMod val="75000"/>
                  </a:schemeClr>
                </a:solidFill>
              </a:rPr>
              <a:t>PRAVIDLA</a:t>
            </a:r>
          </a:p>
          <a:p>
            <a:r>
              <a:rPr lang="cs-CZ" sz="2800" b="1" i="1" dirty="0" smtClean="0">
                <a:solidFill>
                  <a:schemeClr val="accent6">
                    <a:lumMod val="75000"/>
                  </a:schemeClr>
                </a:solidFill>
              </a:rPr>
              <a:t>Soutěž bude mít čtyři kola</a:t>
            </a:r>
          </a:p>
          <a:p>
            <a:r>
              <a:rPr lang="cs-CZ" sz="2800" b="1" i="1" dirty="0" smtClean="0">
                <a:solidFill>
                  <a:schemeClr val="accent6">
                    <a:lumMod val="75000"/>
                  </a:schemeClr>
                </a:solidFill>
              </a:rPr>
              <a:t>V jednom kole se vystřídá vždy celá třída</a:t>
            </a:r>
          </a:p>
          <a:p>
            <a:r>
              <a:rPr lang="cs-CZ" sz="2800" b="1" i="1" dirty="0" smtClean="0">
                <a:solidFill>
                  <a:schemeClr val="accent6">
                    <a:lumMod val="75000"/>
                  </a:schemeClr>
                </a:solidFill>
              </a:rPr>
              <a:t>Vyvolaný žák nebude tázán, sám sdělí jakýkoli plnohodnotný údaj z probíraného učiva</a:t>
            </a:r>
          </a:p>
          <a:p>
            <a:r>
              <a:rPr lang="cs-CZ" sz="2800" b="1" i="1" dirty="0" smtClean="0">
                <a:solidFill>
                  <a:schemeClr val="accent6">
                    <a:lumMod val="75000"/>
                  </a:schemeClr>
                </a:solidFill>
              </a:rPr>
              <a:t>Získává +, či -</a:t>
            </a:r>
            <a:endParaRPr lang="cs-CZ" sz="28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1734198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2800" b="1" i="1" u="sng" dirty="0" smtClean="0">
                <a:solidFill>
                  <a:schemeClr val="accent6">
                    <a:lumMod val="75000"/>
                  </a:schemeClr>
                </a:solidFill>
              </a:rPr>
              <a:t>Kritéria pro získání kladného znaménka: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i="1" dirty="0" smtClean="0">
                <a:solidFill>
                  <a:schemeClr val="accent6">
                    <a:lumMod val="75000"/>
                  </a:schemeClr>
                </a:solidFill>
              </a:rPr>
              <a:t>Žák řekne správný údaj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i="1" dirty="0" smtClean="0">
                <a:solidFill>
                  <a:schemeClr val="accent6">
                    <a:lumMod val="75000"/>
                  </a:schemeClr>
                </a:solidFill>
              </a:rPr>
              <a:t>Nesmí zopakovat, co už bylo řečeno – musí se tedy všichni navzájem pozorně poslouchat</a:t>
            </a:r>
          </a:p>
          <a:p>
            <a:pPr marL="514350" indent="-514350">
              <a:buFont typeface="+mj-lt"/>
              <a:buAutoNum type="arabicPeriod"/>
            </a:pPr>
            <a:endParaRPr lang="cs-CZ" sz="2800" b="1" i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b="1" i="1" u="sng" dirty="0" smtClean="0">
                <a:solidFill>
                  <a:schemeClr val="accent6">
                    <a:lumMod val="75000"/>
                  </a:schemeClr>
                </a:solidFill>
              </a:rPr>
              <a:t>Kritéria pro získání záporného znaménka: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i="1" dirty="0" smtClean="0">
                <a:solidFill>
                  <a:schemeClr val="accent6">
                    <a:lumMod val="75000"/>
                  </a:schemeClr>
                </a:solidFill>
              </a:rPr>
              <a:t>žák řekne chybný údaj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i="1" dirty="0" smtClean="0">
                <a:solidFill>
                  <a:schemeClr val="accent6">
                    <a:lumMod val="75000"/>
                  </a:schemeClr>
                </a:solidFill>
              </a:rPr>
              <a:t>Zopakuje, co už bylo řečeno</a:t>
            </a:r>
            <a:endParaRPr lang="cs-CZ" sz="2800" b="1" i="1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8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PC-03TX\AppData\Local\Microsoft\Windows\Temporary Internet Files\Content.IE5\21OSXYFR\MM90025450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509120"/>
            <a:ext cx="1728000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08776661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HODNOCENÍ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++++     1</a:t>
            </a:r>
          </a:p>
          <a:p>
            <a:r>
              <a:rPr lang="cs-CZ" dirty="0" smtClean="0"/>
              <a:t>+++-      2</a:t>
            </a:r>
          </a:p>
          <a:p>
            <a:r>
              <a:rPr lang="cs-CZ" dirty="0" smtClean="0"/>
              <a:t>++--       3</a:t>
            </a:r>
          </a:p>
          <a:p>
            <a:r>
              <a:rPr lang="cs-CZ" dirty="0" smtClean="0"/>
              <a:t>+---        4</a:t>
            </a:r>
          </a:p>
          <a:p>
            <a:r>
              <a:rPr lang="cs-CZ" dirty="0" smtClean="0"/>
              <a:t>----         5</a:t>
            </a:r>
            <a:endParaRPr lang="cs-CZ" dirty="0"/>
          </a:p>
        </p:txBody>
      </p:sp>
      <p:pic>
        <p:nvPicPr>
          <p:cNvPr id="2050" name="Picture 2" descr="C:\Users\PC-03TX\AppData\Local\Microsoft\Windows\Temporary Internet Files\Content.IE5\21OSXYFR\MC90031180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412776"/>
            <a:ext cx="4030762" cy="43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71881583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OBRAZOVÁ ČÁST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pic>
        <p:nvPicPr>
          <p:cNvPr id="3074" name="Picture 2" descr="Soubor:Zhukov in October 194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484784"/>
            <a:ext cx="4705350" cy="402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43808" y="5676226"/>
            <a:ext cx="27987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VELITEL SOVĚTSKÉ ARMÁDY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5194034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Eisenhower official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76672"/>
            <a:ext cx="45243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6191672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34. PRESIDENT  USA, ZA VÁLKY VELITEL SPOJENCŮ V EVROPĚ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8872799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Franklin Roosevelt - Presidential portrai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76672"/>
            <a:ext cx="4579200" cy="57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86996" y="6208909"/>
            <a:ext cx="45879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32. PRESIDENT USA – V DOBĚ DRUHÉ SVĚTOVÉ VÁLKY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48147403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irohito in dress uniform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571480"/>
            <a:ext cx="3896739" cy="5436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786050" y="5929330"/>
            <a:ext cx="371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JAPONSKÝ CÍSAŘ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>
            <a:normAutofit/>
          </a:bodyPr>
          <a:lstStyle/>
          <a:p>
            <a:r>
              <a:rPr lang="cs-CZ" sz="3600" b="1" u="sng" dirty="0" smtClean="0"/>
              <a:t>METODICKÝ NÁVOD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Zjišťujeme úroveň znalostí jinou než klasickou formou</a:t>
            </a:r>
          </a:p>
          <a:p>
            <a:r>
              <a:rPr lang="cs-CZ" sz="2800" dirty="0" smtClean="0"/>
              <a:t>Pokud žáci opraví  chybnou odpověď, můžeme je ohodnotit podle svého mimi soutěž</a:t>
            </a:r>
          </a:p>
          <a:p>
            <a:r>
              <a:rPr lang="cs-CZ" sz="2800" dirty="0" smtClean="0"/>
              <a:t>Individuálně hodnotíme i obrazovou část</a:t>
            </a:r>
          </a:p>
          <a:p>
            <a:r>
              <a:rPr lang="cs-CZ" sz="2800" b="1" u="sng" dirty="0" smtClean="0"/>
              <a:t>Klíčová slova: </a:t>
            </a:r>
            <a:r>
              <a:rPr lang="cs-CZ" sz="2800" dirty="0" smtClean="0"/>
              <a:t>viz </a:t>
            </a:r>
            <a:r>
              <a:rPr lang="cs-CZ" sz="2800" dirty="0" smtClean="0"/>
              <a:t>snímek 3 a 4</a:t>
            </a:r>
            <a:endParaRPr lang="cs-CZ" sz="2800" dirty="0" smtClean="0"/>
          </a:p>
          <a:p>
            <a:r>
              <a:rPr lang="cs-CZ" sz="2800" b="1" u="sng" dirty="0" smtClean="0"/>
              <a:t>Inovace:</a:t>
            </a:r>
            <a:r>
              <a:rPr lang="cs-CZ" sz="2800" dirty="0" smtClean="0"/>
              <a:t> opakování formou soutěže zajišťující větší soustředění a zaujetí žáků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331063344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/>
              <a:t>POUŽITÉ ZDROJE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S.4:</a:t>
            </a:r>
            <a:r>
              <a:rPr lang="cs-CZ" sz="2000" u="sng" dirty="0" smtClean="0">
                <a:hlinkClick r:id="rId2"/>
              </a:rPr>
              <a:t>www.office.</a:t>
            </a:r>
            <a:r>
              <a:rPr lang="cs-CZ" sz="2000" u="sng" dirty="0" err="1" smtClean="0">
                <a:hlinkClick r:id="rId2"/>
              </a:rPr>
              <a:t>microsoft.com</a:t>
            </a:r>
            <a:endParaRPr lang="cs-CZ" sz="2000" dirty="0" smtClean="0"/>
          </a:p>
          <a:p>
            <a:r>
              <a:rPr lang="cs-CZ" sz="2000" dirty="0" smtClean="0"/>
              <a:t>S.5:</a:t>
            </a:r>
            <a:r>
              <a:rPr lang="cs-CZ" sz="2000" u="sng" dirty="0" smtClean="0">
                <a:hlinkClick r:id="rId2"/>
              </a:rPr>
              <a:t>www.office.</a:t>
            </a:r>
            <a:r>
              <a:rPr lang="cs-CZ" sz="2000" u="sng" dirty="0" err="1" smtClean="0">
                <a:hlinkClick r:id="rId2"/>
              </a:rPr>
              <a:t>microsoft.com</a:t>
            </a:r>
            <a:endParaRPr lang="cs-CZ" sz="2000" dirty="0" smtClean="0"/>
          </a:p>
          <a:p>
            <a:r>
              <a:rPr lang="cs-CZ" sz="2000" dirty="0" smtClean="0"/>
              <a:t>S.6: Autor</a:t>
            </a:r>
            <a:r>
              <a:rPr lang="cs-CZ" sz="2000" b="1" dirty="0" smtClean="0"/>
              <a:t> </a:t>
            </a:r>
            <a:r>
              <a:rPr lang="cs-CZ" sz="2000" dirty="0" smtClean="0"/>
              <a:t>neznámý, </a:t>
            </a:r>
            <a:r>
              <a:rPr lang="cs-CZ" sz="2000" i="1" dirty="0" err="1" smtClean="0"/>
              <a:t>commons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wikimedia</a:t>
            </a:r>
            <a:r>
              <a:rPr lang="cs-CZ" sz="2000" i="1" dirty="0" smtClean="0"/>
              <a:t>, [2013 – 03 -25].</a:t>
            </a:r>
            <a:r>
              <a:rPr lang="cs-CZ" sz="2000" dirty="0" smtClean="0"/>
              <a:t>Dostupné na www </a:t>
            </a:r>
            <a:r>
              <a:rPr lang="cs-CZ" sz="2000" dirty="0"/>
              <a:t>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cs.wikipedia.org/wiki/Soubor:Zhukov_in_October_1941.jpg</a:t>
            </a:r>
            <a:endParaRPr lang="cs-CZ" sz="2000" dirty="0" smtClean="0"/>
          </a:p>
          <a:p>
            <a:r>
              <a:rPr lang="cs-CZ" sz="2000" i="1" dirty="0" smtClean="0"/>
              <a:t>S.7: </a:t>
            </a:r>
            <a:r>
              <a:rPr lang="cs-CZ" sz="2000" i="1" dirty="0"/>
              <a:t>	</a:t>
            </a:r>
            <a:r>
              <a:rPr lang="cs-CZ" sz="2000" dirty="0" err="1"/>
              <a:t>White</a:t>
            </a:r>
            <a:r>
              <a:rPr lang="cs-CZ" sz="2000" dirty="0"/>
              <a:t> </a:t>
            </a:r>
            <a:r>
              <a:rPr lang="cs-CZ" sz="2000" dirty="0" smtClean="0"/>
              <a:t>House,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i="1" dirty="0"/>
              <a:t> </a:t>
            </a:r>
            <a:r>
              <a:rPr lang="cs-CZ" sz="2000" i="1" dirty="0" err="1"/>
              <a:t>wikimedia</a:t>
            </a:r>
            <a:r>
              <a:rPr lang="cs-CZ" sz="2000" i="1" dirty="0"/>
              <a:t>, [2013 – 03 -25</a:t>
            </a:r>
            <a:r>
              <a:rPr lang="cs-CZ" sz="2000" i="1" dirty="0" smtClean="0"/>
              <a:t>].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i="1" dirty="0"/>
              <a:t> </a:t>
            </a:r>
            <a:r>
              <a:rPr lang="cs-CZ" sz="2000" i="1" dirty="0" err="1"/>
              <a:t>wikimedia</a:t>
            </a:r>
            <a:r>
              <a:rPr lang="cs-CZ" sz="2000" i="1" dirty="0"/>
              <a:t>, [2013 – 03 -25</a:t>
            </a:r>
            <a:r>
              <a:rPr lang="cs-CZ" sz="2000" i="1" dirty="0" smtClean="0"/>
              <a:t>].</a:t>
            </a:r>
            <a:r>
              <a:rPr lang="cs-CZ" sz="2000" dirty="0"/>
              <a:t> Dostupné na </a:t>
            </a:r>
            <a:r>
              <a:rPr lang="cs-CZ" sz="2000" dirty="0" smtClean="0"/>
              <a:t>www:</a:t>
            </a:r>
            <a:r>
              <a:rPr lang="cs-CZ" sz="2000" dirty="0"/>
              <a:t> </a:t>
            </a:r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cs.wikipedia.org/wiki/Eisenhower</a:t>
            </a:r>
            <a:endParaRPr lang="cs-CZ" sz="2000" dirty="0" smtClean="0"/>
          </a:p>
          <a:p>
            <a:r>
              <a:rPr lang="cs-CZ" sz="2000" dirty="0" smtClean="0"/>
              <a:t>S.8:</a:t>
            </a:r>
            <a:r>
              <a:rPr lang="cs-CZ" sz="2000" dirty="0">
                <a:hlinkClick r:id="rId5" action="ppaction://hlinkfile" tooltip="en:Frank O. Salisbury"/>
              </a:rPr>
              <a:t> Frank O. </a:t>
            </a:r>
            <a:r>
              <a:rPr lang="cs-CZ" sz="2000" dirty="0" err="1" smtClean="0">
                <a:hlinkClick r:id="rId5" action="ppaction://hlinkfile" tooltip="en:Frank O. Salisbury"/>
              </a:rPr>
              <a:t>Salisbury</a:t>
            </a:r>
            <a:r>
              <a:rPr lang="cs-CZ" sz="2000" dirty="0" smtClean="0"/>
              <a:t>,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i="1" dirty="0"/>
              <a:t> </a:t>
            </a:r>
            <a:r>
              <a:rPr lang="cs-CZ" sz="2000" i="1" dirty="0" err="1"/>
              <a:t>wikimedia</a:t>
            </a:r>
            <a:r>
              <a:rPr lang="cs-CZ" sz="2000" i="1" dirty="0"/>
              <a:t>, [2013 – 03 -25</a:t>
            </a:r>
            <a:r>
              <a:rPr lang="cs-CZ" sz="2000" i="1" dirty="0" smtClean="0"/>
              <a:t>].</a:t>
            </a:r>
            <a:r>
              <a:rPr lang="cs-CZ" sz="2000" dirty="0"/>
              <a:t> Dostupné na www: </a:t>
            </a:r>
            <a:r>
              <a:rPr lang="cs-CZ" sz="2000" dirty="0">
                <a:hlinkClick r:id="rId6"/>
              </a:rPr>
              <a:t>http://cs.wikipedia.org/wiki/Soubor:Franklin_Roosevelt_-_</a:t>
            </a:r>
            <a:r>
              <a:rPr lang="cs-CZ" sz="2000" dirty="0" smtClean="0">
                <a:hlinkClick r:id="rId6"/>
              </a:rPr>
              <a:t>Presidential_portrait.jpg</a:t>
            </a:r>
            <a:endParaRPr lang="cs-CZ" sz="2000" dirty="0" smtClean="0"/>
          </a:p>
          <a:p>
            <a:r>
              <a:rPr lang="cs-CZ" sz="2000" dirty="0" smtClean="0"/>
              <a:t>S.9: </a:t>
            </a:r>
            <a:r>
              <a:rPr lang="cs-CZ" sz="2000" dirty="0" smtClean="0">
                <a:solidFill>
                  <a:prstClr val="black"/>
                </a:solidFill>
              </a:rPr>
              <a:t> </a:t>
            </a:r>
            <a:r>
              <a:rPr lang="cs-CZ" sz="2000" dirty="0" smtClean="0"/>
              <a:t>Autor</a:t>
            </a:r>
            <a:r>
              <a:rPr lang="cs-CZ" sz="2000" b="1" dirty="0" smtClean="0"/>
              <a:t> </a:t>
            </a:r>
            <a:r>
              <a:rPr lang="cs-CZ" sz="2000" dirty="0" smtClean="0"/>
              <a:t>neznámý,  </a:t>
            </a:r>
            <a:r>
              <a:rPr lang="cs-CZ" sz="20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2000" i="1" dirty="0" smtClean="0">
                <a:solidFill>
                  <a:prstClr val="black"/>
                </a:solidFill>
              </a:rPr>
              <a:t> ,</a:t>
            </a:r>
            <a:r>
              <a:rPr lang="cs-CZ" sz="2000" dirty="0" smtClean="0">
                <a:solidFill>
                  <a:prstClr val="black"/>
                </a:solidFill>
              </a:rPr>
              <a:t> [2013–03– </a:t>
            </a:r>
            <a:r>
              <a:rPr lang="cs-CZ" sz="2000" dirty="0" smtClean="0">
                <a:solidFill>
                  <a:prstClr val="black"/>
                </a:solidFill>
              </a:rPr>
              <a:t>25 </a:t>
            </a:r>
            <a:r>
              <a:rPr lang="cs-CZ" sz="2000" dirty="0" smtClean="0">
                <a:solidFill>
                  <a:prstClr val="black"/>
                </a:solidFill>
              </a:rPr>
              <a:t>]. Dostupné na  www: </a:t>
            </a:r>
            <a:r>
              <a:rPr lang="cs-CZ" sz="2000" dirty="0" smtClean="0">
                <a:solidFill>
                  <a:prstClr val="black"/>
                </a:solidFill>
                <a:hlinkClick r:id="rId7"/>
              </a:rPr>
              <a:t>http://cs.wikipedia.org/wiki/Soubor:Hirohito_in_dress_uniform.jpg</a:t>
            </a:r>
            <a:endParaRPr lang="cs-CZ" sz="2000" dirty="0" smtClean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830633359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237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VELKÁ OPAKOVACÍ HRA</vt:lpstr>
      <vt:lpstr>Snímek 4</vt:lpstr>
      <vt:lpstr>HODNOCENÍ</vt:lpstr>
      <vt:lpstr>OBRAZOVÁ ČÁST</vt:lpstr>
      <vt:lpstr>Snímek 7</vt:lpstr>
      <vt:lpstr>Snímek 8</vt:lpstr>
      <vt:lpstr>Snímek 9</vt:lpstr>
      <vt:lpstr>METODICKÝ NÁVOD</vt:lpstr>
      <vt:lpstr>POUŽITÉ ZDROJE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PC-29SQ</dc:creator>
  <cp:lastModifiedBy>Soňa</cp:lastModifiedBy>
  <cp:revision>19</cp:revision>
  <dcterms:created xsi:type="dcterms:W3CDTF">2013-03-25T06:19:59Z</dcterms:created>
  <dcterms:modified xsi:type="dcterms:W3CDTF">2013-03-25T19:00:51Z</dcterms:modified>
</cp:coreProperties>
</file>