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0411DE-9E60-4BE3-BDB4-21113EA07BB8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C393CD-07AA-475B-B81A-0587E1D9EA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CA02FE-0940-4E06-8C65-3AE63661B27A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AAAD7F-2D2E-44AF-A236-C46EE4D120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8C8253-74BA-4AF4-8A0C-2D9419BF247C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10AE182A-AD4D-4234-99E4-0D62BC412A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C35F0-B90C-437D-B0C9-DEF02F985AD5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1DB0-1FD4-485D-BBBC-02971C0938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54F5F8-355B-47D4-843E-FE4198F673C0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BDC754-6D11-4E4F-9420-F01330E587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921401-B972-4957-B6BF-67BBAA8765AB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300D89-6675-4166-AEEA-1BAABD06F7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03637D-963D-4E1B-8E9B-2438B4C5D65A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731839-3070-4F89-9EC5-42EA5DFBE3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A2822B-4CFD-4F9D-AA55-54816A5B3A34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4A683F-0B54-41D0-A28F-F4E48493A1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B2D5CB-4787-41F0-8113-5E4591B859DC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CDAADDE4-18DC-4E2C-AFD1-1EDB5A7D02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BC19CD-73AC-4293-B3A0-0010E71DDBDE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DFF679-1F75-4F0C-BF0C-5A87C2DA9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3EE969-602E-4E67-9CE6-DA40F80F360D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60A24F-D240-484E-A8C3-77E09B1402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6B93BE8-5BD5-4979-9026-72118B80BC90}" type="datetimeFigureOut">
              <a:rPr lang="cs-CZ" smtClean="0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F75B3F27-DAA8-49E3-B844-6E343EF35C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e/Kolman_decembrists.jpg" TargetMode="External"/><Relationship Id="rId2" Type="http://schemas.openxmlformats.org/officeDocument/2006/relationships/hyperlink" Target="http://cs.wikipedia.org/wiki/Pu%C5%A1kin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upload.wikimedia.org/wikipedia/commons/2/2b/AleksandrPushk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418" y="1594048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693045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Romantismus v Rusku – A. S. </a:t>
            </a:r>
            <a:r>
              <a:rPr lang="cs-CZ" sz="2400" smtClean="0"/>
              <a:t>Puškin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Druhý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>
              <a:defRPr/>
            </a:pPr>
            <a:r>
              <a:rPr lang="cs-CZ" sz="2400" dirty="0" smtClean="0"/>
              <a:t>Datum vzniku:		22. 3. 2013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Autor:			Mgr. Radka Chromá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– hlavní rysy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722312" y="2547938"/>
            <a:ext cx="7954143" cy="4031873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latin typeface="Calibri" pitchFamily="34" charset="0"/>
              </a:rPr>
              <a:t>1. polovina 19. století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Období napoleonských válek v Evropě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Umělecký směr, životní pocit, postoj člověka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Reakce na studenou racionalitu klasicismu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 V popředí: 	- nespoutaný a vášnivý cit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</a:rPr>
              <a:t>		- preferování tvůrčí svobody a nezávislosti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</a:rPr>
              <a:t>		- touha po harmonii s přírodou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</a:rPr>
              <a:t>		- inspirační zdroj – gotika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Calibri" pitchFamily="34" charset="0"/>
              </a:rPr>
              <a:t>		- navázání na preromantismus 18. století </a:t>
            </a:r>
            <a:endParaRPr lang="cs-CZ" sz="2400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722312" y="3024242"/>
            <a:ext cx="7954143" cy="3000821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> </a:t>
            </a:r>
            <a:r>
              <a:rPr lang="cs-CZ" sz="2800" b="1" dirty="0" smtClean="0">
                <a:latin typeface="Calibri" pitchFamily="34" charset="0"/>
              </a:rPr>
              <a:t>Alexandr </a:t>
            </a:r>
            <a:r>
              <a:rPr lang="cs-CZ" sz="2800" b="1" dirty="0" err="1" smtClean="0">
                <a:latin typeface="Calibri" pitchFamily="34" charset="0"/>
              </a:rPr>
              <a:t>Sergejevič</a:t>
            </a:r>
            <a:r>
              <a:rPr lang="cs-CZ" sz="2800" b="1" dirty="0" smtClean="0">
                <a:latin typeface="Calibri" pitchFamily="34" charset="0"/>
              </a:rPr>
              <a:t> </a:t>
            </a:r>
            <a:r>
              <a:rPr lang="cs-CZ" sz="2800" b="1" dirty="0" err="1" smtClean="0">
                <a:latin typeface="Calibri" pitchFamily="34" charset="0"/>
              </a:rPr>
              <a:t>Puškin</a:t>
            </a:r>
            <a:endParaRPr lang="cs-CZ" sz="2800" b="1" dirty="0" smtClean="0">
              <a:latin typeface="Calibri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(6. 6. 1799 – 10. 2. 1837)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nejvýznamnější představitel 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2800" dirty="0" smtClean="0">
                <a:latin typeface="Calibri" pitchFamily="34" charset="0"/>
              </a:rPr>
              <a:t>  romantismu v ruské literatuře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položil základy moderní spisovné ruštiny</a:t>
            </a:r>
          </a:p>
          <a:p>
            <a:pPr algn="l" fontAlgn="auto">
              <a:spcAft>
                <a:spcPts val="0"/>
              </a:spcAft>
              <a:defRPr/>
            </a:pP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4" name="Obrázek 3" descr="puskinTex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140968"/>
            <a:ext cx="2962275" cy="1790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722312" y="2636912"/>
            <a:ext cx="7954143" cy="3847207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> </a:t>
            </a:r>
            <a:r>
              <a:rPr lang="cs-CZ" sz="2800" b="1" dirty="0" smtClean="0">
                <a:latin typeface="Calibri" pitchFamily="34" charset="0"/>
              </a:rPr>
              <a:t>Alexandr </a:t>
            </a:r>
            <a:r>
              <a:rPr lang="cs-CZ" sz="2800" b="1" dirty="0" err="1" smtClean="0">
                <a:latin typeface="Calibri" pitchFamily="34" charset="0"/>
              </a:rPr>
              <a:t>Sergejevič</a:t>
            </a:r>
            <a:r>
              <a:rPr lang="cs-CZ" sz="2800" b="1" dirty="0" smtClean="0">
                <a:latin typeface="Calibri" pitchFamily="34" charset="0"/>
              </a:rPr>
              <a:t> </a:t>
            </a:r>
            <a:r>
              <a:rPr lang="cs-CZ" sz="2800" b="1" dirty="0" err="1" smtClean="0">
                <a:latin typeface="Calibri" pitchFamily="34" charset="0"/>
              </a:rPr>
              <a:t>Puškin</a:t>
            </a:r>
            <a:endParaRPr lang="cs-CZ" sz="2800" b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zakladatel moderní ruské literatury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básník, prozaik, dramatik, kritik, publicista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šlechtic, představitel revolučního romantismu =    aktivně svým </a:t>
            </a:r>
            <a:r>
              <a:rPr lang="cs-CZ" sz="2800" smtClean="0">
                <a:latin typeface="Calibri" pitchFamily="34" charset="0"/>
              </a:rPr>
              <a:t>životem naplňoval </a:t>
            </a:r>
            <a:r>
              <a:rPr lang="cs-CZ" sz="2800" dirty="0" smtClean="0">
                <a:latin typeface="Calibri" pitchFamily="34" charset="0"/>
              </a:rPr>
              <a:t>romantické ideály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sympatizoval s děkabristy, člen literárních spolků (např. Zelená lampa,…)            vyhnanství v jižním Rusku a Oděse</a:t>
            </a:r>
            <a:endParaRPr lang="cs-CZ" sz="2400" dirty="0" smtClean="0">
              <a:latin typeface="Calibri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283968" y="5805264"/>
            <a:ext cx="64807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722312" y="2636912"/>
            <a:ext cx="7954143" cy="2985433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> </a:t>
            </a:r>
            <a:r>
              <a:rPr lang="cs-CZ" sz="2800" b="1" dirty="0" smtClean="0">
                <a:latin typeface="Calibri" pitchFamily="34" charset="0"/>
              </a:rPr>
              <a:t>Děkabristé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důstojníci petrohradských pluků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snaha o změnu režimu v Rusku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prosinec 1825 - povstání proti caru Mikuláši I.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 bylo potlačeno           5 vůdců popraveno, další posláni na Sibiř, zbaveni důstojnických hodností</a:t>
            </a:r>
            <a:endParaRPr lang="cs-CZ" sz="2400" dirty="0" smtClean="0">
              <a:latin typeface="Calibri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275856" y="4941168"/>
            <a:ext cx="64807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962672" y="6309320"/>
            <a:ext cx="3345632" cy="369332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1800" i="1" dirty="0" smtClean="0">
                <a:latin typeface="Calibri" pitchFamily="34" charset="0"/>
              </a:rPr>
              <a:t> Kolman: Děkabristé u Senátu</a:t>
            </a:r>
            <a:endParaRPr lang="cs-CZ" sz="2400" dirty="0" smtClean="0">
              <a:latin typeface="Calibri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275856" y="4941168"/>
            <a:ext cx="64807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 descr="Kolman_decembrist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2636912"/>
            <a:ext cx="5415533" cy="3672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body" idx="1"/>
          </p:nvPr>
        </p:nvSpPr>
        <p:spPr>
          <a:xfrm>
            <a:off x="3962672" y="6309320"/>
            <a:ext cx="3345632" cy="369332"/>
          </a:xfrm>
        </p:spPr>
        <p:txBody>
          <a:bodyPr wrap="square" rtlCol="0">
            <a:sp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1800" i="1" dirty="0" smtClean="0">
                <a:latin typeface="Calibri" pitchFamily="34" charset="0"/>
              </a:rPr>
              <a:t> 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10" name="Podnadpis 8"/>
          <p:cNvSpPr txBox="1">
            <a:spLocks/>
          </p:cNvSpPr>
          <p:nvPr/>
        </p:nvSpPr>
        <p:spPr>
          <a:xfrm>
            <a:off x="650305" y="2742887"/>
            <a:ext cx="7954143" cy="3570208"/>
          </a:xfrm>
          <a:prstGeom prst="rect">
            <a:avLst/>
          </a:prstGeom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Alexandr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Sergejevič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Puškin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– dílo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Lyrika: Slavík a růže, Rusalka, Ženich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Poémy: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Ruslan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a Ludmila, Kavkazský zajatec, Cikáni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Prózy: Piková dáma, Kapitánská dcerka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Román ve verších: Evžen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Oněgin</a:t>
            </a:r>
            <a:endParaRPr lang="cs-CZ" sz="2800" dirty="0">
              <a:solidFill>
                <a:schemeClr val="tx1">
                  <a:tint val="75000"/>
                </a:schemeClr>
              </a:solidFill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Drama: Boris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Godunov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10" name="Podnadpis 8"/>
          <p:cNvSpPr txBox="1">
            <a:spLocks/>
          </p:cNvSpPr>
          <p:nvPr/>
        </p:nvSpPr>
        <p:spPr>
          <a:xfrm>
            <a:off x="650305" y="2742887"/>
            <a:ext cx="7954143" cy="3339376"/>
          </a:xfrm>
          <a:prstGeom prst="rect">
            <a:avLst/>
          </a:prstGeom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A. S.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Puškin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: – Evžen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Oněgin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(román ve verších)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Zobrazuje ruskou společnost 1. </a:t>
            </a:r>
            <a:r>
              <a:rPr lang="cs-CZ" sz="2800" dirty="0" err="1" smtClean="0">
                <a:solidFill>
                  <a:schemeClr val="tx1">
                    <a:tint val="75000"/>
                  </a:schemeClr>
                </a:solidFill>
                <a:cs typeface="+mn-cs"/>
              </a:rPr>
              <a:t>pol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  <a:cs typeface="+mn-cs"/>
              </a:rPr>
              <a:t>.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19. století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lang="cs-CZ" sz="2800" dirty="0">
                <a:solidFill>
                  <a:schemeClr val="tx1">
                    <a:tint val="75000"/>
                  </a:schemeClr>
                </a:solidFill>
                <a:cs typeface="+mn-cs"/>
              </a:rPr>
              <a:t> 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  <a:cs typeface="+mn-cs"/>
              </a:rPr>
              <a:t>Evžen </a:t>
            </a:r>
            <a:r>
              <a:rPr lang="cs-CZ" sz="2800" dirty="0" err="1" smtClean="0">
                <a:solidFill>
                  <a:schemeClr val="tx1">
                    <a:tint val="75000"/>
                  </a:schemeClr>
                </a:solidFill>
                <a:cs typeface="+mn-cs"/>
              </a:rPr>
              <a:t>Oněgin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  <a:cs typeface="+mn-cs"/>
              </a:rPr>
              <a:t> – tragikomický hrdina, typ tzv. zbytečného člověka – cynik s pokřiveným pohledem na svět, od kterého je odtržen. Ve svém životě je unuděný a lehkomyslný, nenachází smysl života.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Táňa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– upřímná, naivní dívka plná vřelého citu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10" name="Podnadpis 8"/>
          <p:cNvSpPr txBox="1">
            <a:spLocks/>
          </p:cNvSpPr>
          <p:nvPr/>
        </p:nvSpPr>
        <p:spPr>
          <a:xfrm>
            <a:off x="650305" y="2742887"/>
            <a:ext cx="7954143" cy="2985433"/>
          </a:xfrm>
          <a:prstGeom prst="rect">
            <a:avLst/>
          </a:prstGeom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A. S.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Puškin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: – Opakování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Představitel ruského revolučního romantismu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lang="cs-CZ" sz="2800" dirty="0">
                <a:solidFill>
                  <a:schemeClr val="tx1">
                    <a:tint val="75000"/>
                  </a:schemeClr>
                </a:solidFill>
                <a:cs typeface="+mn-cs"/>
              </a:rPr>
              <a:t> 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  <a:cs typeface="+mn-cs"/>
              </a:rPr>
              <a:t>Všestranný literát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lang="cs-CZ" sz="2800" dirty="0" smtClean="0">
                <a:solidFill>
                  <a:schemeClr val="tx1">
                    <a:tint val="75000"/>
                  </a:schemeClr>
                </a:solidFill>
                <a:cs typeface="+mn-cs"/>
              </a:rPr>
              <a:t>Angažoval se v politice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noProof="0" dirty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Hlavní díla: Evžen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Oněgin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, Piková dáma,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Ruslan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a Ludmila, Boris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Godunov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ruské literatuře</a:t>
            </a:r>
            <a:endParaRPr lang="cs-CZ" dirty="0"/>
          </a:p>
        </p:txBody>
      </p:sp>
      <p:sp>
        <p:nvSpPr>
          <p:cNvPr id="10" name="Podnadpis 8"/>
          <p:cNvSpPr txBox="1">
            <a:spLocks/>
          </p:cNvSpPr>
          <p:nvPr/>
        </p:nvSpPr>
        <p:spPr>
          <a:xfrm>
            <a:off x="650305" y="2742887"/>
            <a:ext cx="7954143" cy="2385268"/>
          </a:xfrm>
          <a:prstGeom prst="rect">
            <a:avLst/>
          </a:prstGeom>
        </p:spPr>
        <p:txBody>
          <a:bodyPr wrap="square" rtlCol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Použitá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literatura</a:t>
            </a:r>
          </a:p>
          <a:p>
            <a:pPr lvl="0" fontAlgn="auto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2"/>
              </a:rPr>
              <a:t>http://</a:t>
            </a: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2"/>
              </a:rPr>
              <a:t>cs.wikipedia.org/wiki/Pu%C5%A1kin</a:t>
            </a:r>
            <a:endParaRPr lang="cs-CZ" dirty="0" smtClean="0">
              <a:solidFill>
                <a:schemeClr val="tx1">
                  <a:tint val="75000"/>
                </a:schemeClr>
              </a:solidFill>
              <a:cs typeface="+mn-cs"/>
            </a:endParaRPr>
          </a:p>
          <a:p>
            <a:pPr lvl="0" fontAlgn="auto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3"/>
              </a:rPr>
              <a:t>http</a:t>
            </a: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3"/>
              </a:rPr>
              <a:t>://</a:t>
            </a: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3"/>
              </a:rPr>
              <a:t>upload.wikimedia.org/wikipedia/commons/2/2e/Kolman_decembrists.jpg</a:t>
            </a:r>
            <a:endParaRPr lang="cs-CZ" dirty="0" smtClean="0">
              <a:solidFill>
                <a:schemeClr val="tx1">
                  <a:tint val="75000"/>
                </a:schemeClr>
              </a:solidFill>
              <a:cs typeface="+mn-cs"/>
            </a:endParaRPr>
          </a:p>
          <a:p>
            <a:pPr lvl="0" fontAlgn="auto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4"/>
              </a:rPr>
              <a:t>http://</a:t>
            </a:r>
            <a:r>
              <a:rPr lang="cs-CZ" dirty="0" smtClean="0">
                <a:solidFill>
                  <a:schemeClr val="tx1">
                    <a:tint val="75000"/>
                  </a:schemeClr>
                </a:solidFill>
                <a:cs typeface="+mn-cs"/>
                <a:hlinkClick r:id="rId4"/>
              </a:rPr>
              <a:t>upload.wikimedia.org/wikipedia/commons/2/2b/AleksandrPushkin.jpg</a:t>
            </a:r>
            <a:endParaRPr lang="cs-CZ" dirty="0" smtClean="0">
              <a:solidFill>
                <a:schemeClr val="tx1">
                  <a:tint val="75000"/>
                </a:schemeClr>
              </a:solidFill>
              <a:cs typeface="+mn-cs"/>
            </a:endParaRPr>
          </a:p>
          <a:p>
            <a:pPr lvl="0" fontAlgn="auto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tint val="75000"/>
                </a:schemeClr>
              </a:solidFill>
              <a:cs typeface="+mn-cs"/>
            </a:endParaRPr>
          </a:p>
          <a:p>
            <a:pPr lvl="0" fontAlgn="auto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143</TotalTime>
  <Words>369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Romantismus – hlavní rysy</vt:lpstr>
      <vt:lpstr>Romantismus v ruské literatuře</vt:lpstr>
      <vt:lpstr>Romantismus v ruské literatuře</vt:lpstr>
      <vt:lpstr>Romantismus v ruské literatuře</vt:lpstr>
      <vt:lpstr>Romantismus v ruské literatuře</vt:lpstr>
      <vt:lpstr>Romantismus v ruské literatuře</vt:lpstr>
      <vt:lpstr>Romantismus v ruské literatuře</vt:lpstr>
      <vt:lpstr>Romantismus v ruské literatuře</vt:lpstr>
      <vt:lpstr>Romantismus v ruské literatuře</vt:lpstr>
    </vt:vector>
  </TitlesOfParts>
  <Company>VOŠ, SPŠ automobilní a technická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 Autor:</dc:title>
  <dc:creator>Karel Hodan</dc:creator>
  <cp:lastModifiedBy>Dum</cp:lastModifiedBy>
  <cp:revision>31</cp:revision>
  <dcterms:created xsi:type="dcterms:W3CDTF">2013-02-28T09:52:01Z</dcterms:created>
  <dcterms:modified xsi:type="dcterms:W3CDTF">2013-04-28T18:21:17Z</dcterms:modified>
</cp:coreProperties>
</file>