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media/image5.jpg" ContentType="image/png"/>
  <Override PartName="/ppt/media/image6.jpg" ContentType="image/png"/>
  <Override PartName="/ppt/media/image7.jpg" ContentType="image/png"/>
  <Override PartName="/ppt/media/image8.jpg" ContentType="image/png"/>
  <Override PartName="/ppt/media/image9.jpg" ContentType="image/png"/>
  <Override PartName="/ppt/media/image12.jpg" ContentType="image/png"/>
  <Override PartName="/ppt/media/image13.jpg" ContentType="image/png"/>
  <Override PartName="/ppt/media/image14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60" r:id="rId4"/>
    <p:sldId id="261" r:id="rId5"/>
    <p:sldId id="267" r:id="rId6"/>
    <p:sldId id="268" r:id="rId7"/>
    <p:sldId id="269" r:id="rId8"/>
    <p:sldId id="266" r:id="rId9"/>
    <p:sldId id="270" r:id="rId10"/>
    <p:sldId id="271" r:id="rId11"/>
    <p:sldId id="272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49D0B"/>
    <a:srgbClr val="4BEF43"/>
    <a:srgbClr val="00FF00"/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800" baseline="0" smtClean="0"/>
            <a:t>VY_32_INOVACE_231_NS_HOSPODÁŘSKÁ_ZVÍŘATA_KUR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Barbora </a:t>
          </a:r>
          <a:r>
            <a:rPr lang="cs-CZ" sz="2000" dirty="0" err="1" smtClean="0"/>
            <a:t>Bergová</a:t>
          </a:r>
          <a:r>
            <a:rPr lang="cs-CZ" sz="2000" dirty="0" smtClean="0"/>
            <a:t> </a:t>
          </a:r>
          <a:r>
            <a:rPr lang="cs-CZ" sz="2000" dirty="0" err="1" smtClean="0"/>
            <a:t>DiS</a:t>
          </a:r>
          <a:r>
            <a:rPr lang="cs-CZ" sz="2000" dirty="0" smtClean="0"/>
            <a:t>.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Kur domácí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E2026-0E18-4F56-986A-A54D0DB2ED2D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DDEEA2-52DA-4614-8C77-1917026B3494}" type="presOf" srcId="{4C35D32F-0EAB-4CD7-82EE-45574DC2A586}" destId="{8BEBB6EC-1DAA-4CAC-8A25-BC0FCBD5DBD5}" srcOrd="0" destOrd="0" presId="urn:microsoft.com/office/officeart/2005/8/layout/target3"/>
    <dgm:cxn modelId="{6B25ACC5-DDF0-499C-8D4D-9612A2BDB38A}" type="presOf" srcId="{D1B46980-6531-4606-95E6-44980827E919}" destId="{6140AFEC-043D-4C43-A2F9-D0F5331DF3A3}" srcOrd="0" destOrd="0" presId="urn:microsoft.com/office/officeart/2005/8/layout/target3"/>
    <dgm:cxn modelId="{6D34FC66-1813-4ACC-B07F-21CB3D0CF7DF}" type="presOf" srcId="{D1B46980-6531-4606-95E6-44980827E919}" destId="{2BE915AB-18AA-4053-B92C-3BFC9ED204BB}" srcOrd="1" destOrd="0" presId="urn:microsoft.com/office/officeart/2005/8/layout/target3"/>
    <dgm:cxn modelId="{53A09CD4-845F-4968-9DAD-DCBCAC558FDE}" type="presOf" srcId="{757F3AB3-0718-4624-B441-E567A8F0AB56}" destId="{333A1088-737F-45CB-B68E-254E46348037}" srcOrd="0" destOrd="0" presId="urn:microsoft.com/office/officeart/2005/8/layout/target3"/>
    <dgm:cxn modelId="{F8B73D45-A4BD-40D5-A8B1-43D69DFE08AA}" type="presOf" srcId="{B651F6E3-6281-48DB-9319-2AEAFDAE7572}" destId="{619D679B-A015-4ECF-8348-D1034C574F40}" srcOrd="0" destOrd="0" presId="urn:microsoft.com/office/officeart/2005/8/layout/target3"/>
    <dgm:cxn modelId="{28AB5068-AFC9-40E2-A8DA-A0310E919370}" type="presOf" srcId="{D8197B8C-B260-4A16-BDF4-0947B075E274}" destId="{5A5FFA88-C948-4069-8E93-59FA12366E83}" srcOrd="1" destOrd="0" presId="urn:microsoft.com/office/officeart/2005/8/layout/target3"/>
    <dgm:cxn modelId="{44755AE9-22E0-4740-97F2-B7A321A562C4}" type="presOf" srcId="{4C35D32F-0EAB-4CD7-82EE-45574DC2A586}" destId="{890E4F0B-2866-4A3F-A3C7-2A14B1797930}" srcOrd="1" destOrd="0" presId="urn:microsoft.com/office/officeart/2005/8/layout/target3"/>
    <dgm:cxn modelId="{11AE73DA-9D86-4F88-A9DC-E2955ADA2149}" type="presOf" srcId="{D1D4F407-5343-4D3F-B5B9-D407B03CAEB4}" destId="{D005CE8C-CC26-4C3E-AC11-E15060ECD759}" srcOrd="0" destOrd="0" presId="urn:microsoft.com/office/officeart/2005/8/layout/target3"/>
    <dgm:cxn modelId="{5D11812B-DFE7-4443-B602-1D467A68877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4361737-493E-4053-B775-3AB9F4A917F3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374851-60D8-433A-864E-1DC2A60AD029}" type="presParOf" srcId="{333A1088-737F-45CB-B68E-254E46348037}" destId="{F5ABB229-8D3B-4694-996A-96F23CF14429}" srcOrd="0" destOrd="0" presId="urn:microsoft.com/office/officeart/2005/8/layout/target3"/>
    <dgm:cxn modelId="{3EB2DB4A-70C3-40AE-BFEC-74A339B6AD35}" type="presParOf" srcId="{333A1088-737F-45CB-B68E-254E46348037}" destId="{F41139FD-01EE-4571-8B17-4FB00FC51163}" srcOrd="1" destOrd="0" presId="urn:microsoft.com/office/officeart/2005/8/layout/target3"/>
    <dgm:cxn modelId="{C2F8B54E-0956-465D-9E39-816CE499243B}" type="presParOf" srcId="{333A1088-737F-45CB-B68E-254E46348037}" destId="{D005CE8C-CC26-4C3E-AC11-E15060ECD759}" srcOrd="2" destOrd="0" presId="urn:microsoft.com/office/officeart/2005/8/layout/target3"/>
    <dgm:cxn modelId="{362B745E-45B0-428D-BA29-DC3DD11C0601}" type="presParOf" srcId="{333A1088-737F-45CB-B68E-254E46348037}" destId="{2C702D82-9B77-49B7-9568-BB8EB47C3372}" srcOrd="3" destOrd="0" presId="urn:microsoft.com/office/officeart/2005/8/layout/target3"/>
    <dgm:cxn modelId="{0490A9AA-2B63-4D12-9123-9CF0D2288D2F}" type="presParOf" srcId="{333A1088-737F-45CB-B68E-254E46348037}" destId="{A52A0455-90FF-4808-ABD0-F02540D31D5A}" srcOrd="4" destOrd="0" presId="urn:microsoft.com/office/officeart/2005/8/layout/target3"/>
    <dgm:cxn modelId="{A8974AA6-FDD4-4B88-B991-A2102D740CE1}" type="presParOf" srcId="{333A1088-737F-45CB-B68E-254E46348037}" destId="{6140AFEC-043D-4C43-A2F9-D0F5331DF3A3}" srcOrd="5" destOrd="0" presId="urn:microsoft.com/office/officeart/2005/8/layout/target3"/>
    <dgm:cxn modelId="{426C8B9C-BCD6-4F34-AC09-C0D75934CB9E}" type="presParOf" srcId="{333A1088-737F-45CB-B68E-254E46348037}" destId="{9358AC05-5D7D-4327-9F80-1AD486AEA664}" srcOrd="6" destOrd="0" presId="urn:microsoft.com/office/officeart/2005/8/layout/target3"/>
    <dgm:cxn modelId="{8FDCA3C7-8A0F-4BB8-9F5F-F9E03B1F4B1B}" type="presParOf" srcId="{333A1088-737F-45CB-B68E-254E46348037}" destId="{313FC574-E1CD-4FB4-B054-0B805CE0447D}" srcOrd="7" destOrd="0" presId="urn:microsoft.com/office/officeart/2005/8/layout/target3"/>
    <dgm:cxn modelId="{B6062086-EE35-4993-AB71-F3813491622A}" type="presParOf" srcId="{333A1088-737F-45CB-B68E-254E46348037}" destId="{619D679B-A015-4ECF-8348-D1034C574F40}" srcOrd="8" destOrd="0" presId="urn:microsoft.com/office/officeart/2005/8/layout/target3"/>
    <dgm:cxn modelId="{E57A4514-B81D-476B-AA8E-9C72674B1F9C}" type="presParOf" srcId="{333A1088-737F-45CB-B68E-254E46348037}" destId="{322283A8-4A27-4CDA-BAE3-F381106A9174}" srcOrd="9" destOrd="0" presId="urn:microsoft.com/office/officeart/2005/8/layout/target3"/>
    <dgm:cxn modelId="{C1EC404A-7FDF-4B50-B254-65820B51D014}" type="presParOf" srcId="{333A1088-737F-45CB-B68E-254E46348037}" destId="{FFC9F71D-1B4F-4AD9-A4A6-86ADEFC8AF5C}" srcOrd="10" destOrd="0" presId="urn:microsoft.com/office/officeart/2005/8/layout/target3"/>
    <dgm:cxn modelId="{95DD1537-CFE8-4315-B573-BA1DA1CD5ADC}" type="presParOf" srcId="{333A1088-737F-45CB-B68E-254E46348037}" destId="{25B08C86-7E15-44DC-BE7F-FFB55DD49D12}" srcOrd="11" destOrd="0" presId="urn:microsoft.com/office/officeart/2005/8/layout/target3"/>
    <dgm:cxn modelId="{1F67525F-47C6-4790-AB27-71ECE82CE8DD}" type="presParOf" srcId="{333A1088-737F-45CB-B68E-254E46348037}" destId="{76644BE8-9D7C-4C09-B250-3D10AF48CBB7}" srcOrd="12" destOrd="0" presId="urn:microsoft.com/office/officeart/2005/8/layout/target3"/>
    <dgm:cxn modelId="{51340AD8-5E80-4D8F-90FD-8C3ADC2569C7}" type="presParOf" srcId="{333A1088-737F-45CB-B68E-254E46348037}" destId="{EE85B701-7295-41C0-BA7A-34D3756A2AE6}" srcOrd="13" destOrd="0" presId="urn:microsoft.com/office/officeart/2005/8/layout/target3"/>
    <dgm:cxn modelId="{41178671-7D16-4EC1-BA77-99A7F6D0E698}" type="presParOf" srcId="{333A1088-737F-45CB-B68E-254E46348037}" destId="{8BEBB6EC-1DAA-4CAC-8A25-BC0FCBD5DBD5}" srcOrd="14" destOrd="0" presId="urn:microsoft.com/office/officeart/2005/8/layout/target3"/>
    <dgm:cxn modelId="{49CEB1FE-015E-4634-BEFB-895AB35967FB}" type="presParOf" srcId="{333A1088-737F-45CB-B68E-254E46348037}" destId="{AED2198E-93D5-4001-81B4-73124B309672}" srcOrd="15" destOrd="0" presId="urn:microsoft.com/office/officeart/2005/8/layout/target3"/>
    <dgm:cxn modelId="{A6ABC454-7111-4318-99E4-F0816E6FE445}" type="presParOf" srcId="{333A1088-737F-45CB-B68E-254E46348037}" destId="{2BE915AB-18AA-4053-B92C-3BFC9ED204BB}" srcOrd="16" destOrd="0" presId="urn:microsoft.com/office/officeart/2005/8/layout/target3"/>
    <dgm:cxn modelId="{69D4B2FB-0378-4C68-8778-5D297DBF17CA}" type="presParOf" srcId="{333A1088-737F-45CB-B68E-254E46348037}" destId="{6BB5E863-4638-4E1D-BFDE-399D028AC4ED}" srcOrd="17" destOrd="0" presId="urn:microsoft.com/office/officeart/2005/8/layout/target3"/>
    <dgm:cxn modelId="{C3BFE656-F318-40A1-B89D-FC8A24694008}" type="presParOf" srcId="{333A1088-737F-45CB-B68E-254E46348037}" destId="{5A5FFA88-C948-4069-8E93-59FA12366E83}" srcOrd="18" destOrd="0" presId="urn:microsoft.com/office/officeart/2005/8/layout/target3"/>
    <dgm:cxn modelId="{A5FA0FA1-0FF1-40CB-99E1-1B1A2C39FD9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Barbora </a:t>
          </a:r>
          <a:r>
            <a:rPr lang="cs-CZ" sz="2000" kern="1200" dirty="0" err="1" smtClean="0"/>
            <a:t>Bergová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DiS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800" kern="1200" baseline="0" smtClean="0"/>
            <a:t>VY_32_INOVACE_231_NS_HOSPODÁŘSKÁ_ZVÍŘATA_KUR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Kur domácí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3A90B-298D-4618-A92B-4A9990B7432D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D18F8-CCE2-4F0D-A07F-68DEADAC2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20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310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30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961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553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19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160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172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968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77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66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FBD06-9E88-4DB5-A202-4186B2BD070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E7CFA7-663D-4C61-88DC-1FBC27F8C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721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5.jpg"/><Relationship Id="rId7" Type="http://schemas.openxmlformats.org/officeDocument/2006/relationships/image" Target="../media/image7.jpg"/><Relationship Id="rId12" Type="http://schemas.openxmlformats.org/officeDocument/2006/relationships/image" Target="../media/image10.wmf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Relationship Id="rId6" Type="http://schemas.openxmlformats.org/officeDocument/2006/relationships/slide" Target="slide8.xml"/><Relationship Id="rId11" Type="http://schemas.openxmlformats.org/officeDocument/2006/relationships/image" Target="../media/image9.jpg"/><Relationship Id="rId5" Type="http://schemas.openxmlformats.org/officeDocument/2006/relationships/image" Target="../media/image6.jpg"/><Relationship Id="rId10" Type="http://schemas.openxmlformats.org/officeDocument/2006/relationships/slide" Target="slide10.xml"/><Relationship Id="rId4" Type="http://schemas.openxmlformats.org/officeDocument/2006/relationships/slide" Target="slide7.xml"/><Relationship Id="rId9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slide" Target="slide4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slide" Target="slide4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slide" Target="slide4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slide" Target="slide4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slide" Target="slide4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slide" Target="slide4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99056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668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Náš svět.</a:t>
            </a:r>
            <a:endParaRPr lang="cs-CZ" dirty="0"/>
          </a:p>
          <a:p>
            <a:r>
              <a:rPr lang="cs-CZ" dirty="0" smtClean="0"/>
              <a:t>Žáci se seznámí s hospodářskými zvířaty – kurem domácím a jeho využitím.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355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SLEPIČÍ RODINA</a:t>
            </a:r>
            <a:br>
              <a:rPr lang="cs-CZ" dirty="0" smtClean="0"/>
            </a:br>
            <a:r>
              <a:rPr lang="cs-CZ" sz="1600" dirty="0" smtClean="0"/>
              <a:t>Pojmenuj členy slepičí rodiny.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70337"/>
            <a:ext cx="2448272" cy="30299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455891"/>
            <a:ext cx="2455366" cy="30588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4166743" y="2420888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+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42931" y="1047526"/>
            <a:ext cx="1063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kohout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81175" y="1047526"/>
            <a:ext cx="1045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slepice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66743" y="4283940"/>
            <a:ext cx="739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kuře</a:t>
            </a:r>
            <a:endParaRPr lang="cs-CZ" sz="2400" dirty="0"/>
          </a:p>
        </p:txBody>
      </p:sp>
      <p:pic>
        <p:nvPicPr>
          <p:cNvPr id="1026" name="Picture 2" descr="C:\Users\bergova\AppData\Local\Microsoft\Windows\Temporary Internet Files\Content.IE5\0KGYL9WN\MP9004066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6023" y="4017801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45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ČÍM SE ŽIVÍ KUR DOMÁCÍ?</a:t>
            </a:r>
            <a:br>
              <a:rPr lang="cs-CZ" dirty="0" smtClean="0"/>
            </a:br>
            <a:r>
              <a:rPr lang="cs-CZ" sz="1600" dirty="0" smtClean="0"/>
              <a:t>Klikni na správný obrázek.</a:t>
            </a:r>
            <a:endParaRPr lang="cs-CZ" dirty="0"/>
          </a:p>
        </p:txBody>
      </p:sp>
      <p:pic>
        <p:nvPicPr>
          <p:cNvPr id="3" name="Obrázek 2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001290"/>
            <a:ext cx="1421238" cy="4037608"/>
          </a:xfrm>
          <a:prstGeom prst="rect">
            <a:avLst/>
          </a:prstGeom>
        </p:spPr>
      </p:pic>
      <p:pic>
        <p:nvPicPr>
          <p:cNvPr id="4" name="Obrázek 3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5301795"/>
            <a:ext cx="3049513" cy="988042"/>
          </a:xfrm>
          <a:prstGeom prst="rect">
            <a:avLst/>
          </a:prstGeom>
        </p:spPr>
      </p:pic>
      <p:pic>
        <p:nvPicPr>
          <p:cNvPr id="5" name="Obrázek 4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1807316"/>
            <a:ext cx="2381250" cy="1704975"/>
          </a:xfrm>
          <a:prstGeom prst="rect">
            <a:avLst/>
          </a:prstGeom>
        </p:spPr>
      </p:pic>
      <p:pic>
        <p:nvPicPr>
          <p:cNvPr id="6" name="Obrázek 5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948285"/>
            <a:ext cx="2381250" cy="2181225"/>
          </a:xfrm>
          <a:prstGeom prst="rect">
            <a:avLst/>
          </a:prstGeom>
        </p:spPr>
      </p:pic>
      <p:pic>
        <p:nvPicPr>
          <p:cNvPr id="7" name="Obrázek 6">
            <a:hlinkClick r:id="rId10" action="ppaction://hlinksldjump"/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4111170"/>
            <a:ext cx="1533525" cy="2381250"/>
          </a:xfrm>
          <a:prstGeom prst="rect">
            <a:avLst/>
          </a:prstGeom>
        </p:spPr>
      </p:pic>
      <p:pic>
        <p:nvPicPr>
          <p:cNvPr id="10" name="Picture 2" descr="C:\Users\bergova\AppData\Local\Microsoft\Windows\Temporary Internet Files\Content.IE5\PJ5AFZT5\MC90005734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74864"/>
            <a:ext cx="2808312" cy="2318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3413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74768" y="908720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>
            <a:off x="1331640" y="1772816"/>
            <a:ext cx="6552728" cy="4392488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  <a:prstDash val="solid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Šipka doprava 5">
            <a:hlinkClick r:id="rId5" action="ppaction://hlinksldjump"/>
          </p:cNvPr>
          <p:cNvSpPr/>
          <p:nvPr/>
        </p:nvSpPr>
        <p:spPr>
          <a:xfrm>
            <a:off x="7020272" y="5517232"/>
            <a:ext cx="1698488" cy="844672"/>
          </a:xfrm>
          <a:prstGeom prst="rightArrow">
            <a:avLst/>
          </a:prstGeom>
          <a:solidFill>
            <a:srgbClr val="0070C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262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74768" y="908720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>
            <a:off x="1331640" y="1772816"/>
            <a:ext cx="6552728" cy="4392488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  <a:prstDash val="solid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Šipka doprava 5">
            <a:hlinkClick r:id="rId5" action="ppaction://hlinksldjump"/>
          </p:cNvPr>
          <p:cNvSpPr/>
          <p:nvPr/>
        </p:nvSpPr>
        <p:spPr>
          <a:xfrm>
            <a:off x="7020272" y="5517232"/>
            <a:ext cx="1698488" cy="844672"/>
          </a:xfrm>
          <a:prstGeom prst="rightArrow">
            <a:avLst/>
          </a:prstGeom>
          <a:solidFill>
            <a:srgbClr val="0070C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803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ODPOVĚĎ!</a:t>
            </a:r>
            <a:endParaRPr lang="cs-CZ" dirty="0"/>
          </a:p>
        </p:txBody>
      </p:sp>
      <p:pic>
        <p:nvPicPr>
          <p:cNvPr id="5" name="j0214098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274768" y="908720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>
            <a:off x="1331640" y="1772816"/>
            <a:ext cx="6552728" cy="4392488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  <a:prstDash val="solid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Šipka doprava 5">
            <a:hlinkClick r:id="rId5" action="ppaction://hlinksldjump"/>
          </p:cNvPr>
          <p:cNvSpPr/>
          <p:nvPr/>
        </p:nvSpPr>
        <p:spPr>
          <a:xfrm>
            <a:off x="7020272" y="5517232"/>
            <a:ext cx="1698488" cy="844672"/>
          </a:xfrm>
          <a:prstGeom prst="rightArrow">
            <a:avLst/>
          </a:prstGeom>
          <a:solidFill>
            <a:srgbClr val="0070C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8039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ODPOVĚĎ…</a:t>
            </a:r>
            <a:endParaRPr lang="cs-CZ" dirty="0"/>
          </a:p>
        </p:txBody>
      </p:sp>
      <p:pic>
        <p:nvPicPr>
          <p:cNvPr id="6" name="MS900069737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756" y="803176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>
            <a:off x="1099632" y="1412776"/>
            <a:ext cx="6408712" cy="4968552"/>
          </a:xfrm>
          <a:prstGeom prst="smileyFace">
            <a:avLst>
              <a:gd name="adj" fmla="val -4653"/>
            </a:avLst>
          </a:prstGeom>
          <a:solidFill>
            <a:srgbClr val="C00000"/>
          </a:solidFill>
          <a:ln w="76200">
            <a:solidFill>
              <a:schemeClr val="tx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Šipka doprava 4">
            <a:hlinkClick r:id="rId5" action="ppaction://hlinksldjump"/>
          </p:cNvPr>
          <p:cNvSpPr/>
          <p:nvPr/>
        </p:nvSpPr>
        <p:spPr>
          <a:xfrm>
            <a:off x="7020272" y="5517232"/>
            <a:ext cx="1698488" cy="844672"/>
          </a:xfrm>
          <a:prstGeom prst="rightArrow">
            <a:avLst/>
          </a:prstGeom>
          <a:solidFill>
            <a:srgbClr val="0070C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1284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ODPOVĚĎ…</a:t>
            </a:r>
            <a:endParaRPr lang="cs-CZ" dirty="0"/>
          </a:p>
        </p:txBody>
      </p:sp>
      <p:pic>
        <p:nvPicPr>
          <p:cNvPr id="6" name="MS900069737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756" y="803176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>
            <a:off x="1099632" y="1412776"/>
            <a:ext cx="6408712" cy="4968552"/>
          </a:xfrm>
          <a:prstGeom prst="smileyFace">
            <a:avLst>
              <a:gd name="adj" fmla="val -4653"/>
            </a:avLst>
          </a:prstGeom>
          <a:solidFill>
            <a:srgbClr val="C00000"/>
          </a:solidFill>
          <a:ln w="76200">
            <a:solidFill>
              <a:schemeClr val="tx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Šipka doprava 4">
            <a:hlinkClick r:id="rId5" action="ppaction://hlinksldjump"/>
          </p:cNvPr>
          <p:cNvSpPr/>
          <p:nvPr/>
        </p:nvSpPr>
        <p:spPr>
          <a:xfrm>
            <a:off x="7020272" y="5517232"/>
            <a:ext cx="1698488" cy="844672"/>
          </a:xfrm>
          <a:prstGeom prst="rightArrow">
            <a:avLst/>
          </a:prstGeom>
          <a:solidFill>
            <a:srgbClr val="0070C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214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ŠPATNÁ ODPOVĚĎ…</a:t>
            </a:r>
            <a:endParaRPr lang="cs-CZ" dirty="0"/>
          </a:p>
        </p:txBody>
      </p:sp>
      <p:pic>
        <p:nvPicPr>
          <p:cNvPr id="6" name="MS900069737[1]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4756" y="803176"/>
            <a:ext cx="609600" cy="609600"/>
          </a:xfrm>
        </p:spPr>
      </p:pic>
      <p:sp>
        <p:nvSpPr>
          <p:cNvPr id="4" name="Veselý obličej 3"/>
          <p:cNvSpPr/>
          <p:nvPr/>
        </p:nvSpPr>
        <p:spPr>
          <a:xfrm>
            <a:off x="1099632" y="1412776"/>
            <a:ext cx="6408712" cy="4968552"/>
          </a:xfrm>
          <a:prstGeom prst="smileyFace">
            <a:avLst>
              <a:gd name="adj" fmla="val -4653"/>
            </a:avLst>
          </a:prstGeom>
          <a:solidFill>
            <a:srgbClr val="C00000"/>
          </a:solidFill>
          <a:ln w="76200">
            <a:solidFill>
              <a:schemeClr val="tx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Šipka doprava 4">
            <a:hlinkClick r:id="rId5" action="ppaction://hlinksldjump"/>
          </p:cNvPr>
          <p:cNvSpPr/>
          <p:nvPr/>
        </p:nvSpPr>
        <p:spPr>
          <a:xfrm>
            <a:off x="7020272" y="5517232"/>
            <a:ext cx="1698488" cy="844672"/>
          </a:xfrm>
          <a:prstGeom prst="rightArrow">
            <a:avLst/>
          </a:prstGeom>
          <a:solidFill>
            <a:srgbClr val="0070C0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214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JAKÝ UŽITEK MÁME ZE SLEPICE?</a:t>
            </a:r>
            <a:br>
              <a:rPr lang="cs-CZ" sz="5400" dirty="0" smtClean="0"/>
            </a:br>
            <a:r>
              <a:rPr lang="cs-CZ" sz="1800" dirty="0" smtClean="0"/>
              <a:t>Zakroužkuj to, co mezi obrázky nepatří.</a:t>
            </a:r>
            <a:endParaRPr lang="cs-CZ" sz="1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149080"/>
            <a:ext cx="2380953" cy="238095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487068"/>
            <a:ext cx="2381250" cy="17049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735444"/>
            <a:ext cx="2381250" cy="238125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3303" y="2791420"/>
            <a:ext cx="1430943" cy="1944216"/>
          </a:xfrm>
          <a:prstGeom prst="rect">
            <a:avLst/>
          </a:prstGeom>
        </p:spPr>
      </p:pic>
      <p:pic>
        <p:nvPicPr>
          <p:cNvPr id="9" name="Picture 3" descr="C:\Users\bergova\AppData\Local\Microsoft\Windows\Temporary Internet Files\Content.IE5\0KGYL9WN\MC90043978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2477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809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400" dirty="0" smtClean="0"/>
              <a:t>Open </a:t>
            </a:r>
            <a:r>
              <a:rPr lang="en-US" sz="1400" dirty="0"/>
              <a:t>Clipart Library [online].</a:t>
            </a:r>
            <a:r>
              <a:rPr lang="cs-CZ" sz="1400" dirty="0"/>
              <a:t> </a:t>
            </a:r>
            <a:r>
              <a:rPr lang="en-US" sz="1400" dirty="0" err="1"/>
              <a:t>Dostupné</a:t>
            </a:r>
            <a:r>
              <a:rPr lang="en-US" sz="1400" dirty="0"/>
              <a:t> z: http://openclipart.org</a:t>
            </a:r>
            <a:r>
              <a:rPr lang="en-US" sz="1400" dirty="0" smtClean="0"/>
              <a:t>/</a:t>
            </a:r>
            <a:endParaRPr lang="cs-CZ" sz="1400" dirty="0" smtClean="0"/>
          </a:p>
          <a:p>
            <a:r>
              <a:rPr lang="en-US" sz="1400" i="1" dirty="0"/>
              <a:t>Wikipedia: the free encyclopedia. </a:t>
            </a:r>
            <a:r>
              <a:rPr lang="en-US" sz="1400" dirty="0"/>
              <a:t>[online]. 2001- [cit. 2012-10-16]. </a:t>
            </a:r>
            <a:r>
              <a:rPr lang="en-US" sz="1400" dirty="0" err="1"/>
              <a:t>Dostupné</a:t>
            </a:r>
            <a:r>
              <a:rPr lang="en-US" sz="1400" dirty="0"/>
              <a:t> z: </a:t>
            </a:r>
            <a:r>
              <a:rPr lang="en-US" sz="1400" i="1" dirty="0"/>
              <a:t>http://cs.wikipedia.org/wiki/Soubor:%</a:t>
            </a:r>
            <a:r>
              <a:rPr lang="en-US" sz="1400" i="1" dirty="0" smtClean="0"/>
              <a:t>C4%8Cesk%C3%A1_slepice_zlat%C4%9B_kropenat%C3%A1_kohout.jpg</a:t>
            </a:r>
            <a:endParaRPr lang="cs-CZ" sz="1400" i="1" dirty="0" smtClean="0"/>
          </a:p>
          <a:p>
            <a:r>
              <a:rPr lang="en-US" sz="1400" i="1" dirty="0"/>
              <a:t>Wikipedia: the free encyclopedia. [online]. 2001- [cit. 2012-10-16]. </a:t>
            </a:r>
            <a:r>
              <a:rPr lang="en-US" sz="1400" i="1" dirty="0" err="1"/>
              <a:t>Dostupné</a:t>
            </a:r>
            <a:r>
              <a:rPr lang="en-US" sz="1400" i="1" dirty="0"/>
              <a:t> z: http://cs.wikipedia.org/wiki/Soubor:Hen_V.jpg </a:t>
            </a:r>
            <a:endParaRPr lang="cs-CZ" sz="1400" i="1" dirty="0" smtClean="0"/>
          </a:p>
          <a:p>
            <a:pPr marL="0" indent="0">
              <a:buNone/>
            </a:pPr>
            <a:r>
              <a:rPr lang="it-IT" sz="1400" smtClean="0"/>
              <a:t>[</a:t>
            </a:r>
            <a:endParaRPr lang="cs-CZ" sz="1400" i="1" dirty="0" smtClean="0"/>
          </a:p>
          <a:p>
            <a:pPr marL="0" indent="0">
              <a:buNone/>
            </a:pPr>
            <a:endParaRPr lang="it-IT" sz="1400" i="1" dirty="0"/>
          </a:p>
          <a:p>
            <a:endParaRPr lang="it-IT" sz="1400" i="1" dirty="0"/>
          </a:p>
          <a:p>
            <a:endParaRPr lang="en-US" sz="1400" dirty="0"/>
          </a:p>
          <a:p>
            <a:endParaRPr lang="cs-CZ" sz="1400" i="1" dirty="0" smtClean="0"/>
          </a:p>
          <a:p>
            <a:endParaRPr lang="cs-CZ" sz="1400" i="1" dirty="0" smtClean="0"/>
          </a:p>
          <a:p>
            <a:pPr marL="0" indent="0">
              <a:buNone/>
            </a:pPr>
            <a:endParaRPr lang="cs-CZ" sz="1400" i="1" dirty="0" smtClean="0"/>
          </a:p>
        </p:txBody>
      </p:sp>
    </p:spTree>
    <p:extLst>
      <p:ext uri="{BB962C8B-B14F-4D97-AF65-F5344CB8AC3E}">
        <p14:creationId xmlns:p14="http://schemas.microsoft.com/office/powerpoint/2010/main" val="1209887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193</Words>
  <Application>Microsoft Office PowerPoint</Application>
  <PresentationFormat>Předvádění na obrazovce (4:3)</PresentationFormat>
  <Paragraphs>32</Paragraphs>
  <Slides>12</Slides>
  <Notes>1</Notes>
  <HiddenSlides>2</HiddenSlides>
  <MMClips>6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SLEPIČÍ RODINA Pojmenuj členy slepičí rodiny.</vt:lpstr>
      <vt:lpstr>ČÍM SE ŽIVÍ KUR DOMÁCÍ? Klikni na správný obrázek.</vt:lpstr>
      <vt:lpstr>SPRÁVNÁ ODPOVĚĎ!</vt:lpstr>
      <vt:lpstr>SPRÁVNÁ ODPOVĚĎ!</vt:lpstr>
      <vt:lpstr>SPRÁVNÁ ODPOVĚĎ!</vt:lpstr>
      <vt:lpstr>ŠPATNÁ ODPOVĚĎ…</vt:lpstr>
      <vt:lpstr>ŠPATNÁ ODPOVĚĎ…</vt:lpstr>
      <vt:lpstr>ŠPATNÁ ODPOVĚĎ…</vt:lpstr>
      <vt:lpstr>JAKÝ UŽITEK MÁME ZE SLEPICE? Zakroužkuj to, co mezi obrázky nepatří.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Bergová Barbora</cp:lastModifiedBy>
  <cp:revision>35</cp:revision>
  <dcterms:created xsi:type="dcterms:W3CDTF">2012-09-12T08:59:40Z</dcterms:created>
  <dcterms:modified xsi:type="dcterms:W3CDTF">2013-04-03T08:58:53Z</dcterms:modified>
</cp:coreProperties>
</file>