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5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2" r:id="rId10"/>
    <p:sldId id="263" r:id="rId11"/>
    <p:sldId id="27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03" autoAdjust="0"/>
    <p:restoredTop sz="94660"/>
  </p:normalViewPr>
  <p:slideViewPr>
    <p:cSldViewPr>
      <p:cViewPr varScale="1">
        <p:scale>
          <a:sx n="72" d="100"/>
          <a:sy n="72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204CDA3-2849-4D9A-BDB6-A67393CA9901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Office_Excel1.xls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Office_Excel2.xls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b/Crystal_Palace_interior.jpg" TargetMode="External"/><Relationship Id="rId7" Type="http://schemas.openxmlformats.org/officeDocument/2006/relationships/hyperlink" Target="http://upload.wikimedia.org/wikipedia/commons/thumb/3/31/Koh-i-Noor_old_version_copy.jpg/220px-Koh-i-Noor_old_version_copy.jpg" TargetMode="External"/><Relationship Id="rId2" Type="http://schemas.openxmlformats.org/officeDocument/2006/relationships/hyperlink" Target="http://www.archiweb.cz/Image/zpravy/2008-07/expo/crystalpalace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3/30/Fax.jpg/549px-Fax.jpg" TargetMode="External"/><Relationship Id="rId5" Type="http://schemas.openxmlformats.org/officeDocument/2006/relationships/hyperlink" Target="http://upload.wikimedia.org/wikipedia/commons/thumb/3/31/CrystalPalaceItalianCourt.jpg/220px-CrystalPalaceItalianCourt.jpg" TargetMode="External"/><Relationship Id="rId4" Type="http://schemas.openxmlformats.org/officeDocument/2006/relationships/hyperlink" Target="http://upload.wikimedia.org/wikipedia/commons/thumb/e/eb/Loom_(PSF).png/220px-Loom_(PSF)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79512" y="2420888"/>
            <a:ext cx="8640960" cy="1152128"/>
          </a:xfrm>
        </p:spPr>
        <p:txBody>
          <a:bodyPr/>
          <a:lstStyle/>
          <a:p>
            <a:pPr algn="ctr">
              <a:defRPr/>
            </a:pPr>
            <a:r>
              <a:rPr lang="cs-CZ" sz="3200" dirty="0" smtClean="0"/>
              <a:t>VY_32_INOVACE_</a:t>
            </a:r>
            <a:r>
              <a:rPr lang="cs-CZ" sz="3200" dirty="0" smtClean="0">
                <a:solidFill>
                  <a:srgbClr val="FF0000"/>
                </a:solidFill>
              </a:rPr>
              <a:t>201</a:t>
            </a:r>
            <a:r>
              <a:rPr lang="cs-CZ" sz="3200" dirty="0" smtClean="0"/>
              <a:t>_Realismus</a:t>
            </a:r>
            <a:endParaRPr lang="cs-CZ" sz="3200" dirty="0" smtClean="0">
              <a:latin typeface="+mn-lt"/>
            </a:endParaRP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9222" name="TextovéPole 2"/>
          <p:cNvSpPr txBox="1">
            <a:spLocks noChangeArrowheads="1"/>
          </p:cNvSpPr>
          <p:nvPr/>
        </p:nvSpPr>
        <p:spPr bwMode="auto">
          <a:xfrm>
            <a:off x="717550" y="1052513"/>
            <a:ext cx="1589088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">
                <a:latin typeface="Calibri" pitchFamily="34" charset="0"/>
                <a:cs typeface="Calibri" pitchFamily="34" charset="0"/>
              </a:rPr>
              <a:t>Jméno autora: Pavlína Doleželová</a:t>
            </a:r>
          </a:p>
        </p:txBody>
      </p:sp>
      <p:sp>
        <p:nvSpPr>
          <p:cNvPr id="9223" name="TextovéPole 6"/>
          <p:cNvSpPr txBox="1">
            <a:spLocks noChangeArrowheads="1"/>
          </p:cNvSpPr>
          <p:nvPr/>
        </p:nvSpPr>
        <p:spPr bwMode="auto">
          <a:xfrm>
            <a:off x="6227763" y="1052513"/>
            <a:ext cx="1342034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" dirty="0">
                <a:latin typeface="Calibri" pitchFamily="34" charset="0"/>
                <a:cs typeface="Calibri" pitchFamily="34" charset="0"/>
              </a:rPr>
              <a:t>Datum vytvoření: </a:t>
            </a:r>
            <a:r>
              <a:rPr lang="cs-CZ" sz="800" dirty="0" smtClean="0">
                <a:latin typeface="Calibri" pitchFamily="34" charset="0"/>
                <a:cs typeface="Calibri" pitchFamily="34" charset="0"/>
              </a:rPr>
              <a:t>10.1.2012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224" name="TextovéPole 7"/>
          <p:cNvSpPr txBox="1">
            <a:spLocks noChangeArrowheads="1"/>
          </p:cNvSpPr>
          <p:nvPr/>
        </p:nvSpPr>
        <p:spPr bwMode="auto">
          <a:xfrm>
            <a:off x="755650" y="3933825"/>
            <a:ext cx="3267241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" dirty="0">
                <a:latin typeface="Calibri" pitchFamily="34" charset="0"/>
                <a:cs typeface="Calibri" pitchFamily="34" charset="0"/>
              </a:rPr>
              <a:t>Vzdělávací obor, téma: Dějepis – </a:t>
            </a:r>
            <a:r>
              <a:rPr lang="cs-CZ" sz="800" dirty="0" smtClean="0">
                <a:latin typeface="Calibri" pitchFamily="34" charset="0"/>
                <a:cs typeface="Calibri" pitchFamily="34" charset="0"/>
              </a:rPr>
              <a:t>Světová výstava, vynálezy 1. pol. 19. stol. 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225" name="TextovéPole 8"/>
          <p:cNvSpPr txBox="1">
            <a:spLocks noChangeArrowheads="1"/>
          </p:cNvSpPr>
          <p:nvPr/>
        </p:nvSpPr>
        <p:spPr bwMode="auto">
          <a:xfrm>
            <a:off x="755650" y="4365625"/>
            <a:ext cx="612668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" dirty="0"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800" dirty="0" smtClean="0">
                <a:latin typeface="Calibri" pitchFamily="34" charset="0"/>
                <a:cs typeface="Calibri" pitchFamily="34" charset="0"/>
              </a:rPr>
              <a:t>8. 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38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3904" cy="1470025"/>
          </a:xfrm>
        </p:spPr>
        <p:txBody>
          <a:bodyPr>
            <a:noAutofit/>
          </a:bodyPr>
          <a:lstStyle/>
          <a:p>
            <a:r>
              <a:rPr lang="cs-CZ" sz="7200" dirty="0" smtClean="0"/>
              <a:t>Realismus</a:t>
            </a:r>
            <a:br>
              <a:rPr lang="cs-CZ" sz="7200" dirty="0" smtClean="0"/>
            </a:b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2. polovina 19. století</a:t>
            </a:r>
            <a:endParaRPr lang="cs-CZ" sz="48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13358" y="3485539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pro 8. ročník ZŠ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4725144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 – světová výstava, vynálezy 1. pol. 19.stol. poznávací a aktivizační formou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6941774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2446" y="0"/>
            <a:ext cx="8284354" cy="11967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1851 -</a:t>
            </a:r>
            <a:r>
              <a:rPr lang="cs-CZ" sz="4000" dirty="0" smtClean="0"/>
              <a:t>1. světová průmyslová výstava v Londýně- výstava EXPO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060086"/>
            <a:ext cx="69127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1. – 15. 5. 1851 – průmyslová a kulturní výstava v </a:t>
            </a:r>
            <a:r>
              <a:rPr lang="cs-CZ" sz="24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Crystal</a:t>
            </a: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Palace</a:t>
            </a:r>
            <a:endParaRPr lang="cs-CZ" sz="2400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14 000 vystavovatelů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Vynálezy jako tkalcovský stav, předchůdce faxu, stereofotografie (3D), 1. snímky Měsíce, diamant </a:t>
            </a:r>
            <a:r>
              <a:rPr lang="cs-CZ" sz="24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Kooh</a:t>
            </a: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-i-</a:t>
            </a:r>
            <a:r>
              <a:rPr lang="cs-CZ" sz="24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noor</a:t>
            </a:r>
            <a:endParaRPr lang="cs-CZ" sz="2400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6015" y="3469959"/>
            <a:ext cx="3930098" cy="2715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445" y="3429000"/>
            <a:ext cx="3661123" cy="2835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2992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5249738"/>
          </a:xfrm>
        </p:spPr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</a:rPr>
              <a:t>Úkol: 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1. objasni, proč proběhla tato a další výstavy?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2. Vyber některý z vynálezů a vysvětli, jak si ho představuješ.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569587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332656"/>
            <a:ext cx="8229600" cy="1152128"/>
          </a:xfrm>
        </p:spPr>
        <p:txBody>
          <a:bodyPr/>
          <a:lstStyle/>
          <a:p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908720"/>
            <a:ext cx="8568952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1. Objasni, proč proběhla tato a další výstavy?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Snaha předvést své výrobky, umění,  rozvoj prodeje, posílení národního vědomí  států </a:t>
            </a:r>
            <a:r>
              <a:rPr lang="cs-CZ" sz="2400" dirty="0" smtClean="0">
                <a:solidFill>
                  <a:srgbClr val="FFFF00"/>
                </a:solidFill>
              </a:rPr>
              <a:t/>
            </a:r>
            <a:br>
              <a:rPr lang="cs-CZ" sz="2400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2. </a:t>
            </a:r>
            <a:r>
              <a:rPr lang="cs-CZ" sz="2400" dirty="0" smtClean="0">
                <a:solidFill>
                  <a:srgbClr val="FFFF00"/>
                </a:solidFill>
              </a:rPr>
              <a:t>Vyber některý z vynálezů a vysvětli, jak si ho představuješ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429000"/>
            <a:ext cx="55446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Tkalcovský stav</a:t>
            </a:r>
          </a:p>
          <a:p>
            <a:endParaRPr lang="cs-CZ" sz="1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77072"/>
            <a:ext cx="4006460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35996" y="2924944"/>
            <a:ext cx="46080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Stereofotografie- přístroj se dvěma objektivy</a:t>
            </a:r>
            <a:endParaRPr lang="cs-CZ" sz="12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2722" y="4077071"/>
            <a:ext cx="4745253" cy="2509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72681685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5194920" cy="6185842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1" y="1475028"/>
            <a:ext cx="4176463" cy="5277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1" y="260648"/>
            <a:ext cx="38884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FAX- </a:t>
            </a:r>
            <a:r>
              <a:rPr lang="cs-CZ" sz="2000" b="1" dirty="0" smtClean="0"/>
              <a:t>přístroj naskenuje</a:t>
            </a:r>
          </a:p>
          <a:p>
            <a:r>
              <a:rPr lang="cs-CZ" sz="2000" b="1" dirty="0" smtClean="0"/>
              <a:t>text a pošle  telefonní  linkou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404664"/>
            <a:ext cx="4248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Diamant   </a:t>
            </a:r>
            <a:r>
              <a:rPr lang="cs-CZ" sz="2000" b="1" dirty="0" err="1" smtClean="0"/>
              <a:t>Kooh</a:t>
            </a:r>
            <a:r>
              <a:rPr lang="cs-CZ" sz="2000" b="1" dirty="0" smtClean="0"/>
              <a:t> – i  - </a:t>
            </a:r>
            <a:r>
              <a:rPr lang="cs-CZ" sz="2000" b="1" dirty="0" err="1" smtClean="0"/>
              <a:t>noor</a:t>
            </a:r>
            <a:endParaRPr lang="cs-CZ" sz="2000" b="1" dirty="0"/>
          </a:p>
          <a:p>
            <a:r>
              <a:rPr lang="cs-CZ" sz="2000" b="1" dirty="0" smtClean="0"/>
              <a:t>Jeden  z  největších  na  sv</a:t>
            </a:r>
            <a:r>
              <a:rPr lang="cs-CZ" b="1" dirty="0" smtClean="0"/>
              <a:t>ětě</a:t>
            </a:r>
            <a:endParaRPr lang="cs-CZ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2935" y="1906509"/>
            <a:ext cx="2986454" cy="238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02929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9405"/>
            <a:ext cx="8579296" cy="96132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Převratné množství objevů a vynálezů</a:t>
            </a:r>
            <a:endParaRPr lang="cs-CZ" sz="32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47232419"/>
              </p:ext>
            </p:extLst>
          </p:nvPr>
        </p:nvGraphicFramePr>
        <p:xfrm>
          <a:off x="827583" y="1124744"/>
          <a:ext cx="7704854" cy="53367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17433"/>
                <a:gridCol w="682701"/>
                <a:gridCol w="682701"/>
                <a:gridCol w="682701"/>
                <a:gridCol w="682701"/>
                <a:gridCol w="682701"/>
                <a:gridCol w="2173916"/>
              </a:tblGrid>
              <a:tr h="2421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Vynálezce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Vynález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Charles Darwin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FF00"/>
                    </a:solidFill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zakladatel evoluční  teorie  o  vývoji  člověka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FF00"/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Alfréd Nobel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dynamit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Dmitrij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 Mendělejev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periodická   soustava  prvků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Antonie </a:t>
                      </a: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Henri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 Becquerel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objev radioaktivity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92D050"/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Louis Pasteur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základy očkování proti chorobám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Robert Koch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objevil původce cholery a tuberkulózy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George </a:t>
                      </a: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Stephenson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vynálezce parní lokomotivy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Carl </a:t>
                      </a: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Benz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 ,</a:t>
                      </a: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Daimler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Gottlieb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benzínové motory, první automobily Mercedes </a:t>
                      </a:r>
                      <a:r>
                        <a:rPr lang="cs-CZ" sz="1100" dirty="0" err="1">
                          <a:effectLst/>
                        </a:rPr>
                        <a:t>Benz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Rudolf Diesel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vznětový motor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John B. </a:t>
                      </a: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Dunlop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gumová pneumatika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Michael Faraday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dynamo, přístroj na výrobu elektřiny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Thomas Alva Edison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zdokonalil žárovku, vynalezl fonograf, filmovou kameru, mikrofon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432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Karl F. Gauss a Wilhelm E. 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 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Weber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telegraf - přenos informací pomoci Morseovy abecedy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Alexander Graham Bell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telefon, gramofon, vylepšil mikrofon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Louis J. </a:t>
                      </a: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Daguerre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základy fotografie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bratři </a:t>
                      </a: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Lumiérové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vznik filmu a kinematografie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rgbClr val="FFC000"/>
                    </a:solidFill>
                  </a:tcPr>
                </a:tc>
              </a:tr>
              <a:tr h="2421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další vynálezy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šicí stroj (1859), psací stroj, asfaltování silnic (1849), těžba nafty -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21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využití  na svícení a výroba z ropy, stavby z železobetonu,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21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pušky opakovačky a kulomety, chladírenské stroje, obrněné bitevní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1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lodě, pásové výrobní linky…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006925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5753794"/>
          </a:xfrm>
        </p:spPr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</a:rPr>
              <a:t>Úkol</a:t>
            </a:r>
            <a:r>
              <a:rPr lang="cs-CZ" dirty="0" smtClean="0">
                <a:solidFill>
                  <a:srgbClr val="FFFF00"/>
                </a:solidFill>
              </a:rPr>
              <a:t>: podle jednotlivých barev urči vědní obory / odvětví, v kterých se vynálezy  uskutečnily.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3980223"/>
      </p:ext>
    </p:extLst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7494"/>
            <a:ext cx="8363272" cy="713234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A. Nobel založil fond, který od r. 1901 odměňuje významné práce, říká se tomu…(viz tajenka)</a:t>
            </a:r>
            <a:endParaRPr lang="cs-CZ" sz="2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801122920"/>
              </p:ext>
            </p:extLst>
          </p:nvPr>
        </p:nvGraphicFramePr>
        <p:xfrm>
          <a:off x="29669" y="1052736"/>
          <a:ext cx="5220071" cy="5472608"/>
        </p:xfrm>
        <a:graphic>
          <a:graphicData uri="http://schemas.openxmlformats.org/presentationml/2006/ole">
            <p:oleObj spid="_x0000_s5147" name="List" r:id="rId3" imgW="3971841" imgH="2524048" progId="Excel.Sheet.12">
              <p:embed/>
            </p:oleObj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48064" y="836712"/>
            <a:ext cx="4032448" cy="677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Autor  periodické  soustavy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Vynálezce dynamitu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Vynálezce telefonu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Kdo položil základy očkování ?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Místo konání 1.  svět.  výstavy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Zakladatelé filmu – bratři ……….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Abeceda užívaná pro přenos dat telegrafem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Vynálezce dynama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Název  chemické soustavy  prvků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Kdo zdokonalil žárovku?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Přístroj na výrobu elektřiny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 smtClean="0"/>
              <a:t>Autor   evoluční   teorie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endParaRPr lang="cs-CZ" sz="1400" dirty="0" smtClean="0"/>
          </a:p>
          <a:p>
            <a:pPr marL="342900" indent="-342900">
              <a:lnSpc>
                <a:spcPct val="200000"/>
              </a:lnSpc>
              <a:buAutoNum type="arabicPeriod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388030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2808312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94533169"/>
              </p:ext>
            </p:extLst>
          </p:nvPr>
        </p:nvGraphicFramePr>
        <p:xfrm>
          <a:off x="107504" y="980728"/>
          <a:ext cx="5256583" cy="5616624"/>
        </p:xfrm>
        <a:graphic>
          <a:graphicData uri="http://schemas.openxmlformats.org/presentationml/2006/ole">
            <p:oleObj spid="_x0000_s6164" name="List" r:id="rId3" imgW="3971841" imgH="2524048" progId="Excel.Sheet.12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220072" y="836712"/>
            <a:ext cx="367240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Autor  periodické  soustavy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Vynálezce dynamitu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Vynálezce telefonu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Kdo položil základy očkování ?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Místo konání 1.  svět.  výstavy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Zakladatelé filmu – bratři ……….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Abeceda užívaná pro přenos </a:t>
            </a:r>
            <a:r>
              <a:rPr lang="cs-CZ" sz="1400" dirty="0" smtClean="0"/>
              <a:t>dat telegrafem</a:t>
            </a:r>
            <a:endParaRPr lang="cs-CZ" sz="1400" dirty="0"/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Vynálezce dynama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Název  chemické soustavy  prvků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Kdo zdokonalil žárovku?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Přístroj na výrobu elektřiny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1400" dirty="0"/>
              <a:t>Autor   evoluční   teorie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46581134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84969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www.archiweb.cz/Image/zpravy/2008-07/expo/crystalpalace.jpg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upload.wikimedia.org/wikipedia/commons/e/eb/Crystal_Palace_interior.jpg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http://upload.wikimedia.org/wikipedia/commons/thumb/e/eb/Loom_%28PSF%29.png/220px-Loom_%</a:t>
            </a:r>
            <a:r>
              <a:rPr lang="cs-CZ" sz="1200" dirty="0" smtClean="0">
                <a:hlinkClick r:id="rId4"/>
              </a:rPr>
              <a:t>28PSF%29.png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upload.wikimedia.org/wikipedia/commons/thumb/3/31/CrystalPalaceItalianCourt.jpg/220px-CrystalPalaceItalianCourt.jpg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upload.wikimedia.org/wikipedia/commons/thumb/3/30/Fax.jpg/549px-Fax.jpg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upload.wikimedia.org/wikipedia/commons/thumb/3/31/Koh-i-Noor_old_version_copy.jpg/220px-Koh-i-Noor_old_version_copy.jpg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57583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896</TotalTime>
  <Words>479</Words>
  <Application>Microsoft Office PowerPoint</Application>
  <PresentationFormat>Předvádění na obrazovce (4:3)</PresentationFormat>
  <Paragraphs>150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Talent</vt:lpstr>
      <vt:lpstr>List</vt:lpstr>
      <vt:lpstr>VY_32_INOVACE_201_Realismus</vt:lpstr>
      <vt:lpstr>Realismus </vt:lpstr>
      <vt:lpstr>1851 -1. světová průmyslová výstava v Londýně- výstava EXPO</vt:lpstr>
      <vt:lpstr>Úkol:  1. objasni, proč proběhla tato a další výstavy?  2. Vyber některý z vynálezů a vysvětli, jak si ho představuješ.</vt:lpstr>
      <vt:lpstr>Odpověď:</vt:lpstr>
      <vt:lpstr> </vt:lpstr>
      <vt:lpstr>Převratné množství objevů a vynálezů</vt:lpstr>
      <vt:lpstr>Úkol: podle jednotlivých barev urči vědní obory / odvětví, v kterých se vynálezy  uskutečnily.</vt:lpstr>
      <vt:lpstr>A. Nobel založil fond, který od r. 1901 odměňuje významné práce, říká se tomu…(viz tajenka)</vt:lpstr>
      <vt:lpstr>Řešení:</vt:lpstr>
      <vt:lpstr>Odkazy: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Realismus</dc:title>
  <dc:creator>Josef</dc:creator>
  <cp:lastModifiedBy>pavla</cp:lastModifiedBy>
  <cp:revision>53</cp:revision>
  <dcterms:created xsi:type="dcterms:W3CDTF">2012-01-12T09:14:28Z</dcterms:created>
  <dcterms:modified xsi:type="dcterms:W3CDTF">2013-03-16T16:57:35Z</dcterms:modified>
</cp:coreProperties>
</file>