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8" r:id="rId2"/>
    <p:sldId id="276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5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03" autoAdjust="0"/>
    <p:restoredTop sz="94660"/>
  </p:normalViewPr>
  <p:slideViewPr>
    <p:cSldViewPr>
      <p:cViewPr varScale="1">
        <p:scale>
          <a:sx n="69" d="100"/>
          <a:sy n="69" d="100"/>
        </p:scale>
        <p:origin x="-14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204CDA3-2849-4D9A-BDB6-A67393CA9901}" type="datetimeFigureOut">
              <a:rPr lang="cs-CZ" smtClean="0"/>
              <a:pPr/>
              <a:t>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9F4A9CD-9598-403E-81DB-85FCE4D570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foto.mapy.cz/original?id=114135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hyperlink" Target="http://lisaconfetti.files.wordpress.com/2010/11/the-thinker.jpg" TargetMode="Externa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lisaconfetti.files.wordpress.com/2010/11/the-thinker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lisaconfetti.files.wordpress.com/2010/11/the-thinker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leccos.com/index.php/clanky/smetana-bedrich" TargetMode="External"/><Relationship Id="rId2" Type="http://schemas.openxmlformats.org/officeDocument/2006/relationships/hyperlink" Target="http://leccos.com/index.php/clanky/skroup-frantisek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leccos.com/index.php/clanky/fibich-zdenek" TargetMode="External"/><Relationship Id="rId4" Type="http://schemas.openxmlformats.org/officeDocument/2006/relationships/hyperlink" Target="http://leccos.com/index.php/clanky/dvorak-antonin-2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obmVL1TSMo" TargetMode="External"/><Relationship Id="rId2" Type="http://schemas.openxmlformats.org/officeDocument/2006/relationships/hyperlink" Target="http://www.youtube.com/watch?v=6QO21JCa7NA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Wwd51vB7Uow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esterncivguides.umwblogs.org/files/2012/05/realism_courbet2-300x181.jpg" TargetMode="External"/><Relationship Id="rId3" Type="http://schemas.openxmlformats.org/officeDocument/2006/relationships/hyperlink" Target="http://im.foto.mapy.cz/pub/big/000/01b/00001bdd7_cf377a" TargetMode="External"/><Relationship Id="rId7" Type="http://schemas.openxmlformats.org/officeDocument/2006/relationships/hyperlink" Target="http://hyperallergic.tumblr.com/post/1516039295/gustave-courbet-the-meeting-bonjour-mr" TargetMode="External"/><Relationship Id="rId2" Type="http://schemas.openxmlformats.org/officeDocument/2006/relationships/hyperlink" Target="http://www.walkingtours.cz/obr/39/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tate.org.uk/art/images/work/N/N06/N06228_10.jpg" TargetMode="External"/><Relationship Id="rId5" Type="http://schemas.openxmlformats.org/officeDocument/2006/relationships/hyperlink" Target="http://lisaconfetti.files.wordpress.com/2010/11/the-thinker.jpg?w=238&amp;h=300" TargetMode="External"/><Relationship Id="rId10" Type="http://schemas.openxmlformats.org/officeDocument/2006/relationships/hyperlink" Target="http://www.ibiblio.org/wm/paint/auth/daumier/3class.jpg" TargetMode="External"/><Relationship Id="rId4" Type="http://schemas.openxmlformats.org/officeDocument/2006/relationships/hyperlink" Target="http://www.vyletnik.cz/images/nejnavstevovanejsi/zamek-lednice.jpg" TargetMode="External"/><Relationship Id="rId9" Type="http://schemas.openxmlformats.org/officeDocument/2006/relationships/hyperlink" Target="http://www.usc.edu/schools/annenberg/asc/projects/comm544/library/images/176t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79512" y="2420888"/>
            <a:ext cx="8640960" cy="1152128"/>
          </a:xfrm>
        </p:spPr>
        <p:txBody>
          <a:bodyPr/>
          <a:lstStyle/>
          <a:p>
            <a:pPr algn="ctr">
              <a:defRPr/>
            </a:pPr>
            <a:r>
              <a:rPr lang="cs-CZ" sz="3200" smtClean="0"/>
              <a:t>VY_32_INOVACE_</a:t>
            </a:r>
            <a:r>
              <a:rPr lang="cs-CZ" sz="3200" smtClean="0">
                <a:solidFill>
                  <a:srgbClr val="FF0000"/>
                </a:solidFill>
              </a:rPr>
              <a:t>202</a:t>
            </a:r>
            <a:r>
              <a:rPr lang="cs-CZ" sz="3200" smtClean="0"/>
              <a:t>_Realismus_umění</a:t>
            </a:r>
            <a:endParaRPr lang="cs-CZ" sz="3200" dirty="0" smtClean="0">
              <a:latin typeface="+mn-lt"/>
            </a:endParaRP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9222" name="TextovéPole 2"/>
          <p:cNvSpPr txBox="1">
            <a:spLocks noChangeArrowheads="1"/>
          </p:cNvSpPr>
          <p:nvPr/>
        </p:nvSpPr>
        <p:spPr bwMode="auto">
          <a:xfrm>
            <a:off x="717550" y="1052513"/>
            <a:ext cx="1589088" cy="21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">
                <a:latin typeface="Calibri" pitchFamily="34" charset="0"/>
                <a:cs typeface="Calibri" pitchFamily="34" charset="0"/>
              </a:rPr>
              <a:t>Jméno autora: Pavlína Doleželová</a:t>
            </a:r>
          </a:p>
        </p:txBody>
      </p:sp>
      <p:sp>
        <p:nvSpPr>
          <p:cNvPr id="9223" name="TextovéPole 6"/>
          <p:cNvSpPr txBox="1">
            <a:spLocks noChangeArrowheads="1"/>
          </p:cNvSpPr>
          <p:nvPr/>
        </p:nvSpPr>
        <p:spPr bwMode="auto">
          <a:xfrm>
            <a:off x="6227763" y="1052513"/>
            <a:ext cx="1342034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" dirty="0">
                <a:latin typeface="Calibri" pitchFamily="34" charset="0"/>
                <a:cs typeface="Calibri" pitchFamily="34" charset="0"/>
              </a:rPr>
              <a:t>Datum vytvoření: </a:t>
            </a:r>
            <a:r>
              <a:rPr lang="cs-CZ" sz="800" dirty="0" smtClean="0">
                <a:latin typeface="Calibri" pitchFamily="34" charset="0"/>
                <a:cs typeface="Calibri" pitchFamily="34" charset="0"/>
              </a:rPr>
              <a:t>17.1.2012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224" name="TextovéPole 7"/>
          <p:cNvSpPr txBox="1">
            <a:spLocks noChangeArrowheads="1"/>
          </p:cNvSpPr>
          <p:nvPr/>
        </p:nvSpPr>
        <p:spPr bwMode="auto">
          <a:xfrm>
            <a:off x="755650" y="3933825"/>
            <a:ext cx="3996607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" dirty="0">
                <a:latin typeface="Calibri" pitchFamily="34" charset="0"/>
                <a:cs typeface="Calibri" pitchFamily="34" charset="0"/>
              </a:rPr>
              <a:t>Vzdělávací obor, téma: Dějepis – </a:t>
            </a:r>
            <a:r>
              <a:rPr lang="cs-CZ" sz="800" dirty="0" smtClean="0">
                <a:latin typeface="Calibri" pitchFamily="34" charset="0"/>
                <a:cs typeface="Calibri" pitchFamily="34" charset="0"/>
              </a:rPr>
              <a:t>realismus, umělecký směr, představitelé, literatura, hudba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225" name="TextovéPole 8"/>
          <p:cNvSpPr txBox="1">
            <a:spLocks noChangeArrowheads="1"/>
          </p:cNvSpPr>
          <p:nvPr/>
        </p:nvSpPr>
        <p:spPr bwMode="auto">
          <a:xfrm>
            <a:off x="755650" y="4365625"/>
            <a:ext cx="612668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800" dirty="0"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800" dirty="0" smtClean="0">
                <a:latin typeface="Calibri" pitchFamily="34" charset="0"/>
                <a:cs typeface="Calibri" pitchFamily="34" charset="0"/>
              </a:rPr>
              <a:t>8. 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270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257850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 smtClean="0"/>
              <a:t>Realismus </a:t>
            </a:r>
            <a:br>
              <a:rPr lang="cs-CZ" sz="6000" b="1" dirty="0" smtClean="0"/>
            </a:br>
            <a:r>
              <a:rPr lang="cs-CZ" sz="6000" b="1" dirty="0" smtClean="0"/>
              <a:t>Umění </a:t>
            </a:r>
            <a:br>
              <a:rPr lang="cs-CZ" sz="6000" b="1" dirty="0" smtClean="0"/>
            </a:b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dirty="0" smtClean="0">
                <a:solidFill>
                  <a:schemeClr val="tx1"/>
                </a:solidFill>
              </a:rPr>
              <a:t>2. polovina 19. století 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5445224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 – Realismus, stavby, představitelé, literatura i hudba zábavnou a </a:t>
            </a:r>
            <a:r>
              <a:rPr lang="cs-CZ" smtClean="0"/>
              <a:t>poznávací  formou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8288172"/>
      </p:ext>
    </p:extLst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ikulovice-kostel 1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331" y="3009807"/>
            <a:ext cx="3421196" cy="22932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67494"/>
            <a:ext cx="5616624" cy="7132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Architektura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4755" y="980728"/>
            <a:ext cx="85397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Používali nové stavební materiály – železo, litina, ocel, železobeton,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měď  a  sklo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Rozvoj průmyslu způsobil stavby – mostů, nádraží, továrních hal, </a:t>
            </a:r>
          </a:p>
          <a:p>
            <a:r>
              <a:rPr lang="cs-CZ" dirty="0"/>
              <a:t>	</a:t>
            </a:r>
            <a:r>
              <a:rPr lang="cs-CZ" dirty="0" smtClean="0"/>
              <a:t>			      výstavních paláců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Přestavují  historické  stavby napodobováním  historických  slohů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		=      </a:t>
            </a:r>
            <a:r>
              <a:rPr lang="cs-CZ" b="1" u="sng" dirty="0" smtClean="0"/>
              <a:t>novogotika, novorenesance</a:t>
            </a:r>
            <a:endParaRPr lang="cs-CZ" b="1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5" y="3578027"/>
            <a:ext cx="2938296" cy="2410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867" y="3140967"/>
            <a:ext cx="2637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Hluboká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5513" y="3654316"/>
            <a:ext cx="331236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00192" y="328498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Lednice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530307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Mikulovice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20411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tate.org.uk/art/images/work/N/N06/N06228_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190593"/>
            <a:ext cx="2139369" cy="25315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116632"/>
            <a:ext cx="3456384" cy="12961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Umění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2809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•"/>
            </a:pPr>
            <a:r>
              <a:rPr lang="cs-CZ" b="1" dirty="0" smtClean="0"/>
              <a:t>   Zájem </a:t>
            </a:r>
            <a:r>
              <a:rPr lang="cs-CZ" b="1" dirty="0"/>
              <a:t>o náměty z pracovního prostředí, o svět prostých lidí, </a:t>
            </a:r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o  </a:t>
            </a:r>
            <a:r>
              <a:rPr lang="cs-CZ" b="1" dirty="0"/>
              <a:t>techniku, </a:t>
            </a:r>
            <a:r>
              <a:rPr lang="cs-CZ" b="1" dirty="0" smtClean="0"/>
              <a:t>stroje</a:t>
            </a:r>
            <a:r>
              <a:rPr lang="cs-CZ" b="1" dirty="0" smtClean="0"/>
              <a:t>.</a:t>
            </a:r>
            <a:endParaRPr lang="cs-CZ" b="1" dirty="0" smtClean="0"/>
          </a:p>
          <a:p>
            <a:pPr>
              <a:buFontTx/>
              <a:buChar char="•"/>
            </a:pPr>
            <a:r>
              <a:rPr lang="cs-CZ" b="1" dirty="0" smtClean="0"/>
              <a:t>   Díla ukazují na bohatství a bídu, honbu za penězi –  v literatuře        </a:t>
            </a:r>
            <a:r>
              <a:rPr lang="cs-CZ" b="1" u="sng" dirty="0" smtClean="0">
                <a:solidFill>
                  <a:schemeClr val="accent1"/>
                </a:solidFill>
              </a:rPr>
              <a:t>kritický realismus</a:t>
            </a:r>
          </a:p>
          <a:p>
            <a:endParaRPr lang="cs-CZ" b="1" u="sng" dirty="0">
              <a:solidFill>
                <a:schemeClr val="accent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1547664" y="2357194"/>
            <a:ext cx="2700300" cy="51954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247964" y="2357194"/>
            <a:ext cx="2340260" cy="562747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23528" y="2924944"/>
            <a:ext cx="3312368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Sochařství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76056" y="2924944"/>
            <a:ext cx="3456384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Malířství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3493903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Zakladatel moderního sochařství Francouz </a:t>
            </a:r>
            <a:r>
              <a:rPr lang="cs-CZ" sz="1400" b="1" u="sng" dirty="0" smtClean="0"/>
              <a:t>Auguste Rodin </a:t>
            </a:r>
            <a:endParaRPr lang="cs-CZ" sz="1400" b="1" u="sng" dirty="0"/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736" y="4420724"/>
            <a:ext cx="3104264" cy="192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519" y="5007231"/>
            <a:ext cx="2343150" cy="185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4788024" y="3645024"/>
            <a:ext cx="403244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u="sng" dirty="0" smtClean="0"/>
              <a:t>Gustave </a:t>
            </a:r>
            <a:r>
              <a:rPr lang="cs-CZ" sz="1400" b="1" u="sng" dirty="0" err="1" smtClean="0"/>
              <a:t>Courbet</a:t>
            </a:r>
            <a:r>
              <a:rPr lang="cs-CZ" sz="1400" b="1" u="sng" dirty="0" smtClean="0"/>
              <a:t>- </a:t>
            </a:r>
            <a:r>
              <a:rPr lang="cs-CZ" sz="1400" dirty="0" smtClean="0"/>
              <a:t>na svět. výstavě  v  Paříži</a:t>
            </a:r>
          </a:p>
          <a:p>
            <a:r>
              <a:rPr lang="cs-CZ" sz="1400" dirty="0" smtClean="0"/>
              <a:t>r. 1855  postavil vlastní  pavilon Realismus a</a:t>
            </a:r>
          </a:p>
          <a:p>
            <a:r>
              <a:rPr lang="cs-CZ" sz="1400" dirty="0" smtClean="0"/>
              <a:t> v něm vystavoval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93519" y="4730233"/>
            <a:ext cx="23431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Dobrý den, pane </a:t>
            </a:r>
            <a:r>
              <a:rPr lang="cs-CZ" sz="1200" dirty="0" err="1" smtClean="0"/>
              <a:t>Courbete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88224" y="6525344"/>
            <a:ext cx="16561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Štěrkaři</a:t>
            </a:r>
            <a:endParaRPr lang="cs-CZ" sz="1400" dirty="0"/>
          </a:p>
        </p:txBody>
      </p:sp>
      <p:pic>
        <p:nvPicPr>
          <p:cNvPr id="16" name="Picture 2" descr="http://lisaconfetti.files.wordpress.com/2010/11/the-thinker.jpg?w=238&amp;h=300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4" y="4096510"/>
            <a:ext cx="2171044" cy="27366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75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Úkol: </a:t>
            </a:r>
            <a:br>
              <a:rPr lang="cs-CZ" dirty="0" smtClean="0"/>
            </a:br>
            <a:r>
              <a:rPr lang="cs-CZ" sz="2200" dirty="0" smtClean="0"/>
              <a:t>Uhádněte názvy nejznámějších soch Augusta Rodina</a:t>
            </a:r>
            <a:endParaRPr lang="cs-CZ" sz="2200" dirty="0"/>
          </a:p>
        </p:txBody>
      </p:sp>
      <p:pic>
        <p:nvPicPr>
          <p:cNvPr id="2050" name="Picture 2" descr="http://lisaconfetti.files.wordpress.com/2010/11/the-thinker.jpg?w=238&amp;h=300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1901273"/>
            <a:ext cx="3280393" cy="41349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tate.org.uk/art/images/work/N/N06/N06228_1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01273"/>
            <a:ext cx="3384376" cy="40048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02150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Řešení  úkolu:</a:t>
            </a:r>
            <a:r>
              <a:rPr lang="cs-CZ" dirty="0"/>
              <a:t/>
            </a:r>
            <a:br>
              <a:rPr lang="cs-CZ" dirty="0"/>
            </a:br>
            <a:r>
              <a:rPr lang="cs-CZ" dirty="0">
                <a:solidFill>
                  <a:schemeClr val="accent1"/>
                </a:solidFill>
              </a:rPr>
              <a:t>Uhádněte názvy nejznámějších soch Augusta Rodina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7624" y="594928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MYSLITEL</a:t>
            </a:r>
            <a:endParaRPr lang="cs-CZ" sz="24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92080" y="594928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POLIBEK</a:t>
            </a:r>
            <a:endParaRPr lang="cs-CZ" sz="24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8" name="Picture 2" descr="http://lisaconfetti.files.wordpress.com/2010/11/the-thinker.jpg?w=238&amp;h=300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64" y="1470577"/>
            <a:ext cx="3163998" cy="39882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tate.org.uk/art/images/work/N/N06/N06228_1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6265"/>
            <a:ext cx="3580441" cy="42368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3881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7494"/>
            <a:ext cx="8435280" cy="1073274"/>
          </a:xfrm>
        </p:spPr>
        <p:txBody>
          <a:bodyPr>
            <a:normAutofit/>
          </a:bodyPr>
          <a:lstStyle/>
          <a:p>
            <a:r>
              <a:rPr lang="cs-CZ" dirty="0" smtClean="0"/>
              <a:t>Malířství – </a:t>
            </a:r>
            <a:r>
              <a:rPr lang="cs-CZ" sz="3600" dirty="0" err="1" smtClean="0"/>
              <a:t>Honoré</a:t>
            </a:r>
            <a:r>
              <a:rPr lang="cs-CZ" sz="3600" dirty="0" smtClean="0"/>
              <a:t> </a:t>
            </a:r>
            <a:r>
              <a:rPr lang="cs-CZ" sz="3600" dirty="0" err="1" smtClean="0"/>
              <a:t>Daumiér</a:t>
            </a:r>
            <a:r>
              <a:rPr lang="cs-CZ" sz="3600" dirty="0" smtClean="0"/>
              <a:t> </a:t>
            </a:r>
            <a:r>
              <a:rPr lang="cs-CZ" sz="1800" dirty="0" smtClean="0"/>
              <a:t>(1808-1879)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7" y="1228110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Revolucionář ve třech francouzských </a:t>
            </a:r>
            <a:r>
              <a:rPr lang="cs-CZ" dirty="0" smtClean="0"/>
              <a:t>revolucích: 1830,1848,1871.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b="1" u="sng" dirty="0" smtClean="0">
                <a:solidFill>
                  <a:srgbClr val="FFFF00"/>
                </a:solidFill>
              </a:rPr>
              <a:t>Karikatura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smtClean="0"/>
              <a:t>– zesměšňující dílo</a:t>
            </a:r>
            <a:r>
              <a:rPr lang="cs-CZ" dirty="0"/>
              <a:t>, které značně zvýrazňuje některé tvary </a:t>
            </a:r>
            <a:r>
              <a:rPr lang="cs-CZ" dirty="0" smtClean="0"/>
              <a:t>obličeje, </a:t>
            </a:r>
            <a:r>
              <a:rPr lang="cs-CZ" dirty="0"/>
              <a:t>lidské </a:t>
            </a:r>
            <a:r>
              <a:rPr lang="cs-CZ" dirty="0" smtClean="0"/>
              <a:t>postavy  </a:t>
            </a:r>
            <a:r>
              <a:rPr lang="cs-CZ" dirty="0"/>
              <a:t>nebo i nějaké osobní </a:t>
            </a:r>
            <a:r>
              <a:rPr lang="cs-CZ" dirty="0" smtClean="0"/>
              <a:t>vlastnosti.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45" y="2276872"/>
            <a:ext cx="4678087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30932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Úkol – popiš tuto karikaturu</a:t>
            </a:r>
            <a:endParaRPr lang="cs-CZ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173" y="2313312"/>
            <a:ext cx="4231352" cy="30087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912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/>
          </a:bodyPr>
          <a:lstStyle/>
          <a:p>
            <a:r>
              <a:rPr lang="cs-CZ" b="1" dirty="0" smtClean="0"/>
              <a:t>Literatura –  </a:t>
            </a:r>
            <a:r>
              <a:rPr lang="cs-CZ" sz="2400" b="1" u="sng" dirty="0" smtClean="0"/>
              <a:t>kritický realismus :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124744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zobrazuje bídu jedněch a bohatství druhých, rozklad chování  a honba za </a:t>
            </a:r>
            <a:r>
              <a:rPr lang="cs-CZ" dirty="0" smtClean="0"/>
              <a:t>penězi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95632" y="1771075"/>
            <a:ext cx="1656184" cy="10098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Francie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2060849"/>
            <a:ext cx="4968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err="1" smtClean="0">
                <a:solidFill>
                  <a:schemeClr val="accent1"/>
                </a:solidFill>
              </a:rPr>
              <a:t>Honoré</a:t>
            </a:r>
            <a:r>
              <a:rPr lang="cs-CZ" b="1" u="sng" dirty="0" smtClean="0">
                <a:solidFill>
                  <a:schemeClr val="accent1"/>
                </a:solidFill>
              </a:rPr>
              <a:t> de Balzac  </a:t>
            </a:r>
            <a:r>
              <a:rPr lang="cs-CZ" dirty="0" smtClean="0"/>
              <a:t>- soubor  románů a povídek  Lidská komedie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630237" y="2803593"/>
            <a:ext cx="1656184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Anglie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2996952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chemeClr val="accent1"/>
                </a:solidFill>
              </a:rPr>
              <a:t>Charles Dickens- </a:t>
            </a:r>
            <a:r>
              <a:rPr lang="cs-CZ" dirty="0" smtClean="0"/>
              <a:t>Oliver Twist,  Malá </a:t>
            </a:r>
            <a:r>
              <a:rPr lang="cs-CZ" dirty="0" err="1" smtClean="0"/>
              <a:t>Dorritka</a:t>
            </a:r>
            <a:r>
              <a:rPr lang="cs-CZ" dirty="0" smtClean="0"/>
              <a:t>,   Kronika  </a:t>
            </a:r>
            <a:r>
              <a:rPr lang="cs-CZ" dirty="0" err="1" smtClean="0"/>
              <a:t>Pickwickova</a:t>
            </a:r>
            <a:r>
              <a:rPr lang="cs-CZ" dirty="0" smtClean="0"/>
              <a:t>  klubu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630237" y="3815362"/>
            <a:ext cx="1656184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Rusko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1070" y="3996252"/>
            <a:ext cx="605136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chemeClr val="accent1"/>
                </a:solidFill>
              </a:rPr>
              <a:t>Nikolaj </a:t>
            </a:r>
            <a:r>
              <a:rPr lang="cs-CZ" b="1" u="sng" dirty="0" err="1" smtClean="0">
                <a:solidFill>
                  <a:schemeClr val="accent1"/>
                </a:solidFill>
              </a:rPr>
              <a:t>Vasiljevič</a:t>
            </a:r>
            <a:r>
              <a:rPr lang="cs-CZ" b="1" u="sng" dirty="0" smtClean="0">
                <a:solidFill>
                  <a:schemeClr val="accent1"/>
                </a:solidFill>
              </a:rPr>
              <a:t>  Gogol-  </a:t>
            </a:r>
            <a:r>
              <a:rPr lang="cs-CZ" u="sng" dirty="0" smtClean="0"/>
              <a:t>drama </a:t>
            </a:r>
            <a:r>
              <a:rPr lang="cs-CZ" dirty="0" smtClean="0"/>
              <a:t>(divadelní hra) – Revizor, román Mrtvé duše</a:t>
            </a:r>
          </a:p>
          <a:p>
            <a:endParaRPr lang="cs-CZ" dirty="0" smtClean="0"/>
          </a:p>
          <a:p>
            <a:r>
              <a:rPr lang="cs-CZ" b="1" u="sng" dirty="0" smtClean="0">
                <a:solidFill>
                  <a:schemeClr val="accent1"/>
                </a:solidFill>
              </a:rPr>
              <a:t>Lev Nikolajevič Tolstoj - </a:t>
            </a:r>
            <a:r>
              <a:rPr lang="cs-CZ" dirty="0" err="1" smtClean="0"/>
              <a:t>histor</a:t>
            </a:r>
            <a:r>
              <a:rPr lang="cs-CZ" dirty="0" smtClean="0"/>
              <a:t>. román Vojna a mír</a:t>
            </a:r>
            <a:endParaRPr lang="cs-CZ" dirty="0"/>
          </a:p>
          <a:p>
            <a:endParaRPr lang="cs-CZ" b="1" u="sng" dirty="0" smtClean="0">
              <a:solidFill>
                <a:schemeClr val="accent1"/>
              </a:solidFill>
            </a:endParaRPr>
          </a:p>
          <a:p>
            <a:r>
              <a:rPr lang="cs-CZ" b="1" u="sng" dirty="0" err="1" smtClean="0">
                <a:solidFill>
                  <a:schemeClr val="accent1"/>
                </a:solidFill>
              </a:rPr>
              <a:t>Fjodor</a:t>
            </a:r>
            <a:r>
              <a:rPr lang="cs-CZ" b="1" u="sng" dirty="0" smtClean="0">
                <a:solidFill>
                  <a:schemeClr val="accent1"/>
                </a:solidFill>
              </a:rPr>
              <a:t>  Michajlovič  </a:t>
            </a:r>
            <a:r>
              <a:rPr lang="cs-CZ" b="1" u="sng" dirty="0" err="1" smtClean="0">
                <a:solidFill>
                  <a:schemeClr val="accent1"/>
                </a:solidFill>
              </a:rPr>
              <a:t>Dostojevskij</a:t>
            </a:r>
            <a:r>
              <a:rPr lang="cs-CZ" b="1" u="sng" dirty="0" smtClean="0">
                <a:solidFill>
                  <a:schemeClr val="accent1"/>
                </a:solidFill>
              </a:rPr>
              <a:t> – </a:t>
            </a:r>
            <a:r>
              <a:rPr lang="cs-CZ" dirty="0" smtClean="0"/>
              <a:t>psychologické romány Zločin a trest, Bratři </a:t>
            </a:r>
            <a:r>
              <a:rPr lang="cs-CZ" dirty="0" err="1" smtClean="0"/>
              <a:t>Karamazovi</a:t>
            </a:r>
            <a:r>
              <a:rPr lang="cs-CZ" dirty="0" smtClean="0"/>
              <a:t>, Idiot</a:t>
            </a:r>
            <a:endParaRPr lang="cs-CZ" b="1" u="sng" dirty="0"/>
          </a:p>
        </p:txBody>
      </p:sp>
    </p:spTree>
    <p:extLst>
      <p:ext uri="{BB962C8B-B14F-4D97-AF65-F5344CB8AC3E}">
        <p14:creationId xmlns="" xmlns:p14="http://schemas.microsoft.com/office/powerpoint/2010/main" val="3943943525"/>
      </p:ext>
    </p:extLst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Úkol: Vysvětli pojmy:</a:t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340768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Karikatura:</a:t>
            </a:r>
            <a:endParaRPr lang="cs-CZ" sz="3600" b="1" u="sng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2132856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Drama:</a:t>
            </a:r>
            <a:endParaRPr lang="cs-CZ" sz="3600" b="1" u="sng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3212977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Psychologický   román:</a:t>
            </a:r>
            <a:endParaRPr lang="cs-CZ" sz="3600" b="1" u="sng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4830810"/>
      </p:ext>
    </p:extLst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Řešení - pojmy:</a:t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63588" y="1340768"/>
            <a:ext cx="77408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Karikatura</a:t>
            </a:r>
            <a:r>
              <a:rPr lang="cs-CZ" dirty="0" smtClean="0"/>
              <a:t>:     zesměšňující </a:t>
            </a:r>
            <a:r>
              <a:rPr lang="cs-CZ" dirty="0"/>
              <a:t>dílo, které značně zvýrazňuje </a:t>
            </a:r>
            <a:r>
              <a:rPr lang="cs-CZ" dirty="0" smtClean="0"/>
              <a:t>   některé </a:t>
            </a:r>
            <a:r>
              <a:rPr lang="cs-CZ" dirty="0"/>
              <a:t>tvary obličeje, lidské postavy  nebo i nějaké osobní </a:t>
            </a:r>
            <a:r>
              <a:rPr lang="cs-CZ" dirty="0" smtClean="0"/>
              <a:t>vlastnosti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541097"/>
            <a:ext cx="5904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</a:t>
            </a:r>
            <a:r>
              <a:rPr lang="cs-CZ" sz="36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Drama:</a:t>
            </a:r>
            <a:r>
              <a:rPr lang="cs-CZ" sz="36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</a:t>
            </a:r>
            <a:r>
              <a:rPr lang="cs-CZ" dirty="0" smtClean="0"/>
              <a:t>divadelní  hra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573015"/>
            <a:ext cx="70927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Psychologický   román: </a:t>
            </a:r>
            <a:r>
              <a:rPr lang="cs-CZ" dirty="0" smtClean="0"/>
              <a:t>rozsáhlé literární dílo, jeho hlavním  tématem  je  vnitřní  stav hrdinů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323635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7499176" cy="1001266"/>
          </a:xfrm>
        </p:spPr>
        <p:txBody>
          <a:bodyPr/>
          <a:lstStyle/>
          <a:p>
            <a:pPr algn="ctr"/>
            <a:r>
              <a:rPr lang="cs-CZ" b="1" u="sng" dirty="0" smtClean="0"/>
              <a:t>Hudba 2. pol. 19. stol.</a:t>
            </a:r>
            <a:endParaRPr lang="cs-CZ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4860032" y="1945730"/>
            <a:ext cx="3672408" cy="41475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 souvislosti s procesem obrození sílilo </a:t>
            </a:r>
            <a:r>
              <a:rPr lang="cs-CZ" dirty="0" smtClean="0"/>
              <a:t>od </a:t>
            </a:r>
            <a:r>
              <a:rPr lang="cs-CZ" dirty="0"/>
              <a:t>1. pol. 19. stol. vědomí potřeby české národní hudby. V oblasti písňové a zpěvoherní tvorby položil základy</a:t>
            </a:r>
            <a:r>
              <a:rPr lang="cs-CZ" b="1" dirty="0"/>
              <a:t> </a:t>
            </a:r>
            <a:r>
              <a:rPr lang="cs-CZ" b="1" dirty="0" smtClean="0">
                <a:solidFill>
                  <a:schemeClr val="tx1"/>
                </a:solidFill>
                <a:hlinkClick r:id="rId2"/>
              </a:rPr>
              <a:t>František  </a:t>
            </a:r>
            <a:r>
              <a:rPr lang="cs-CZ" b="1" dirty="0">
                <a:solidFill>
                  <a:schemeClr val="tx1"/>
                </a:solidFill>
                <a:hlinkClick r:id="rId2"/>
              </a:rPr>
              <a:t>Škroup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 </a:t>
            </a:r>
            <a:r>
              <a:rPr lang="cs-CZ" dirty="0"/>
              <a:t>Na něho navázali v 2. pol. 19. stol. tvůrci české národní hudby </a:t>
            </a:r>
            <a:r>
              <a:rPr lang="cs-CZ" b="1" dirty="0" smtClean="0">
                <a:hlinkClick r:id="rId3"/>
              </a:rPr>
              <a:t>Bedřich </a:t>
            </a:r>
            <a:r>
              <a:rPr lang="cs-CZ" b="1" dirty="0">
                <a:hlinkClick r:id="rId3"/>
              </a:rPr>
              <a:t>Smetana </a:t>
            </a:r>
            <a:r>
              <a:rPr lang="cs-CZ" dirty="0"/>
              <a:t>(operní </a:t>
            </a:r>
            <a:r>
              <a:rPr lang="cs-CZ" dirty="0" smtClean="0"/>
              <a:t>tvorba), </a:t>
            </a:r>
            <a:r>
              <a:rPr lang="cs-CZ" b="1" dirty="0" smtClean="0">
                <a:hlinkClick r:id="rId4"/>
              </a:rPr>
              <a:t>Antonín </a:t>
            </a:r>
            <a:r>
              <a:rPr lang="cs-CZ" b="1" dirty="0">
                <a:hlinkClick r:id="rId4"/>
              </a:rPr>
              <a:t>Dvořák</a:t>
            </a:r>
            <a:r>
              <a:rPr lang="cs-CZ" b="1" dirty="0"/>
              <a:t> </a:t>
            </a:r>
            <a:r>
              <a:rPr lang="cs-CZ" dirty="0"/>
              <a:t>(symfonická a komorní hudba) a </a:t>
            </a:r>
            <a:r>
              <a:rPr lang="cs-CZ" b="1" dirty="0" smtClean="0">
                <a:hlinkClick r:id="rId5"/>
              </a:rPr>
              <a:t>Zdeněk </a:t>
            </a:r>
            <a:r>
              <a:rPr lang="cs-CZ" b="1" dirty="0">
                <a:hlinkClick r:id="rId5"/>
              </a:rPr>
              <a:t>Fibich </a:t>
            </a:r>
            <a:r>
              <a:rPr lang="cs-CZ" dirty="0"/>
              <a:t>(scénický melodram). V roce 1894 založena Česká </a:t>
            </a:r>
            <a:r>
              <a:rPr lang="cs-CZ" dirty="0" smtClean="0"/>
              <a:t>filharmonie.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499992" y="1052736"/>
            <a:ext cx="1584176" cy="8929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971600" y="1945731"/>
            <a:ext cx="3456384" cy="11952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Německo</a:t>
            </a:r>
            <a:r>
              <a:rPr lang="cs-CZ" dirty="0" smtClean="0"/>
              <a:t>: </a:t>
            </a:r>
            <a:r>
              <a:rPr lang="cs-CZ" b="1" dirty="0" smtClean="0"/>
              <a:t>Richard Wagner </a:t>
            </a:r>
            <a:r>
              <a:rPr lang="cs-CZ" dirty="0" smtClean="0"/>
              <a:t>– opery Bludný Holanďan, Soumrak bohů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71600" y="3356992"/>
            <a:ext cx="345638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>
                <a:solidFill>
                  <a:schemeClr val="accent2">
                    <a:lumMod val="75000"/>
                  </a:schemeClr>
                </a:solidFill>
              </a:rPr>
              <a:t>Itálie</a:t>
            </a:r>
            <a:r>
              <a:rPr lang="cs-CZ" dirty="0" smtClean="0"/>
              <a:t> – </a:t>
            </a:r>
            <a:r>
              <a:rPr lang="cs-CZ" b="1" dirty="0" smtClean="0"/>
              <a:t>Giuseppe Verdi </a:t>
            </a:r>
            <a:r>
              <a:rPr lang="cs-CZ" dirty="0" smtClean="0"/>
              <a:t>– opery </a:t>
            </a:r>
            <a:r>
              <a:rPr lang="cs-CZ" dirty="0" err="1" smtClean="0"/>
              <a:t>Traviata</a:t>
            </a:r>
            <a:r>
              <a:rPr lang="cs-CZ" dirty="0" smtClean="0"/>
              <a:t> Aida, Maškarní ples</a:t>
            </a:r>
            <a:endParaRPr lang="cs-CZ" dirty="0"/>
          </a:p>
        </p:txBody>
      </p:sp>
      <p:cxnSp>
        <p:nvCxnSpPr>
          <p:cNvPr id="11" name="Přímá spojnice se šipkou 10"/>
          <p:cNvCxnSpPr>
            <a:endCxn id="8" idx="0"/>
          </p:cNvCxnSpPr>
          <p:nvPr/>
        </p:nvCxnSpPr>
        <p:spPr>
          <a:xfrm flipH="1">
            <a:off x="2699792" y="1052736"/>
            <a:ext cx="1584176" cy="8929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8" idx="2"/>
            <a:endCxn id="9" idx="0"/>
          </p:cNvCxnSpPr>
          <p:nvPr/>
        </p:nvCxnSpPr>
        <p:spPr>
          <a:xfrm>
            <a:off x="2699792" y="3140968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508070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980728"/>
            <a:ext cx="712879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Hudba</a:t>
            </a:r>
            <a:r>
              <a:rPr lang="cs-CZ" dirty="0" smtClean="0"/>
              <a:t>:</a:t>
            </a:r>
          </a:p>
          <a:p>
            <a:r>
              <a:rPr lang="cs-CZ" sz="2800" b="1" dirty="0" smtClean="0">
                <a:solidFill>
                  <a:schemeClr val="accent2"/>
                </a:solidFill>
              </a:rPr>
              <a:t>Giuseppe </a:t>
            </a:r>
            <a:r>
              <a:rPr lang="cs-CZ" sz="2800" b="1" dirty="0" err="1" smtClean="0">
                <a:solidFill>
                  <a:schemeClr val="accent2"/>
                </a:solidFill>
              </a:rPr>
              <a:t>Werdi</a:t>
            </a:r>
            <a:endParaRPr lang="cs-CZ" sz="2800" b="1" dirty="0" smtClean="0">
              <a:solidFill>
                <a:schemeClr val="accent2"/>
              </a:solidFill>
            </a:endParaRPr>
          </a:p>
          <a:p>
            <a:r>
              <a:rPr lang="cs-CZ" sz="20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2000" dirty="0" smtClean="0">
                <a:solidFill>
                  <a:schemeClr val="bg1"/>
                </a:solidFill>
                <a:hlinkClick r:id="rId2"/>
              </a:rPr>
              <a:t>www.youtube.com/watch?v=6QO21JCa7NA</a:t>
            </a:r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accent2"/>
                </a:solidFill>
              </a:rPr>
              <a:t>František Škroup</a:t>
            </a:r>
          </a:p>
          <a:p>
            <a:r>
              <a:rPr lang="cs-CZ" sz="20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2000" dirty="0" smtClean="0">
                <a:solidFill>
                  <a:schemeClr val="bg1"/>
                </a:solidFill>
                <a:hlinkClick r:id="rId3"/>
              </a:rPr>
              <a:t>www.youtube.com/watch?v=6obmVL1TSMo</a:t>
            </a:r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  <a:p>
            <a:r>
              <a:rPr lang="cs-CZ" sz="3200" b="1" dirty="0" smtClean="0">
                <a:solidFill>
                  <a:schemeClr val="accent2"/>
                </a:solidFill>
              </a:rPr>
              <a:t>Bedřich Smetana</a:t>
            </a:r>
          </a:p>
          <a:p>
            <a:r>
              <a:rPr lang="cs-CZ" sz="2000" dirty="0">
                <a:solidFill>
                  <a:schemeClr val="bg1"/>
                </a:solidFill>
                <a:hlinkClick r:id="rId4"/>
              </a:rPr>
              <a:t>http://</a:t>
            </a:r>
            <a:r>
              <a:rPr lang="cs-CZ" sz="2000" dirty="0" smtClean="0">
                <a:solidFill>
                  <a:schemeClr val="bg1"/>
                </a:solidFill>
                <a:hlinkClick r:id="rId4"/>
              </a:rPr>
              <a:t>www.youtube.com/watch?v=Wwd51vB7Uow</a:t>
            </a:r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90043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412776"/>
            <a:ext cx="820891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www.walkingtours.cz/obr/39/1.jpg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http://im.foto.mapy.cz//</a:t>
            </a:r>
            <a:r>
              <a:rPr lang="cs-CZ" sz="1200" dirty="0" smtClean="0">
                <a:hlinkClick r:id="rId3"/>
              </a:rPr>
              <a:t>pub/big/000/01b/00001bdd7_cf377a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www.vyletnik.cz/images/nejnavstevovanejsi/zamek-lednice.jpg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lisaconfetti.files.wordpress.com/2010/11/the-thinker.jpg?w=238&amp;h=300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www.tate.org.uk/art/images/work/N/N06/N06228_10.jpg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hyperallergic.tumblr.com/post/1516039295/gustave-courbet-the-meeting-bonjour-mr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westerncivguides.umwblogs.org/files/2012/05/realism_courbet2-300x181.jpg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www.usc.edu/schools/annenberg/asc/projects/comm544/library/images/176tn.jpg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www.ibiblio.org/wm/paint/auth/daumier/3class.jpg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04664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2"/>
                </a:solidFill>
              </a:rPr>
              <a:t>Odkazy:</a:t>
            </a:r>
            <a:endParaRPr lang="cs-CZ" sz="54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57000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964</TotalTime>
  <Words>485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VY_32_INOVACE_202_Realismus_umění</vt:lpstr>
      <vt:lpstr> Realismus  Umění   2. polovina 19. století  </vt:lpstr>
      <vt:lpstr>Architektura</vt:lpstr>
      <vt:lpstr>Umění</vt:lpstr>
      <vt:lpstr>Úkol:  Uhádněte názvy nejznámějších soch Augusta Rodina</vt:lpstr>
      <vt:lpstr>Snímek 6</vt:lpstr>
      <vt:lpstr>Malířství – Honoré Daumiér (1808-1879)</vt:lpstr>
      <vt:lpstr>Literatura –  kritický realismus :</vt:lpstr>
      <vt:lpstr> Úkol: Vysvětli pojmy: </vt:lpstr>
      <vt:lpstr> Řešení - pojmy: </vt:lpstr>
      <vt:lpstr>Hudba 2. pol. 19. stol.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Realismus</dc:title>
  <dc:creator>Josef</dc:creator>
  <cp:lastModifiedBy>U1</cp:lastModifiedBy>
  <cp:revision>57</cp:revision>
  <dcterms:created xsi:type="dcterms:W3CDTF">2012-01-12T09:14:28Z</dcterms:created>
  <dcterms:modified xsi:type="dcterms:W3CDTF">2013-05-03T23:18:53Z</dcterms:modified>
</cp:coreProperties>
</file>