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9" r:id="rId2"/>
    <p:sldId id="274" r:id="rId3"/>
    <p:sldId id="261" r:id="rId4"/>
    <p:sldId id="263" r:id="rId5"/>
    <p:sldId id="264" r:id="rId6"/>
    <p:sldId id="282" r:id="rId7"/>
    <p:sldId id="277" r:id="rId8"/>
    <p:sldId id="265" r:id="rId9"/>
    <p:sldId id="266" r:id="rId10"/>
    <p:sldId id="267" r:id="rId11"/>
    <p:sldId id="278" r:id="rId12"/>
    <p:sldId id="268" r:id="rId13"/>
    <p:sldId id="28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11908E64-D574-4E1B-A5F2-476E719A13D4}">
          <p14:sldIdLst/>
        </p14:section>
        <p14:section name="Gotika - architektura, malířství, sochařství, užité umění" id="{A9F01A1A-9286-4EFD-A9CA-944CFEEE965D}">
          <p14:sldIdLst>
            <p14:sldId id="279"/>
            <p14:sldId id="274"/>
            <p14:sldId id="261"/>
            <p14:sldId id="263"/>
            <p14:sldId id="264"/>
            <p14:sldId id="277"/>
            <p14:sldId id="265"/>
            <p14:sldId id="266"/>
            <p14:sldId id="267"/>
            <p14:sldId id="278"/>
            <p14:sldId id="268"/>
            <p14:sldId id="273"/>
            <p14:sldId id="27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00FB26-DB12-4F90-B9EF-488A6670D7E0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7F43F4-98E1-455D-8663-9D05E36FBE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2178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F43F4-98E1-455D-8663-9D05E36FBEF8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2612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D4FF1C-7889-49B7-A687-B13A043C40E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6661F9-30DD-4A7E-A579-AF13562D27A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9.jpeg"/><Relationship Id="rId7" Type="http://schemas.openxmlformats.org/officeDocument/2006/relationships/image" Target="../media/image7.png"/><Relationship Id="rId2" Type="http://schemas.openxmlformats.org/officeDocument/2006/relationships/hyperlink" Target="http://images.google.com/url?sa=i&amp;rct=j&amp;q=hrad+bezd%C4%9Bz&amp;source=images&amp;cd=&amp;cad=rja&amp;docid=Sv3KmSWmn0g7iM&amp;tbnid=U5gYLHE_AH079M:&amp;ved=0CAUQjRw&amp;url=http://www.nase-pamatky.cz/hrady/bezdez.html&amp;ei=0VQ2Ud7oJ8TBPKrVgbAI&amp;bvm=bv.43148975,d.ZWU&amp;psig=AFQjCNGkqoxo-Zzs3nfgyg0aC5sNsPQEqQ&amp;ust=136260149242734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Office_Excel1.xls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Office_Excel2.xls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3/36/Staromestska_mostecka_vez.jpg/449px-Staromestska_mostecka_vez.jpg" TargetMode="External"/><Relationship Id="rId13" Type="http://schemas.openxmlformats.org/officeDocument/2006/relationships/hyperlink" Target="http://img.reflex.cz/static/old_reflex/2009/top/nevera/2_karel_1_~40134.jpg" TargetMode="External"/><Relationship Id="rId18" Type="http://schemas.openxmlformats.org/officeDocument/2006/relationships/hyperlink" Target="http://www.komenskeho66.cz/materialy/dejepis/7%20goticka%20kniha.jpg" TargetMode="External"/><Relationship Id="rId3" Type="http://schemas.openxmlformats.org/officeDocument/2006/relationships/hyperlink" Target="http://www2.praguewelcome.test.fg.cz/img/edee/fotogalerie/pruvodce/multimedia/prazsky-hrad/009.jpg" TargetMode="External"/><Relationship Id="rId7" Type="http://schemas.openxmlformats.org/officeDocument/2006/relationships/hyperlink" Target="http://www.fotoalpy.cz/nahledy/166-V00x_8704_v.jpg" TargetMode="External"/><Relationship Id="rId12" Type="http://schemas.openxmlformats.org/officeDocument/2006/relationships/hyperlink" Target="http://www.orloj.eu/img/parler/pa_7.jpg" TargetMode="External"/><Relationship Id="rId17" Type="http://schemas.openxmlformats.org/officeDocument/2006/relationships/hyperlink" Target="http://www.paleografie.org/UK/img/gallery/110705142545.jpg" TargetMode="External"/><Relationship Id="rId2" Type="http://schemas.openxmlformats.org/officeDocument/2006/relationships/hyperlink" Target="http://www.stopin-praha.cz/images/articles/krivoklat.jpg" TargetMode="External"/><Relationship Id="rId16" Type="http://schemas.openxmlformats.org/officeDocument/2006/relationships/hyperlink" Target="http://www.phil.muni.cz/muzeo/mui03obrazky/upravene/012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ckrumlov.cz/obr/region/obce/516.jpg" TargetMode="External"/><Relationship Id="rId11" Type="http://schemas.openxmlformats.org/officeDocument/2006/relationships/hyperlink" Target="http://www.olmuart.cz/rsimages/archiv_gotika.jpg" TargetMode="External"/><Relationship Id="rId5" Type="http://schemas.openxmlformats.org/officeDocument/2006/relationships/hyperlink" Target="http://turistickyatlas.cz/galery/Hrad_Sovinec.jpg" TargetMode="External"/><Relationship Id="rId15" Type="http://schemas.openxmlformats.org/officeDocument/2006/relationships/hyperlink" Target="http://nd04.jxs.cz/906/668/2724f93de5_71642817_o2.jpg" TargetMode="External"/><Relationship Id="rId10" Type="http://schemas.openxmlformats.org/officeDocument/2006/relationships/hyperlink" Target="http://www.encyklopedie.ckrumlov.cz/img/2589b.jpg" TargetMode="External"/><Relationship Id="rId19" Type="http://schemas.openxmlformats.org/officeDocument/2006/relationships/hyperlink" Target="http://images-mediawiki-sites.thefullwiki.org/10/2/9/2/091434250696098.jpg" TargetMode="External"/><Relationship Id="rId4" Type="http://schemas.openxmlformats.org/officeDocument/2006/relationships/hyperlink" Target="http://www.nase-pamatky.cz/pic/galerie/107.jpg" TargetMode="External"/><Relationship Id="rId9" Type="http://schemas.openxmlformats.org/officeDocument/2006/relationships/hyperlink" Target="http://www.realit.cz/files/imagecache/dust_filerenderer_normal/files/upload/story_online/karl_v_most_4cbfee5612.jpg" TargetMode="External"/><Relationship Id="rId14" Type="http://schemas.openxmlformats.org/officeDocument/2006/relationships/hyperlink" Target="http://prostor-ad.cz/pruvodce/ckras/theodorik/img/theodori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33400" y="2362200"/>
            <a:ext cx="8001000" cy="1219200"/>
          </a:xfrm>
        </p:spPr>
        <p:txBody>
          <a:bodyPr/>
          <a:lstStyle/>
          <a:p>
            <a:pPr algn="ctr">
              <a:defRPr/>
            </a:pPr>
            <a:r>
              <a:rPr lang="cs-CZ" sz="3200" dirty="0" smtClean="0"/>
              <a:t>VY_32_INOVACE_</a:t>
            </a:r>
            <a:r>
              <a:rPr lang="cs-CZ" sz="3200" dirty="0" smtClean="0">
                <a:solidFill>
                  <a:srgbClr val="FF0000"/>
                </a:solidFill>
              </a:rPr>
              <a:t>207</a:t>
            </a:r>
            <a:r>
              <a:rPr lang="cs-CZ" sz="3200" dirty="0" smtClean="0"/>
              <a:t>_Gotika_Architektura, malířství, sochařství</a:t>
            </a:r>
            <a:endParaRPr lang="cs-CZ" sz="3200" dirty="0" smtClean="0">
              <a:latin typeface="+mn-lt"/>
            </a:endParaRP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  <p:sp>
        <p:nvSpPr>
          <p:cNvPr id="9222" name="TextovéPole 2"/>
          <p:cNvSpPr txBox="1">
            <a:spLocks noChangeArrowheads="1"/>
          </p:cNvSpPr>
          <p:nvPr/>
        </p:nvSpPr>
        <p:spPr bwMode="auto">
          <a:xfrm>
            <a:off x="717550" y="1052513"/>
            <a:ext cx="1589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800">
                <a:latin typeface="Calibri" pitchFamily="34" charset="0"/>
                <a:cs typeface="Calibri" pitchFamily="34" charset="0"/>
              </a:rPr>
              <a:t>Jméno autora: Pavlína Doleželová</a:t>
            </a:r>
          </a:p>
        </p:txBody>
      </p:sp>
      <p:sp>
        <p:nvSpPr>
          <p:cNvPr id="9223" name="TextovéPole 6"/>
          <p:cNvSpPr txBox="1">
            <a:spLocks noChangeArrowheads="1"/>
          </p:cNvSpPr>
          <p:nvPr/>
        </p:nvSpPr>
        <p:spPr bwMode="auto">
          <a:xfrm>
            <a:off x="6227763" y="1052513"/>
            <a:ext cx="13414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800">
                <a:latin typeface="Calibri" pitchFamily="34" charset="0"/>
                <a:cs typeface="Calibri" pitchFamily="34" charset="0"/>
              </a:rPr>
              <a:t>Datum vytvoření: 13.2.2013</a:t>
            </a:r>
          </a:p>
        </p:txBody>
      </p:sp>
      <p:sp>
        <p:nvSpPr>
          <p:cNvPr id="9224" name="TextovéPole 7"/>
          <p:cNvSpPr txBox="1">
            <a:spLocks noChangeArrowheads="1"/>
          </p:cNvSpPr>
          <p:nvPr/>
        </p:nvSpPr>
        <p:spPr bwMode="auto">
          <a:xfrm>
            <a:off x="717550" y="3933825"/>
            <a:ext cx="32848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800" dirty="0">
                <a:latin typeface="Calibri" pitchFamily="34" charset="0"/>
                <a:cs typeface="Calibri" pitchFamily="34" charset="0"/>
              </a:rPr>
              <a:t>Vzdělávací obor, téma: Dějepis </a:t>
            </a:r>
            <a:r>
              <a:rPr lang="cs-CZ" sz="800" dirty="0" smtClean="0">
                <a:latin typeface="Calibri" pitchFamily="34" charset="0"/>
                <a:cs typeface="Calibri" pitchFamily="34" charset="0"/>
              </a:rPr>
              <a:t> – gotika, druhy  umění, rysy, představitelé 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225" name="TextovéPole 8"/>
          <p:cNvSpPr txBox="1">
            <a:spLocks noChangeArrowheads="1"/>
          </p:cNvSpPr>
          <p:nvPr/>
        </p:nvSpPr>
        <p:spPr bwMode="auto">
          <a:xfrm>
            <a:off x="717550" y="4300538"/>
            <a:ext cx="6351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800" dirty="0">
                <a:latin typeface="Calibri" pitchFamily="34" charset="0"/>
                <a:cs typeface="Calibri" pitchFamily="34" charset="0"/>
              </a:rPr>
              <a:t>Ročník:  </a:t>
            </a:r>
            <a:r>
              <a:rPr lang="cs-CZ" sz="800" dirty="0" smtClean="0">
                <a:latin typeface="Calibri" pitchFamily="34" charset="0"/>
                <a:cs typeface="Calibri" pitchFamily="34" charset="0"/>
              </a:rPr>
              <a:t>7. 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479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16736"/>
            <a:ext cx="7835208" cy="3120376"/>
          </a:xfrm>
        </p:spPr>
        <p:txBody>
          <a:bodyPr/>
          <a:lstStyle/>
          <a:p>
            <a:r>
              <a:rPr lang="cs-CZ" sz="8000" dirty="0" smtClean="0"/>
              <a:t>Gotika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Architektura, malířství, sochařství, knihy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4437112"/>
            <a:ext cx="3816424" cy="1008112"/>
          </a:xfrm>
        </p:spPr>
        <p:txBody>
          <a:bodyPr>
            <a:normAutofit fontScale="32500" lnSpcReduction="20000"/>
          </a:bodyPr>
          <a:lstStyle/>
          <a:p>
            <a:r>
              <a:rPr lang="cs-CZ" dirty="0" smtClean="0"/>
              <a:t> </a:t>
            </a:r>
          </a:p>
          <a:p>
            <a:endParaRPr lang="cs-CZ" sz="3600" b="1" dirty="0"/>
          </a:p>
          <a:p>
            <a:r>
              <a:rPr lang="cs-CZ" sz="9800" b="1" dirty="0" smtClean="0"/>
              <a:t>Pro 7. ročník</a:t>
            </a:r>
            <a:endParaRPr lang="cs-CZ" sz="9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51723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 – gotika, rysy, představitelé naukovou a herní formou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738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turistickyatlas.cz/galery/galerie/Hrad_Sovinec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2297" y="2739464"/>
            <a:ext cx="2230766" cy="16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5602" y="4561613"/>
            <a:ext cx="2368404" cy="2159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5721" y="2747265"/>
            <a:ext cx="241935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3447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24936" cy="1512168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Hrady:</a:t>
            </a:r>
            <a:r>
              <a:rPr lang="cs-CZ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Vylušti názvy v přesmyčkách, 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ke správným názvům přiřaď obrázky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1772417"/>
            <a:ext cx="4320480" cy="1872208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 1. ŘOKLITVÁK – ………</a:t>
            </a:r>
          </a:p>
          <a:p>
            <a:r>
              <a:rPr lang="cs-CZ" sz="2400" b="1" dirty="0" smtClean="0"/>
              <a:t> 2. SKARPÝŽ  DRAH – ……</a:t>
            </a:r>
          </a:p>
          <a:p>
            <a:r>
              <a:rPr lang="cs-CZ" sz="2400" b="1" dirty="0" smtClean="0"/>
              <a:t> 3. ZEBĚZD - ………</a:t>
            </a:r>
          </a:p>
          <a:p>
            <a:r>
              <a:rPr lang="cs-CZ" sz="2400" b="1" dirty="0" smtClean="0"/>
              <a:t> 4. CISEVNO - ……..</a:t>
            </a:r>
            <a:endParaRPr lang="cs-CZ" sz="24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3149" y="2139307"/>
            <a:ext cx="1689745" cy="224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55375" y="3603235"/>
            <a:ext cx="30598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Kláštery: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1520" y="4526565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ŠÍŠVY  DROB - ……….</a:t>
            </a:r>
          </a:p>
          <a:p>
            <a:r>
              <a:rPr lang="cs-CZ" sz="2400" b="1" dirty="0" smtClean="0"/>
              <a:t>LATÁZ   NUROKA - ……..</a:t>
            </a:r>
            <a:endParaRPr lang="cs-CZ" sz="2400" b="1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3120" y="4526565"/>
            <a:ext cx="3238048" cy="216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Přímá spojnice se šipkou 16"/>
          <p:cNvCxnSpPr/>
          <p:nvPr/>
        </p:nvCxnSpPr>
        <p:spPr>
          <a:xfrm>
            <a:off x="2925628" y="4777637"/>
            <a:ext cx="3950628" cy="164426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3455876" y="5157192"/>
            <a:ext cx="1053928" cy="100185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6084168" y="2139307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15207" y="2852936"/>
            <a:ext cx="520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B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85071" y="2755092"/>
            <a:ext cx="488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C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84368" y="2139307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43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nase-pamatky.cz/pic/galerie/10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5790" y="2780928"/>
            <a:ext cx="2111087" cy="1584176"/>
          </a:xfrm>
          <a:prstGeom prst="rect">
            <a:avLst/>
          </a:prstGeom>
          <a:noFill/>
        </p:spPr>
      </p:pic>
      <p:pic>
        <p:nvPicPr>
          <p:cNvPr id="5122" name="Picture 2" descr="http://turistickyatlas.cz/galery/galerie/Hrad_Sovinec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2297" y="2739464"/>
            <a:ext cx="2230766" cy="16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5602" y="4561613"/>
            <a:ext cx="2368404" cy="2159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3447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24936" cy="1512168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Hrady: 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1772816"/>
            <a:ext cx="5040560" cy="1849488"/>
          </a:xfrm>
        </p:spPr>
        <p:txBody>
          <a:bodyPr>
            <a:normAutofit fontScale="92500" lnSpcReduction="20000"/>
          </a:bodyPr>
          <a:lstStyle/>
          <a:p>
            <a:r>
              <a:rPr lang="cs-CZ" sz="2400" b="1" dirty="0" smtClean="0"/>
              <a:t>ŘOKLITVÁK – </a:t>
            </a:r>
            <a:r>
              <a:rPr lang="cs-CZ" sz="2400" b="1" dirty="0" smtClean="0">
                <a:solidFill>
                  <a:srgbClr val="FF0000"/>
                </a:solidFill>
              </a:rPr>
              <a:t>KŘIVOKLÁT</a:t>
            </a:r>
            <a:endParaRPr lang="cs-CZ" sz="2400" b="1" dirty="0" smtClean="0"/>
          </a:p>
          <a:p>
            <a:r>
              <a:rPr lang="cs-CZ" sz="2400" b="1" dirty="0" smtClean="0"/>
              <a:t>SKARPÝŽ  DRAH – </a:t>
            </a:r>
            <a:r>
              <a:rPr lang="cs-CZ" sz="2400" b="1" dirty="0" smtClean="0">
                <a:solidFill>
                  <a:srgbClr val="FF0000"/>
                </a:solidFill>
              </a:rPr>
              <a:t>PRAŽSKÝ HRAD</a:t>
            </a:r>
            <a:endParaRPr lang="cs-CZ" sz="2400" b="1" dirty="0" smtClean="0"/>
          </a:p>
          <a:p>
            <a:r>
              <a:rPr lang="cs-CZ" sz="2400" b="1" dirty="0" smtClean="0"/>
              <a:t>ZEBĚZD – </a:t>
            </a:r>
            <a:r>
              <a:rPr lang="cs-CZ" sz="2400" b="1" dirty="0" smtClean="0">
                <a:solidFill>
                  <a:srgbClr val="FF0000"/>
                </a:solidFill>
              </a:rPr>
              <a:t>BEZDĚZ</a:t>
            </a:r>
          </a:p>
          <a:p>
            <a:r>
              <a:rPr lang="cs-CZ" sz="2400" b="1" dirty="0" smtClean="0"/>
              <a:t>CISEVNO - </a:t>
            </a:r>
            <a:r>
              <a:rPr lang="cs-CZ" sz="2400" b="1" dirty="0" smtClean="0">
                <a:solidFill>
                  <a:srgbClr val="FF0000"/>
                </a:solidFill>
              </a:rPr>
              <a:t>SOVINEC</a:t>
            </a:r>
            <a:endParaRPr lang="cs-CZ" sz="2400" b="1" dirty="0"/>
          </a:p>
          <a:p>
            <a:r>
              <a:rPr lang="cs-CZ" sz="3000" b="1" dirty="0" smtClean="0">
                <a:solidFill>
                  <a:srgbClr val="FF0000"/>
                </a:solidFill>
              </a:rPr>
              <a:t>1A, 2D, 3B, 4C</a:t>
            </a:r>
            <a:endParaRPr lang="cs-CZ" sz="3000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4045251" y="1444429"/>
            <a:ext cx="2808312" cy="470385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3149" y="2139307"/>
            <a:ext cx="1689745" cy="224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5063799" y="2426792"/>
            <a:ext cx="3703920" cy="180020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843808" y="2606812"/>
            <a:ext cx="792088" cy="606164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251521" y="3573016"/>
            <a:ext cx="30243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Kláštery</a:t>
            </a:r>
            <a:r>
              <a:rPr lang="cs-CZ" sz="5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:</a:t>
            </a:r>
            <a:endParaRPr lang="cs-CZ" sz="54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4347611"/>
            <a:ext cx="5878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ŠÍŠVY  DROB – </a:t>
            </a:r>
            <a:r>
              <a:rPr lang="cs-CZ" sz="2400" b="1" dirty="0" smtClean="0">
                <a:solidFill>
                  <a:srgbClr val="FF0000"/>
                </a:solidFill>
              </a:rPr>
              <a:t>VYŠŠÍ BROD</a:t>
            </a:r>
            <a:endParaRPr lang="cs-CZ" sz="2400" b="1" dirty="0" smtClean="0"/>
          </a:p>
          <a:p>
            <a:r>
              <a:rPr lang="cs-CZ" sz="2400" b="1" dirty="0" smtClean="0"/>
              <a:t>LATÁZ   NUROKA -</a:t>
            </a:r>
            <a:r>
              <a:rPr lang="cs-CZ" sz="2400" b="1" dirty="0" smtClean="0">
                <a:solidFill>
                  <a:srgbClr val="FF0000"/>
                </a:solidFill>
              </a:rPr>
              <a:t> ZLATÁ KORUNA</a:t>
            </a:r>
            <a:endParaRPr lang="cs-CZ" sz="2400" b="1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3120" y="4526565"/>
            <a:ext cx="3238048" cy="216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Přímá spojnice se šipkou 16"/>
          <p:cNvCxnSpPr/>
          <p:nvPr/>
        </p:nvCxnSpPr>
        <p:spPr>
          <a:xfrm>
            <a:off x="4689298" y="4472635"/>
            <a:ext cx="3168352" cy="759110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3071071" y="5143760"/>
            <a:ext cx="695430" cy="462997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071071" y="2948272"/>
            <a:ext cx="2797073" cy="216023"/>
          </a:xfrm>
          <a:prstGeom prst="straightConnector1">
            <a:avLst/>
          </a:prstGeom>
          <a:ln w="222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9116481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121696"/>
            <a:ext cx="2035810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93096"/>
            <a:ext cx="3292047" cy="1854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344816" cy="93610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Čeští   gotičtí  architekti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1484784"/>
            <a:ext cx="6984776" cy="86409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Petr  Parléř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83568" y="2564904"/>
            <a:ext cx="7920880" cy="136815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architekt, sochař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Karlštejn, Karlův most, Mostecká věž</a:t>
            </a:r>
            <a:endParaRPr lang="cs-CZ" sz="2400" dirty="0">
              <a:solidFill>
                <a:schemeClr val="bg1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6372200" y="2492896"/>
            <a:ext cx="0" cy="216024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6" name="Picture 2" descr="Karlův mos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653136"/>
            <a:ext cx="3310711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2083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971112" cy="792088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Čeští   gotičtí  architekti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899592" y="1340768"/>
            <a:ext cx="7403160" cy="129614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Matyáš   z  </a:t>
            </a:r>
            <a:r>
              <a:rPr lang="cs-CZ" sz="3200" b="1" dirty="0" err="1" smtClean="0">
                <a:solidFill>
                  <a:schemeClr val="bg1"/>
                </a:solidFill>
              </a:rPr>
              <a:t>Arrasu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971600" y="2780928"/>
            <a:ext cx="7200800" cy="93610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Započal stavbu Chrámu sv. Víta  v Praze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33056"/>
            <a:ext cx="2960716" cy="2698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Přímá spojnice se šipkou 7"/>
          <p:cNvCxnSpPr/>
          <p:nvPr/>
        </p:nvCxnSpPr>
        <p:spPr>
          <a:xfrm flipH="1">
            <a:off x="2570690" y="782210"/>
            <a:ext cx="1579710" cy="432048"/>
          </a:xfrm>
          <a:prstGeom prst="straightConnector1">
            <a:avLst/>
          </a:prstGeom>
          <a:ln>
            <a:solidFill>
              <a:schemeClr val="tx2">
                <a:lumMod val="9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8040"/>
            <a:ext cx="1863275" cy="2504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1039" y="3525149"/>
            <a:ext cx="2781511" cy="1566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344816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Čeští   gotičtí  architekti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9829" y="1224578"/>
            <a:ext cx="3600400" cy="79208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Jméno: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24028" y="1233602"/>
            <a:ext cx="3672408" cy="79208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Jméno:</a:t>
            </a:r>
            <a:endParaRPr lang="cs-CZ" sz="2400" b="1" dirty="0">
              <a:solidFill>
                <a:schemeClr val="bg1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4150400" y="801554"/>
            <a:ext cx="1471698" cy="43204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aoblený obdélník 10"/>
          <p:cNvSpPr/>
          <p:nvPr/>
        </p:nvSpPr>
        <p:spPr>
          <a:xfrm>
            <a:off x="368333" y="2199256"/>
            <a:ext cx="3600400" cy="108012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1"/>
                </a:solidFill>
              </a:rPr>
              <a:t>Stavba: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770022" y="2199256"/>
            <a:ext cx="3780420" cy="122413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1"/>
                </a:solidFill>
              </a:rPr>
              <a:t>Stavby:</a:t>
            </a:r>
            <a:endParaRPr lang="cs-CZ" sz="2400" dirty="0">
              <a:solidFill>
                <a:schemeClr val="bg1"/>
              </a:solidFill>
            </a:endParaRPr>
          </a:p>
        </p:txBody>
      </p:sp>
      <p:cxnSp>
        <p:nvCxnSpPr>
          <p:cNvPr id="14" name="Přímá spojnice 13"/>
          <p:cNvCxnSpPr>
            <a:stCxn id="4" idx="2"/>
            <a:endCxn id="11" idx="0"/>
          </p:cNvCxnSpPr>
          <p:nvPr/>
        </p:nvCxnSpPr>
        <p:spPr>
          <a:xfrm flipH="1">
            <a:off x="2168533" y="2016666"/>
            <a:ext cx="31496" cy="182590"/>
          </a:xfrm>
          <a:prstGeom prst="line">
            <a:avLst/>
          </a:prstGeom>
          <a:ln>
            <a:solidFill>
              <a:schemeClr val="tx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372198" y="2025690"/>
            <a:ext cx="2" cy="708206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175" y="3330931"/>
            <a:ext cx="2960716" cy="2698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159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15903"/>
            <a:ext cx="2262866" cy="2485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44624"/>
            <a:ext cx="3672408" cy="792088"/>
          </a:xfrm>
          <a:noFill/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Sochařství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764704"/>
            <a:ext cx="7704856" cy="2592288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Náboženská </a:t>
            </a:r>
            <a:r>
              <a:rPr lang="cs-CZ" sz="2400" dirty="0" smtClean="0">
                <a:solidFill>
                  <a:schemeClr val="bg1"/>
                </a:solidFill>
              </a:rPr>
              <a:t>témata -  sochy  </a:t>
            </a:r>
            <a:r>
              <a:rPr lang="cs-CZ" sz="2400" b="1" u="sng" dirty="0" smtClean="0">
                <a:solidFill>
                  <a:schemeClr val="bg1"/>
                </a:solidFill>
              </a:rPr>
              <a:t>Madony </a:t>
            </a:r>
            <a:r>
              <a:rPr lang="cs-CZ" sz="2400" dirty="0" smtClean="0">
                <a:solidFill>
                  <a:schemeClr val="bg1"/>
                </a:solidFill>
              </a:rPr>
              <a:t>– panny Marie s Ježíškem,  </a:t>
            </a:r>
            <a:r>
              <a:rPr lang="cs-CZ" sz="2400" b="1" u="sng" dirty="0" smtClean="0">
                <a:solidFill>
                  <a:schemeClr val="bg1"/>
                </a:solidFill>
              </a:rPr>
              <a:t>Piety</a:t>
            </a:r>
            <a:r>
              <a:rPr lang="cs-CZ" sz="2400" u="sng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– umírajícího Krista s Madonnou ……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bg1"/>
                </a:solidFill>
              </a:rPr>
              <a:t>Esovité prohnutí sochy </a:t>
            </a:r>
            <a:r>
              <a:rPr lang="cs-CZ" sz="2400" dirty="0" smtClean="0">
                <a:solidFill>
                  <a:schemeClr val="bg1"/>
                </a:solidFill>
              </a:rPr>
              <a:t>(váha </a:t>
            </a:r>
            <a:r>
              <a:rPr lang="cs-CZ" sz="2400" dirty="0">
                <a:solidFill>
                  <a:schemeClr val="bg1"/>
                </a:solidFill>
              </a:rPr>
              <a:t>na jedné </a:t>
            </a:r>
            <a:r>
              <a:rPr lang="cs-CZ" sz="2400" dirty="0" smtClean="0">
                <a:solidFill>
                  <a:schemeClr val="bg1"/>
                </a:solidFill>
              </a:rPr>
              <a:t>noze)</a:t>
            </a:r>
            <a:endParaRPr lang="cs-CZ" sz="2400" dirty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Nejvýznačnější  sochař – </a:t>
            </a:r>
            <a:r>
              <a:rPr lang="cs-CZ" sz="2400" b="1" u="sng" dirty="0" smtClean="0"/>
              <a:t>Petr  Parléř</a:t>
            </a:r>
            <a:endParaRPr lang="cs-CZ" sz="2400" b="1" u="sn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16632"/>
            <a:ext cx="2232248" cy="3200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2348880"/>
            <a:ext cx="2808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Krumlovská  madona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2533546"/>
            <a:ext cx="2520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Šternbernská</a:t>
            </a:r>
            <a:r>
              <a:rPr lang="cs-CZ" dirty="0" smtClean="0"/>
              <a:t>  madona</a:t>
            </a:r>
            <a:endParaRPr lang="cs-CZ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30847"/>
            <a:ext cx="3384376" cy="212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076057" y="2533546"/>
            <a:ext cx="3384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Sochy  Petra Parléře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5157192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FF0000"/>
                </a:solidFill>
              </a:rPr>
              <a:t>Úkol </a:t>
            </a:r>
            <a:r>
              <a:rPr lang="cs-CZ" sz="2800" b="1" dirty="0" smtClean="0">
                <a:solidFill>
                  <a:srgbClr val="FF0000"/>
                </a:solidFill>
              </a:rPr>
              <a:t>: předveď  postoj gotické madony  - esovité prohnutí  </a:t>
            </a:r>
            <a:r>
              <a:rPr lang="cs-CZ" sz="2800" b="1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220577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rostor-ad.cz/pruvodce/ckras/theodorik/img/theodor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6500" y="4327994"/>
            <a:ext cx="1665277" cy="226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45658"/>
            <a:ext cx="3881205" cy="275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128791" cy="72008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Malířství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836712"/>
            <a:ext cx="8136904" cy="2160240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chemeClr val="bg1"/>
                </a:solidFill>
              </a:rPr>
              <a:t>Výzdoba kostelů a knih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bg1"/>
                </a:solidFill>
              </a:rPr>
              <a:t>Objevují  se  nástěnné  deskové  obrazy – </a:t>
            </a:r>
            <a:r>
              <a:rPr lang="cs-CZ" sz="2400" b="1" u="sng" dirty="0" smtClean="0">
                <a:solidFill>
                  <a:schemeClr val="bg1"/>
                </a:solidFill>
              </a:rPr>
              <a:t>Mistr Theodorik </a:t>
            </a:r>
            <a:r>
              <a:rPr lang="cs-CZ" sz="2400" b="1" dirty="0" smtClean="0">
                <a:solidFill>
                  <a:schemeClr val="bg1"/>
                </a:solidFill>
              </a:rPr>
              <a:t>–</a:t>
            </a:r>
            <a:r>
              <a:rPr lang="cs-CZ" sz="2400" dirty="0" smtClean="0">
                <a:solidFill>
                  <a:schemeClr val="bg1"/>
                </a:solidFill>
              </a:rPr>
              <a:t>obrazy  v kapli sv. Kříže na Karlštejně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603" y="2174087"/>
            <a:ext cx="2162175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2913" y="2173104"/>
            <a:ext cx="1828800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79758" y="4805626"/>
            <a:ext cx="232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Díla Mistra Theodorika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1" y="621200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autoportrét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4805626"/>
            <a:ext cx="3967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Kaple  sv. Kříže na Karlštejně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686822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0"/>
            <a:ext cx="6971112" cy="98072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Knihy a jejich výzdoba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980728"/>
            <a:ext cx="8712968" cy="2016224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u="sng" dirty="0" smtClean="0">
                <a:solidFill>
                  <a:schemeClr val="bg1"/>
                </a:solidFill>
              </a:rPr>
              <a:t>Církevní</a:t>
            </a:r>
            <a:r>
              <a:rPr lang="cs-CZ" sz="2000" dirty="0" smtClean="0">
                <a:solidFill>
                  <a:schemeClr val="bg1"/>
                </a:solidFill>
              </a:rPr>
              <a:t> – psány latinsky, v klášterech</a:t>
            </a:r>
          </a:p>
          <a:p>
            <a:r>
              <a:rPr lang="cs-CZ" sz="2000" dirty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  -</a:t>
            </a:r>
            <a:r>
              <a:rPr lang="cs-CZ" sz="2000" b="1" dirty="0" smtClean="0">
                <a:solidFill>
                  <a:schemeClr val="bg1"/>
                </a:solidFill>
              </a:rPr>
              <a:t>  </a:t>
            </a:r>
            <a:r>
              <a:rPr lang="cs-CZ" sz="2000" b="1" u="sng" dirty="0" smtClean="0">
                <a:solidFill>
                  <a:srgbClr val="FF0000"/>
                </a:solidFill>
              </a:rPr>
              <a:t>iluminace </a:t>
            </a:r>
            <a:r>
              <a:rPr lang="cs-CZ" sz="2000" dirty="0" smtClean="0">
                <a:solidFill>
                  <a:schemeClr val="bg1"/>
                </a:solidFill>
              </a:rPr>
              <a:t>– ilustrování knih,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-  </a:t>
            </a:r>
            <a:r>
              <a:rPr lang="cs-CZ" sz="2000" b="1" u="sng" dirty="0" smtClean="0">
                <a:solidFill>
                  <a:srgbClr val="FF0000"/>
                </a:solidFill>
              </a:rPr>
              <a:t>iniciála </a:t>
            </a:r>
            <a:r>
              <a:rPr lang="cs-CZ" sz="2000" dirty="0" smtClean="0">
                <a:solidFill>
                  <a:schemeClr val="bg1"/>
                </a:solidFill>
              </a:rPr>
              <a:t>-  1. písmeno větší  a  zdobené</a:t>
            </a:r>
          </a:p>
          <a:p>
            <a:r>
              <a:rPr lang="cs-CZ" sz="2000" dirty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    </a:t>
            </a:r>
            <a:r>
              <a:rPr lang="cs-CZ" sz="2000" u="sng" dirty="0" smtClean="0">
                <a:solidFill>
                  <a:schemeClr val="bg1"/>
                </a:solidFill>
              </a:rPr>
              <a:t>V  češtině </a:t>
            </a:r>
            <a:r>
              <a:rPr lang="cs-CZ" sz="2000" dirty="0" smtClean="0">
                <a:solidFill>
                  <a:schemeClr val="bg1"/>
                </a:solidFill>
              </a:rPr>
              <a:t>-  zpočátku písně  a  nejstarší  kronika zvaná ………..………..		(viz tajenka  </a:t>
            </a:r>
            <a:r>
              <a:rPr lang="cs-CZ" sz="2000" dirty="0" smtClean="0">
                <a:solidFill>
                  <a:schemeClr val="bg1"/>
                </a:solidFill>
              </a:rPr>
              <a:t>křížovky)</a:t>
            </a:r>
            <a:endParaRPr lang="cs-CZ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94" y="2790081"/>
            <a:ext cx="2304256" cy="3253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077" y="2790081"/>
            <a:ext cx="2756984" cy="3168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94" y="5959029"/>
            <a:ext cx="1704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Iluminace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84168" y="5527364"/>
            <a:ext cx="2064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iniciála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://images-mediawiki-sites.thefullwiki.org/10/2/9/2/0914342506960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790081"/>
            <a:ext cx="209550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983705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120680" cy="360040"/>
          </a:xfrm>
        </p:spPr>
        <p:txBody>
          <a:bodyPr/>
          <a:lstStyle/>
          <a:p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Obrácená křížovka: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595701"/>
            <a:ext cx="8424936" cy="50405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Nejstarší česká kronika byla rýmovaná, vznikla ve 14. století a nazývá se: 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76470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Úkol – do křížovky doplň chybějící písmena, doplň tajenku a k číslům vymysli  popisky 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4" name="Obj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69894632"/>
              </p:ext>
            </p:extLst>
          </p:nvPr>
        </p:nvGraphicFramePr>
        <p:xfrm>
          <a:off x="395536" y="2060848"/>
          <a:ext cx="3672408" cy="4535488"/>
        </p:xfrm>
        <a:graphic>
          <a:graphicData uri="http://schemas.openxmlformats.org/presentationml/2006/ole">
            <p:oleObj spid="_x0000_s5132" name="List" r:id="rId3" imgW="2733759" imgH="2009843" progId="Excel.Sheet.12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4427984" y="2030367"/>
            <a:ext cx="39604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1………………………………..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2……………………………….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3……………………………….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4………………………………..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5………………………………..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6………………………………..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7………………………………..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8………………………………..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9………………………………..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chemeClr val="bg1"/>
                </a:solidFill>
              </a:rPr>
              <a:t>10………………………………..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941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6624736" cy="720080"/>
          </a:xfrm>
        </p:spPr>
        <p:txBody>
          <a:bodyPr/>
          <a:lstStyle/>
          <a:p>
            <a:r>
              <a:rPr lang="cs-CZ" dirty="0" smtClean="0"/>
              <a:t>Křížovka: řešení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980728"/>
            <a:ext cx="7619184" cy="864096"/>
          </a:xfrm>
        </p:spPr>
        <p:txBody>
          <a:bodyPr/>
          <a:lstStyle/>
          <a:p>
            <a:r>
              <a:rPr lang="cs-CZ" dirty="0" smtClean="0"/>
              <a:t>Nejstarší česká kronika byla rýmovaná, vznikla ve 14. století a nazývá se: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3968" y="1628800"/>
            <a:ext cx="4860032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Velký chrám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Socha p. Marie s Ježíškem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Věžička na opěrném pilíři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První ozdobné písmeno v  knihách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Ilustrování náboženských  knih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Barevná sklíčka v oknech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Příjmení sochaře a architekta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Název systému držícího zdi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Název známé katedrály v Praze – sv. …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200" dirty="0" smtClean="0">
                <a:solidFill>
                  <a:schemeClr val="bg1"/>
                </a:solidFill>
                <a:latin typeface="Arial Narrow" pitchFamily="34" charset="0"/>
                <a:cs typeface="Aparajita" pitchFamily="34" charset="0"/>
              </a:rPr>
              <a:t>Socha umírajícího Krista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endParaRPr lang="cs-CZ" sz="2200" dirty="0">
              <a:solidFill>
                <a:schemeClr val="bg1"/>
              </a:solidFill>
              <a:latin typeface="Arial Narrow" pitchFamily="34" charset="0"/>
              <a:cs typeface="Aparajita" pitchFamily="34" charset="0"/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92593802"/>
              </p:ext>
            </p:extLst>
          </p:nvPr>
        </p:nvGraphicFramePr>
        <p:xfrm>
          <a:off x="323528" y="1772816"/>
          <a:ext cx="3671888" cy="5149850"/>
        </p:xfrm>
        <a:graphic>
          <a:graphicData uri="http://schemas.openxmlformats.org/presentationml/2006/ole">
            <p:oleObj spid="_x0000_s3102" name="List" r:id="rId3" imgW="2733759" imgH="2009843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0148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7632848" cy="1008112"/>
          </a:xfrm>
        </p:spPr>
        <p:txBody>
          <a:bodyPr/>
          <a:lstStyle/>
          <a:p>
            <a:r>
              <a:rPr lang="cs-CZ" dirty="0" smtClean="0"/>
              <a:t>Odkazy: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7992888" cy="4608512"/>
          </a:xfrm>
        </p:spPr>
        <p:txBody>
          <a:bodyPr>
            <a:normAutofit/>
          </a:bodyPr>
          <a:lstStyle/>
          <a:p>
            <a:r>
              <a:rPr lang="cs-CZ" sz="1200" dirty="0" smtClean="0">
                <a:hlinkClick r:id="rId2"/>
              </a:rPr>
              <a:t>http://www.stopin-</a:t>
            </a:r>
            <a:r>
              <a:rPr lang="cs-CZ" sz="1200" dirty="0" err="1" smtClean="0">
                <a:hlinkClick r:id="rId2"/>
              </a:rPr>
              <a:t>praha.cz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images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articles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krivoklat.jpg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http://www2.praguewelcome.test.fg.cz/</a:t>
            </a:r>
            <a:r>
              <a:rPr lang="cs-CZ" sz="1200" dirty="0" err="1" smtClean="0">
                <a:hlinkClick r:id="rId3"/>
              </a:rPr>
              <a:t>img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edee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fotogalerie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pruvodce</a:t>
            </a:r>
            <a:r>
              <a:rPr lang="cs-CZ" sz="1200" dirty="0" smtClean="0">
                <a:hlinkClick r:id="rId3"/>
              </a:rPr>
              <a:t>/multimedia/</a:t>
            </a:r>
            <a:r>
              <a:rPr lang="cs-CZ" sz="1200" dirty="0" err="1" smtClean="0">
                <a:hlinkClick r:id="rId3"/>
              </a:rPr>
              <a:t>prazsky</a:t>
            </a:r>
            <a:r>
              <a:rPr lang="cs-CZ" sz="1200" dirty="0" smtClean="0">
                <a:hlinkClick r:id="rId3"/>
              </a:rPr>
              <a:t>-hrad/009.jpg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http://www.</a:t>
            </a:r>
            <a:r>
              <a:rPr lang="cs-CZ" sz="1200" dirty="0" err="1" smtClean="0">
                <a:hlinkClick r:id="rId4"/>
              </a:rPr>
              <a:t>nase</a:t>
            </a:r>
            <a:r>
              <a:rPr lang="cs-CZ" sz="1200" dirty="0" smtClean="0">
                <a:hlinkClick r:id="rId4"/>
              </a:rPr>
              <a:t>-</a:t>
            </a:r>
            <a:r>
              <a:rPr lang="cs-CZ" sz="1200" dirty="0" err="1" smtClean="0">
                <a:hlinkClick r:id="rId4"/>
              </a:rPr>
              <a:t>pamatky.cz</a:t>
            </a:r>
            <a:r>
              <a:rPr lang="cs-CZ" sz="1200" dirty="0" smtClean="0">
                <a:hlinkClick r:id="rId4"/>
              </a:rPr>
              <a:t>/pic/galerie/107.jpg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http://turistickyatlas.cz/galery/Hrad_Sovinec.jpg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http://www.</a:t>
            </a:r>
            <a:r>
              <a:rPr lang="cs-CZ" sz="1200" dirty="0" err="1" smtClean="0">
                <a:hlinkClick r:id="rId6"/>
              </a:rPr>
              <a:t>ckrumlov.cz</a:t>
            </a:r>
            <a:r>
              <a:rPr lang="cs-CZ" sz="1200" dirty="0" smtClean="0">
                <a:hlinkClick r:id="rId6"/>
              </a:rPr>
              <a:t>/obr/region/obce/516.jpg</a:t>
            </a:r>
            <a:endParaRPr lang="cs-CZ" sz="1200" dirty="0" smtClean="0"/>
          </a:p>
          <a:p>
            <a:r>
              <a:rPr lang="cs-CZ" sz="1200" dirty="0" smtClean="0">
                <a:hlinkClick r:id="rId7"/>
              </a:rPr>
              <a:t>http://www.</a:t>
            </a:r>
            <a:r>
              <a:rPr lang="cs-CZ" sz="1200" dirty="0" err="1" smtClean="0">
                <a:hlinkClick r:id="rId7"/>
              </a:rPr>
              <a:t>fotoalpy.cz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nahledy</a:t>
            </a:r>
            <a:r>
              <a:rPr lang="cs-CZ" sz="1200" dirty="0" smtClean="0">
                <a:hlinkClick r:id="rId7"/>
              </a:rPr>
              <a:t>/166-V00x_8704_v.</a:t>
            </a:r>
            <a:r>
              <a:rPr lang="cs-CZ" sz="1200" dirty="0" err="1" smtClean="0">
                <a:hlinkClick r:id="rId7"/>
              </a:rPr>
              <a:t>jpg</a:t>
            </a:r>
            <a:endParaRPr lang="cs-CZ" sz="1200" dirty="0" smtClean="0"/>
          </a:p>
          <a:p>
            <a:r>
              <a:rPr lang="cs-CZ" sz="1200" dirty="0" smtClean="0">
                <a:hlinkClick r:id="rId8"/>
              </a:rPr>
              <a:t>http://upload.wikimedia.org/wikipedia/commons/thumb/3/36/Staromestska_mostecka_vez.jpg/449px-Staromestska_mostecka_vez.jpg</a:t>
            </a:r>
            <a:endParaRPr lang="cs-CZ" sz="1200" dirty="0" smtClean="0"/>
          </a:p>
          <a:p>
            <a:r>
              <a:rPr lang="cs-CZ" sz="1200" dirty="0" smtClean="0">
                <a:hlinkClick r:id="rId9"/>
              </a:rPr>
              <a:t>http://www.realit.</a:t>
            </a:r>
            <a:r>
              <a:rPr lang="cs-CZ" sz="1200" dirty="0" err="1" smtClean="0">
                <a:hlinkClick r:id="rId9"/>
              </a:rPr>
              <a:t>cz</a:t>
            </a:r>
            <a:r>
              <a:rPr lang="cs-CZ" sz="1200" dirty="0" smtClean="0">
                <a:hlinkClick r:id="rId9"/>
              </a:rPr>
              <a:t>/</a:t>
            </a:r>
            <a:r>
              <a:rPr lang="cs-CZ" sz="1200" dirty="0" err="1" smtClean="0">
                <a:hlinkClick r:id="rId9"/>
              </a:rPr>
              <a:t>files</a:t>
            </a:r>
            <a:r>
              <a:rPr lang="cs-CZ" sz="1200" dirty="0" smtClean="0">
                <a:hlinkClick r:id="rId9"/>
              </a:rPr>
              <a:t>/</a:t>
            </a:r>
            <a:r>
              <a:rPr lang="cs-CZ" sz="1200" dirty="0" err="1" smtClean="0">
                <a:hlinkClick r:id="rId9"/>
              </a:rPr>
              <a:t>imagecache</a:t>
            </a:r>
            <a:r>
              <a:rPr lang="cs-CZ" sz="1200" dirty="0" smtClean="0">
                <a:hlinkClick r:id="rId9"/>
              </a:rPr>
              <a:t>/</a:t>
            </a:r>
            <a:r>
              <a:rPr lang="cs-CZ" sz="1200" dirty="0" err="1" smtClean="0">
                <a:hlinkClick r:id="rId9"/>
              </a:rPr>
              <a:t>dust</a:t>
            </a:r>
            <a:r>
              <a:rPr lang="cs-CZ" sz="1200" dirty="0" smtClean="0">
                <a:hlinkClick r:id="rId9"/>
              </a:rPr>
              <a:t>_</a:t>
            </a:r>
            <a:r>
              <a:rPr lang="cs-CZ" sz="1200" dirty="0" err="1" smtClean="0">
                <a:hlinkClick r:id="rId9"/>
              </a:rPr>
              <a:t>filerenderer</a:t>
            </a:r>
            <a:r>
              <a:rPr lang="cs-CZ" sz="1200" dirty="0" smtClean="0">
                <a:hlinkClick r:id="rId9"/>
              </a:rPr>
              <a:t>_</a:t>
            </a:r>
            <a:r>
              <a:rPr lang="cs-CZ" sz="1200" dirty="0" err="1" smtClean="0">
                <a:hlinkClick r:id="rId9"/>
              </a:rPr>
              <a:t>normal</a:t>
            </a:r>
            <a:r>
              <a:rPr lang="cs-CZ" sz="1200" dirty="0" smtClean="0">
                <a:hlinkClick r:id="rId9"/>
              </a:rPr>
              <a:t>/</a:t>
            </a:r>
            <a:r>
              <a:rPr lang="cs-CZ" sz="1200" dirty="0" err="1" smtClean="0">
                <a:hlinkClick r:id="rId9"/>
              </a:rPr>
              <a:t>files</a:t>
            </a:r>
            <a:r>
              <a:rPr lang="cs-CZ" sz="1200" dirty="0" smtClean="0">
                <a:hlinkClick r:id="rId9"/>
              </a:rPr>
              <a:t>/</a:t>
            </a:r>
            <a:r>
              <a:rPr lang="cs-CZ" sz="1200" dirty="0" err="1" smtClean="0">
                <a:hlinkClick r:id="rId9"/>
              </a:rPr>
              <a:t>upload</a:t>
            </a:r>
            <a:r>
              <a:rPr lang="cs-CZ" sz="1200" dirty="0" smtClean="0">
                <a:hlinkClick r:id="rId9"/>
              </a:rPr>
              <a:t>/story_online/</a:t>
            </a:r>
            <a:r>
              <a:rPr lang="cs-CZ" sz="1200" dirty="0" err="1" smtClean="0">
                <a:hlinkClick r:id="rId9"/>
              </a:rPr>
              <a:t>karl</a:t>
            </a:r>
            <a:r>
              <a:rPr lang="cs-CZ" sz="1200" dirty="0" smtClean="0">
                <a:hlinkClick r:id="rId9"/>
              </a:rPr>
              <a:t>_v_most_4cbfee5612.jpg</a:t>
            </a:r>
            <a:endParaRPr lang="cs-CZ" sz="1200" dirty="0" smtClean="0"/>
          </a:p>
          <a:p>
            <a:r>
              <a:rPr lang="cs-CZ" sz="1200" dirty="0" smtClean="0">
                <a:hlinkClick r:id="rId10"/>
              </a:rPr>
              <a:t>http://www.encyklopedie.</a:t>
            </a:r>
            <a:r>
              <a:rPr lang="cs-CZ" sz="1200" dirty="0" err="1" smtClean="0">
                <a:hlinkClick r:id="rId10"/>
              </a:rPr>
              <a:t>ckrumlov.cz</a:t>
            </a:r>
            <a:r>
              <a:rPr lang="cs-CZ" sz="1200" dirty="0" smtClean="0">
                <a:hlinkClick r:id="rId10"/>
              </a:rPr>
              <a:t>/</a:t>
            </a:r>
            <a:r>
              <a:rPr lang="cs-CZ" sz="1200" dirty="0" err="1" smtClean="0">
                <a:hlinkClick r:id="rId10"/>
              </a:rPr>
              <a:t>img</a:t>
            </a:r>
            <a:r>
              <a:rPr lang="cs-CZ" sz="1200" dirty="0" smtClean="0">
                <a:hlinkClick r:id="rId10"/>
              </a:rPr>
              <a:t>/2589b.jpg</a:t>
            </a:r>
            <a:endParaRPr lang="cs-CZ" sz="1200" dirty="0" smtClean="0"/>
          </a:p>
          <a:p>
            <a:r>
              <a:rPr lang="cs-CZ" sz="1200" dirty="0" smtClean="0">
                <a:hlinkClick r:id="rId11"/>
              </a:rPr>
              <a:t>http://www.</a:t>
            </a:r>
            <a:r>
              <a:rPr lang="cs-CZ" sz="1200" dirty="0" err="1" smtClean="0">
                <a:hlinkClick r:id="rId11"/>
              </a:rPr>
              <a:t>olmuart.cz</a:t>
            </a:r>
            <a:r>
              <a:rPr lang="cs-CZ" sz="1200" dirty="0" smtClean="0">
                <a:hlinkClick r:id="rId11"/>
              </a:rPr>
              <a:t>/</a:t>
            </a:r>
            <a:r>
              <a:rPr lang="cs-CZ" sz="1200" dirty="0" err="1" smtClean="0">
                <a:hlinkClick r:id="rId11"/>
              </a:rPr>
              <a:t>rsimages</a:t>
            </a:r>
            <a:r>
              <a:rPr lang="cs-CZ" sz="1200" dirty="0" smtClean="0">
                <a:hlinkClick r:id="rId11"/>
              </a:rPr>
              <a:t>/archiv_gotika.</a:t>
            </a:r>
            <a:r>
              <a:rPr lang="cs-CZ" sz="1200" dirty="0" err="1" smtClean="0">
                <a:hlinkClick r:id="rId11"/>
              </a:rPr>
              <a:t>jpg</a:t>
            </a:r>
            <a:endParaRPr lang="cs-CZ" sz="1200" dirty="0" smtClean="0"/>
          </a:p>
          <a:p>
            <a:r>
              <a:rPr lang="cs-CZ" sz="1200" dirty="0" smtClean="0">
                <a:hlinkClick r:id="rId12"/>
              </a:rPr>
              <a:t>http://www.orloj.</a:t>
            </a:r>
            <a:r>
              <a:rPr lang="cs-CZ" sz="1200" dirty="0" err="1" smtClean="0">
                <a:hlinkClick r:id="rId12"/>
              </a:rPr>
              <a:t>eu</a:t>
            </a:r>
            <a:r>
              <a:rPr lang="cs-CZ" sz="1200" dirty="0" smtClean="0">
                <a:hlinkClick r:id="rId12"/>
              </a:rPr>
              <a:t>/</a:t>
            </a:r>
            <a:r>
              <a:rPr lang="cs-CZ" sz="1200" dirty="0" err="1" smtClean="0">
                <a:hlinkClick r:id="rId12"/>
              </a:rPr>
              <a:t>img</a:t>
            </a:r>
            <a:r>
              <a:rPr lang="cs-CZ" sz="1200" dirty="0" smtClean="0">
                <a:hlinkClick r:id="rId12"/>
              </a:rPr>
              <a:t>/</a:t>
            </a:r>
            <a:r>
              <a:rPr lang="cs-CZ" sz="1200" dirty="0" err="1" smtClean="0">
                <a:hlinkClick r:id="rId12"/>
              </a:rPr>
              <a:t>parler</a:t>
            </a:r>
            <a:r>
              <a:rPr lang="cs-CZ" sz="1200" dirty="0" smtClean="0">
                <a:hlinkClick r:id="rId12"/>
              </a:rPr>
              <a:t>/</a:t>
            </a:r>
            <a:r>
              <a:rPr lang="cs-CZ" sz="1200" dirty="0" err="1" smtClean="0">
                <a:hlinkClick r:id="rId12"/>
              </a:rPr>
              <a:t>pa</a:t>
            </a:r>
            <a:r>
              <a:rPr lang="cs-CZ" sz="1200" dirty="0" smtClean="0">
                <a:hlinkClick r:id="rId12"/>
              </a:rPr>
              <a:t>_7.jpg</a:t>
            </a:r>
            <a:endParaRPr lang="cs-CZ" sz="1200" dirty="0" smtClean="0"/>
          </a:p>
          <a:p>
            <a:r>
              <a:rPr lang="cs-CZ" sz="1200" dirty="0" smtClean="0">
                <a:hlinkClick r:id="rId13"/>
              </a:rPr>
              <a:t>http://img.reflex.cz/static/old_reflex/2009/top/nevera/2_karel_1_~40134.jpg</a:t>
            </a:r>
            <a:endParaRPr lang="cs-CZ" sz="1200" dirty="0" smtClean="0"/>
          </a:p>
          <a:p>
            <a:r>
              <a:rPr lang="cs-CZ" sz="1200" dirty="0" smtClean="0">
                <a:hlinkClick r:id="rId14"/>
              </a:rPr>
              <a:t>http://prostor-ad.</a:t>
            </a:r>
            <a:r>
              <a:rPr lang="cs-CZ" sz="1200" dirty="0" err="1" smtClean="0">
                <a:hlinkClick r:id="rId14"/>
              </a:rPr>
              <a:t>cz</a:t>
            </a:r>
            <a:r>
              <a:rPr lang="cs-CZ" sz="1200" dirty="0" smtClean="0">
                <a:hlinkClick r:id="rId14"/>
              </a:rPr>
              <a:t>/</a:t>
            </a:r>
            <a:r>
              <a:rPr lang="cs-CZ" sz="1200" dirty="0" err="1" smtClean="0">
                <a:hlinkClick r:id="rId14"/>
              </a:rPr>
              <a:t>pruvodce</a:t>
            </a:r>
            <a:r>
              <a:rPr lang="cs-CZ" sz="1200" dirty="0" smtClean="0">
                <a:hlinkClick r:id="rId14"/>
              </a:rPr>
              <a:t>/</a:t>
            </a:r>
            <a:r>
              <a:rPr lang="cs-CZ" sz="1200" dirty="0" err="1" smtClean="0">
                <a:hlinkClick r:id="rId14"/>
              </a:rPr>
              <a:t>ckras</a:t>
            </a:r>
            <a:r>
              <a:rPr lang="cs-CZ" sz="1200" dirty="0" smtClean="0">
                <a:hlinkClick r:id="rId14"/>
              </a:rPr>
              <a:t>/</a:t>
            </a:r>
            <a:r>
              <a:rPr lang="cs-CZ" sz="1200" dirty="0" err="1" smtClean="0">
                <a:hlinkClick r:id="rId14"/>
              </a:rPr>
              <a:t>theodorik</a:t>
            </a:r>
            <a:r>
              <a:rPr lang="cs-CZ" sz="1200" dirty="0" smtClean="0">
                <a:hlinkClick r:id="rId14"/>
              </a:rPr>
              <a:t>/</a:t>
            </a:r>
            <a:r>
              <a:rPr lang="cs-CZ" sz="1200" dirty="0" err="1" smtClean="0">
                <a:hlinkClick r:id="rId14"/>
              </a:rPr>
              <a:t>img</a:t>
            </a:r>
            <a:r>
              <a:rPr lang="cs-CZ" sz="1200" dirty="0" smtClean="0">
                <a:hlinkClick r:id="rId14"/>
              </a:rPr>
              <a:t>/</a:t>
            </a:r>
            <a:r>
              <a:rPr lang="cs-CZ" sz="1200" dirty="0" err="1" smtClean="0">
                <a:hlinkClick r:id="rId14"/>
              </a:rPr>
              <a:t>theodorik.jpg</a:t>
            </a:r>
            <a:endParaRPr lang="cs-CZ" sz="1200" dirty="0" smtClean="0"/>
          </a:p>
          <a:p>
            <a:r>
              <a:rPr lang="cs-CZ" sz="1200" dirty="0" smtClean="0">
                <a:hlinkClick r:id="rId15"/>
              </a:rPr>
              <a:t>http://nd04.jxs.cz/906/668/2724f93de5_71642817_o2.jpg</a:t>
            </a:r>
            <a:endParaRPr lang="cs-CZ" sz="1200" dirty="0" smtClean="0"/>
          </a:p>
          <a:p>
            <a:r>
              <a:rPr lang="cs-CZ" sz="1200" dirty="0" smtClean="0">
                <a:hlinkClick r:id="rId16"/>
              </a:rPr>
              <a:t>http://www.</a:t>
            </a:r>
            <a:r>
              <a:rPr lang="cs-CZ" sz="1200" dirty="0" err="1" smtClean="0">
                <a:hlinkClick r:id="rId16"/>
              </a:rPr>
              <a:t>phil.muni.cz</a:t>
            </a:r>
            <a:r>
              <a:rPr lang="cs-CZ" sz="1200" dirty="0" smtClean="0">
                <a:hlinkClick r:id="rId16"/>
              </a:rPr>
              <a:t>/</a:t>
            </a:r>
            <a:r>
              <a:rPr lang="cs-CZ" sz="1200" dirty="0" err="1" smtClean="0">
                <a:hlinkClick r:id="rId16"/>
              </a:rPr>
              <a:t>muzeo</a:t>
            </a:r>
            <a:r>
              <a:rPr lang="cs-CZ" sz="1200" dirty="0" smtClean="0">
                <a:hlinkClick r:id="rId16"/>
              </a:rPr>
              <a:t>/mui03obrazky/</a:t>
            </a:r>
            <a:r>
              <a:rPr lang="cs-CZ" sz="1200" dirty="0" err="1" smtClean="0">
                <a:hlinkClick r:id="rId16"/>
              </a:rPr>
              <a:t>upravene</a:t>
            </a:r>
            <a:r>
              <a:rPr lang="cs-CZ" sz="1200" dirty="0" smtClean="0">
                <a:hlinkClick r:id="rId16"/>
              </a:rPr>
              <a:t>/012.jpg</a:t>
            </a:r>
            <a:endParaRPr lang="cs-CZ" sz="1200" dirty="0" smtClean="0"/>
          </a:p>
          <a:p>
            <a:r>
              <a:rPr lang="cs-CZ" sz="1200" dirty="0" smtClean="0">
                <a:hlinkClick r:id="rId17"/>
              </a:rPr>
              <a:t>http://www.paleografie.</a:t>
            </a:r>
            <a:r>
              <a:rPr lang="cs-CZ" sz="1200" dirty="0" err="1" smtClean="0">
                <a:hlinkClick r:id="rId17"/>
              </a:rPr>
              <a:t>org</a:t>
            </a:r>
            <a:r>
              <a:rPr lang="cs-CZ" sz="1200" dirty="0" smtClean="0">
                <a:hlinkClick r:id="rId17"/>
              </a:rPr>
              <a:t>/UK/</a:t>
            </a:r>
            <a:r>
              <a:rPr lang="cs-CZ" sz="1200" dirty="0" err="1" smtClean="0">
                <a:hlinkClick r:id="rId17"/>
              </a:rPr>
              <a:t>img</a:t>
            </a:r>
            <a:r>
              <a:rPr lang="cs-CZ" sz="1200" dirty="0" smtClean="0">
                <a:hlinkClick r:id="rId17"/>
              </a:rPr>
              <a:t>/</a:t>
            </a:r>
            <a:r>
              <a:rPr lang="cs-CZ" sz="1200" dirty="0" err="1" smtClean="0">
                <a:hlinkClick r:id="rId17"/>
              </a:rPr>
              <a:t>gallery</a:t>
            </a:r>
            <a:r>
              <a:rPr lang="cs-CZ" sz="1200" dirty="0" smtClean="0">
                <a:hlinkClick r:id="rId17"/>
              </a:rPr>
              <a:t>/110705142545.jpg</a:t>
            </a:r>
            <a:endParaRPr lang="cs-CZ" sz="1200" dirty="0" smtClean="0"/>
          </a:p>
          <a:p>
            <a:r>
              <a:rPr lang="cs-CZ" sz="1200" dirty="0" smtClean="0">
                <a:hlinkClick r:id="rId18"/>
              </a:rPr>
              <a:t>http://www.komenskeho66.cz/</a:t>
            </a:r>
            <a:r>
              <a:rPr lang="cs-CZ" sz="1200" dirty="0" err="1" smtClean="0">
                <a:hlinkClick r:id="rId18"/>
              </a:rPr>
              <a:t>materialy</a:t>
            </a:r>
            <a:r>
              <a:rPr lang="cs-CZ" sz="1200" dirty="0" smtClean="0">
                <a:hlinkClick r:id="rId18"/>
              </a:rPr>
              <a:t>/</a:t>
            </a:r>
            <a:r>
              <a:rPr lang="cs-CZ" sz="1200" dirty="0" err="1" smtClean="0">
                <a:hlinkClick r:id="rId18"/>
              </a:rPr>
              <a:t>dejepis</a:t>
            </a:r>
            <a:r>
              <a:rPr lang="cs-CZ" sz="1200" dirty="0" smtClean="0">
                <a:hlinkClick r:id="rId18"/>
              </a:rPr>
              <a:t>/7%20goticka%20kniha.jpg</a:t>
            </a:r>
            <a:endParaRPr lang="cs-CZ" sz="1200" dirty="0" smtClean="0"/>
          </a:p>
          <a:p>
            <a:r>
              <a:rPr lang="cs-CZ" sz="1200" dirty="0" smtClean="0">
                <a:hlinkClick r:id="rId19"/>
              </a:rPr>
              <a:t>http://images-mediawiki-sites.thefullwiki.org/10/2/9/2/091434250696098.jpg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1874</TotalTime>
  <Words>475</Words>
  <Application>Microsoft Office PowerPoint</Application>
  <PresentationFormat>Předvádění na obrazovce (4:3)</PresentationFormat>
  <Paragraphs>129</Paragraphs>
  <Slides>13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Tok</vt:lpstr>
      <vt:lpstr>List</vt:lpstr>
      <vt:lpstr>VY_32_INOVACE_207_Gotika_Architektura, malířství, sochařství</vt:lpstr>
      <vt:lpstr>Gotika  Architektura, malířství, sochařství, knihy</vt:lpstr>
      <vt:lpstr>Hrady: Vylušti názvy v přesmyčkách,  ke správným názvům přiřaď obrázky</vt:lpstr>
      <vt:lpstr>Hrady: Řešení</vt:lpstr>
      <vt:lpstr>Čeští   gotičtí  architekti</vt:lpstr>
      <vt:lpstr>Čeští   gotičtí  architekti</vt:lpstr>
      <vt:lpstr>Čeští   gotičtí  architekti</vt:lpstr>
      <vt:lpstr>Sochařství</vt:lpstr>
      <vt:lpstr>Malířství</vt:lpstr>
      <vt:lpstr>Knihy a jejich výzdoba</vt:lpstr>
      <vt:lpstr>   Obrácená křížovka: </vt:lpstr>
      <vt:lpstr>Křížovka: řešení</vt:lpstr>
      <vt:lpstr>Odkazy: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Gotika</dc:title>
  <dc:creator>Pavla</dc:creator>
  <cp:lastModifiedBy>U1</cp:lastModifiedBy>
  <cp:revision>90</cp:revision>
  <dcterms:created xsi:type="dcterms:W3CDTF">2012-01-17T17:04:27Z</dcterms:created>
  <dcterms:modified xsi:type="dcterms:W3CDTF">2013-05-03T23:30:05Z</dcterms:modified>
</cp:coreProperties>
</file>