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57" r:id="rId3"/>
    <p:sldId id="258" r:id="rId4"/>
    <p:sldId id="259" r:id="rId5"/>
    <p:sldId id="260" r:id="rId6"/>
    <p:sldId id="263" r:id="rId7"/>
    <p:sldId id="272" r:id="rId8"/>
    <p:sldId id="273"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88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6840ABDD-8037-4BBF-A1CB-92EA589B7C25}" type="datetimeFigureOut">
              <a:rPr lang="cs-CZ" smtClean="0"/>
              <a:pPr/>
              <a:t>1.5.2013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7D232DD-05AB-4368-BB86-43B35F066592}"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840ABDD-8037-4BBF-A1CB-92EA589B7C25}" type="datetimeFigureOut">
              <a:rPr lang="cs-CZ" smtClean="0"/>
              <a:pPr/>
              <a:t>1.5.2013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7D232DD-05AB-4368-BB86-43B35F066592}"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6840ABDD-8037-4BBF-A1CB-92EA589B7C25}" type="datetimeFigureOut">
              <a:rPr lang="cs-CZ" smtClean="0"/>
              <a:pPr/>
              <a:t>1.5.2013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7D232DD-05AB-4368-BB86-43B35F066592}"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840ABDD-8037-4BBF-A1CB-92EA589B7C25}" type="datetimeFigureOut">
              <a:rPr lang="cs-CZ" smtClean="0"/>
              <a:pPr/>
              <a:t>1.5.2013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7D232DD-05AB-4368-BB86-43B35F066592}"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840ABDD-8037-4BBF-A1CB-92EA589B7C25}" type="datetimeFigureOut">
              <a:rPr lang="cs-CZ" smtClean="0"/>
              <a:pPr/>
              <a:t>1.5.2013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7D232DD-05AB-4368-BB86-43B35F066592}"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6840ABDD-8037-4BBF-A1CB-92EA589B7C25}" type="datetimeFigureOut">
              <a:rPr lang="cs-CZ" smtClean="0"/>
              <a:pPr/>
              <a:t>1.5.2013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7D232DD-05AB-4368-BB86-43B35F066592}"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840ABDD-8037-4BBF-A1CB-92EA589B7C25}" type="datetimeFigureOut">
              <a:rPr lang="cs-CZ" smtClean="0"/>
              <a:pPr/>
              <a:t>1.5.2013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7D232DD-05AB-4368-BB86-43B35F06659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6840ABDD-8037-4BBF-A1CB-92EA589B7C25}" type="datetimeFigureOut">
              <a:rPr lang="cs-CZ" smtClean="0"/>
              <a:pPr/>
              <a:t>1.5.2013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7D232DD-05AB-4368-BB86-43B35F066592}"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6840ABDD-8037-4BBF-A1CB-92EA589B7C25}" type="datetimeFigureOut">
              <a:rPr lang="cs-CZ" smtClean="0"/>
              <a:pPr/>
              <a:t>1.5.2013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7D232DD-05AB-4368-BB86-43B35F066592}"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840ABDD-8037-4BBF-A1CB-92EA589B7C25}" type="datetimeFigureOut">
              <a:rPr lang="cs-CZ" smtClean="0"/>
              <a:pPr/>
              <a:t>1.5.2013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7D232DD-05AB-4368-BB86-43B35F066592}"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840ABDD-8037-4BBF-A1CB-92EA589B7C25}" type="datetimeFigureOut">
              <a:rPr lang="cs-CZ" smtClean="0"/>
              <a:pPr/>
              <a:t>1.5.2013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7D232DD-05AB-4368-BB86-43B35F066592}"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40ABDD-8037-4BBF-A1CB-92EA589B7C25}" type="datetimeFigureOut">
              <a:rPr lang="cs-CZ" smtClean="0"/>
              <a:pPr/>
              <a:t>1.5.2013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D232DD-05AB-4368-BB86-43B35F066592}"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screen"/>
          <a:srcRect/>
          <a:stretch>
            <a:fillRect/>
          </a:stretch>
        </p:blipFill>
        <p:spPr bwMode="auto">
          <a:xfrm>
            <a:off x="611561" y="404664"/>
            <a:ext cx="3294915" cy="720000"/>
          </a:xfrm>
          <a:prstGeom prst="rect">
            <a:avLst/>
          </a:prstGeom>
          <a:noFill/>
          <a:ln w="9525">
            <a:noFill/>
            <a:miter lim="800000"/>
            <a:headEnd/>
            <a:tailEnd/>
          </a:ln>
        </p:spPr>
      </p:pic>
      <p:sp>
        <p:nvSpPr>
          <p:cNvPr id="3" name="TextovéPole 2"/>
          <p:cNvSpPr txBox="1"/>
          <p:nvPr/>
        </p:nvSpPr>
        <p:spPr>
          <a:xfrm>
            <a:off x="2211942" y="1110231"/>
            <a:ext cx="4559261" cy="584775"/>
          </a:xfrm>
          <a:prstGeom prst="rect">
            <a:avLst/>
          </a:prstGeom>
          <a:noFill/>
        </p:spPr>
        <p:txBody>
          <a:bodyPr wrap="none" rtlCol="0">
            <a:spAutoFit/>
            <a:scene3d>
              <a:camera prst="orthographicFront"/>
              <a:lightRig rig="glow" dir="tl">
                <a:rot lat="0" lon="0" rev="5400000"/>
              </a:lightRig>
            </a:scene3d>
            <a:sp3d contourW="12700">
              <a:bevelT w="25400" h="25400"/>
              <a:contourClr>
                <a:schemeClr val="accent6">
                  <a:shade val="73000"/>
                </a:schemeClr>
              </a:contourClr>
            </a:sp3d>
          </a:bodyPr>
          <a:lstStyle/>
          <a:p>
            <a:r>
              <a:rPr lang="cs-CZ" sz="3200" b="1"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Digitální učební materiál</a:t>
            </a:r>
            <a:endParaRPr lang="cs-CZ" sz="3200"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graphicFrame>
        <p:nvGraphicFramePr>
          <p:cNvPr id="5" name="Tabulka 4"/>
          <p:cNvGraphicFramePr>
            <a:graphicFrameLocks noGrp="1"/>
          </p:cNvGraphicFramePr>
          <p:nvPr/>
        </p:nvGraphicFramePr>
        <p:xfrm>
          <a:off x="539552" y="1628800"/>
          <a:ext cx="8064896" cy="2673424"/>
        </p:xfrm>
        <a:graphic>
          <a:graphicData uri="http://schemas.openxmlformats.org/drawingml/2006/table">
            <a:tbl>
              <a:tblPr firstRow="1" bandRow="1">
                <a:effectLst>
                  <a:outerShdw blurRad="50800" dist="38100" dir="5400000" algn="t" rotWithShape="0">
                    <a:prstClr val="black">
                      <a:alpha val="40000"/>
                    </a:prstClr>
                  </a:outerShdw>
                </a:effectLst>
                <a:tableStyleId>{5940675A-B579-460E-94D1-54222C63F5DA}</a:tableStyleId>
              </a:tblPr>
              <a:tblGrid>
                <a:gridCol w="1980220"/>
                <a:gridCol w="6084676"/>
              </a:tblGrid>
              <a:tr h="360040">
                <a:tc>
                  <a:txBody>
                    <a:bodyPr/>
                    <a:lstStyle/>
                    <a:p>
                      <a:r>
                        <a:rPr lang="cs-CZ" sz="1600" dirty="0" smtClean="0">
                          <a:latin typeface="Times New Roman" pitchFamily="18" charset="0"/>
                          <a:cs typeface="Times New Roman" pitchFamily="18" charset="0"/>
                        </a:rPr>
                        <a:t>Číslo projektu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b="1" dirty="0" smtClean="0"/>
                        <a:t>CZ.1.07/1.5.00/34.0891</a:t>
                      </a:r>
                      <a:endParaRPr lang="cs-CZ" sz="18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64604">
                <a:tc>
                  <a:txBody>
                    <a:bodyPr/>
                    <a:lstStyle/>
                    <a:p>
                      <a:r>
                        <a:rPr lang="cs-CZ" sz="1600" dirty="0" smtClean="0">
                          <a:latin typeface="Times New Roman" pitchFamily="18" charset="0"/>
                          <a:cs typeface="Times New Roman" pitchFamily="18" charset="0"/>
                        </a:rPr>
                        <a:t>Číslo materiálu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600" dirty="0" smtClean="0"/>
                        <a:t>VYS_32_INOVACE_15_Rozvodná zařízení – vedení za elektroměrem</a:t>
                      </a: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441176">
                <a:tc>
                  <a:txBody>
                    <a:bodyPr/>
                    <a:lstStyle/>
                    <a:p>
                      <a:r>
                        <a:rPr lang="cs-CZ" sz="1600" dirty="0" smtClean="0">
                          <a:latin typeface="Times New Roman" pitchFamily="18" charset="0"/>
                          <a:cs typeface="Times New Roman" pitchFamily="18" charset="0"/>
                        </a:rPr>
                        <a:t>Název školy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200" dirty="0" smtClean="0"/>
                        <a:t>Vyšší odborná škola, Střední průmyslová škola a Střední odborná</a:t>
                      </a:r>
                      <a:r>
                        <a:rPr lang="cs-CZ" sz="1200" baseline="0" dirty="0" smtClean="0"/>
                        <a:t> škola řemesel a služeb, Strakonice, Zvolenská 934</a:t>
                      </a:r>
                      <a:endParaRPr lang="cs-CZ"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Autor</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Ing. Václav Opatrný</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66360">
                <a:tc>
                  <a:txBody>
                    <a:bodyPr/>
                    <a:lstStyle/>
                    <a:p>
                      <a:r>
                        <a:rPr lang="cs-CZ" sz="1600" dirty="0" smtClean="0">
                          <a:latin typeface="Times New Roman" pitchFamily="18" charset="0"/>
                          <a:cs typeface="Times New Roman" pitchFamily="18" charset="0"/>
                        </a:rPr>
                        <a:t>Tematický</a:t>
                      </a:r>
                      <a:r>
                        <a:rPr lang="cs-CZ" sz="1600" baseline="0" dirty="0" smtClean="0">
                          <a:latin typeface="Times New Roman" pitchFamily="18" charset="0"/>
                          <a:cs typeface="Times New Roman" pitchFamily="18" charset="0"/>
                        </a:rPr>
                        <a:t> celek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Rozvodná zařízení</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Ročník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3. ročník</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7820">
                <a:tc>
                  <a:txBody>
                    <a:bodyPr/>
                    <a:lstStyle/>
                    <a:p>
                      <a:r>
                        <a:rPr lang="cs-CZ" sz="1600" dirty="0" smtClean="0">
                          <a:latin typeface="Times New Roman" pitchFamily="18" charset="0"/>
                          <a:cs typeface="Times New Roman" pitchFamily="18" charset="0"/>
                        </a:rPr>
                        <a:t>Datum tvorby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4.3. 2013</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bl>
          </a:graphicData>
        </a:graphic>
      </p:graphicFrame>
      <p:pic>
        <p:nvPicPr>
          <p:cNvPr id="6" name="Obrázek 5" descr="logo.png"/>
          <p:cNvPicPr>
            <a:picLocks noChangeAspect="1"/>
          </p:cNvPicPr>
          <p:nvPr/>
        </p:nvPicPr>
        <p:blipFill>
          <a:blip r:embed="rId3" cstate="screen"/>
          <a:stretch>
            <a:fillRect/>
          </a:stretch>
        </p:blipFill>
        <p:spPr>
          <a:xfrm>
            <a:off x="4644009" y="332656"/>
            <a:ext cx="3800475" cy="781050"/>
          </a:xfrm>
          <a:prstGeom prst="rect">
            <a:avLst/>
          </a:prstGeom>
        </p:spPr>
      </p:pic>
      <p:graphicFrame>
        <p:nvGraphicFramePr>
          <p:cNvPr id="7" name="Tabulka 6"/>
          <p:cNvGraphicFramePr>
            <a:graphicFrameLocks noGrp="1"/>
          </p:cNvGraphicFramePr>
          <p:nvPr/>
        </p:nvGraphicFramePr>
        <p:xfrm>
          <a:off x="539552" y="4365104"/>
          <a:ext cx="8064896" cy="2072640"/>
        </p:xfrm>
        <a:graphic>
          <a:graphicData uri="http://schemas.openxmlformats.org/drawingml/2006/table">
            <a:tbl>
              <a:tblPr firstRow="1" bandRow="1">
                <a:tableStyleId>{5940675A-B579-460E-94D1-54222C63F5DA}</a:tableStyleId>
              </a:tblPr>
              <a:tblGrid>
                <a:gridCol w="4032448"/>
                <a:gridCol w="4032448"/>
              </a:tblGrid>
              <a:tr h="136530">
                <a:tc>
                  <a:txBody>
                    <a:bodyPr/>
                    <a:lstStyle/>
                    <a:p>
                      <a:pPr algn="l"/>
                      <a:r>
                        <a:rPr lang="cs-CZ" sz="1400" dirty="0" smtClean="0"/>
                        <a:t>Anotace</a:t>
                      </a:r>
                      <a:endParaRPr lang="cs-CZ" sz="1400" dirty="0"/>
                    </a:p>
                  </a:txBody>
                  <a:tcPr anchor="ctr">
                    <a:cell3D prstMaterial="dkEdge">
                      <a:bevel/>
                      <a:lightRig rig="flood" dir="t"/>
                    </a:cell3D>
                    <a:solidFill>
                      <a:schemeClr val="accent1">
                        <a:lumMod val="20000"/>
                        <a:lumOff val="80000"/>
                      </a:schemeClr>
                    </a:solidFill>
                  </a:tcPr>
                </a:tc>
                <a:tc>
                  <a:txBody>
                    <a:bodyPr/>
                    <a:lstStyle/>
                    <a:p>
                      <a:pPr algn="l"/>
                      <a:r>
                        <a:rPr lang="cs-CZ" sz="1400" dirty="0" smtClean="0"/>
                        <a:t>Metodický pokyn</a:t>
                      </a:r>
                      <a:endParaRPr lang="cs-CZ" sz="1400" dirty="0"/>
                    </a:p>
                  </a:txBody>
                  <a:tcPr anchor="ctr">
                    <a:cell3D prstMaterial="dkEdge">
                      <a:bevel/>
                      <a:lightRig rig="flood" dir="t"/>
                    </a:cell3D>
                    <a:solidFill>
                      <a:schemeClr val="accent1">
                        <a:lumMod val="20000"/>
                        <a:lumOff val="80000"/>
                      </a:schemeClr>
                    </a:solidFill>
                  </a:tcPr>
                </a:tc>
              </a:tr>
              <a:tr h="1567408">
                <a:tc>
                  <a:txBody>
                    <a:bodyPr/>
                    <a:lstStyle/>
                    <a:p>
                      <a:pPr algn="l"/>
                      <a:r>
                        <a:rPr lang="cs-CZ" sz="1100" b="0" i="0" kern="1200" dirty="0" smtClean="0">
                          <a:solidFill>
                            <a:schemeClr val="tx1"/>
                          </a:solidFill>
                          <a:latin typeface="+mn-lt"/>
                          <a:ea typeface="+mn-ea"/>
                          <a:cs typeface="+mn-cs"/>
                        </a:rPr>
                        <a:t>Prezentace, obsahující test znalostí elektrické instalace </a:t>
                      </a:r>
                      <a:r>
                        <a:rPr lang="cs-CZ" sz="1100" b="0" i="0" kern="1200" dirty="0" smtClean="0">
                          <a:solidFill>
                            <a:schemeClr val="tx1"/>
                          </a:solidFill>
                          <a:latin typeface="+mn-lt"/>
                          <a:ea typeface="+mn-ea"/>
                          <a:cs typeface="+mn-cs"/>
                        </a:rPr>
                        <a:t>za elektroměrem.</a:t>
                      </a:r>
                      <a:r>
                        <a:rPr lang="cs-CZ" sz="1100" b="0" i="0" kern="1200" baseline="0" dirty="0" smtClean="0">
                          <a:solidFill>
                            <a:schemeClr val="tx1"/>
                          </a:solidFill>
                          <a:latin typeface="+mn-lt"/>
                          <a:ea typeface="+mn-ea"/>
                          <a:cs typeface="+mn-cs"/>
                        </a:rPr>
                        <a:t> </a:t>
                      </a:r>
                      <a:r>
                        <a:rPr lang="cs-CZ" sz="1100" b="0" i="0" kern="1200" dirty="0" smtClean="0">
                          <a:solidFill>
                            <a:schemeClr val="tx1"/>
                          </a:solidFill>
                          <a:latin typeface="+mn-lt"/>
                          <a:ea typeface="+mn-ea"/>
                          <a:cs typeface="+mn-cs"/>
                        </a:rPr>
                        <a:t>Na </a:t>
                      </a:r>
                      <a:r>
                        <a:rPr lang="cs-CZ" sz="1100" b="0" i="0" kern="1200" dirty="0" smtClean="0">
                          <a:solidFill>
                            <a:schemeClr val="tx1"/>
                          </a:solidFill>
                          <a:latin typeface="+mn-lt"/>
                          <a:ea typeface="+mn-ea"/>
                          <a:cs typeface="+mn-cs"/>
                        </a:rPr>
                        <a:t>osmi snímcích </a:t>
                      </a:r>
                      <a:r>
                        <a:rPr lang="cs-CZ" sz="1100" b="0" i="0" kern="1200" dirty="0" smtClean="0">
                          <a:solidFill>
                            <a:schemeClr val="tx1"/>
                          </a:solidFill>
                          <a:latin typeface="+mn-lt"/>
                          <a:ea typeface="+mn-ea"/>
                          <a:cs typeface="+mn-cs"/>
                        </a:rPr>
                        <a:t>rozebírá základní problematiku </a:t>
                      </a:r>
                      <a:r>
                        <a:rPr lang="cs-CZ" sz="1100" b="0" i="0" kern="1200" dirty="0" smtClean="0">
                          <a:solidFill>
                            <a:schemeClr val="tx1"/>
                          </a:solidFill>
                          <a:latin typeface="+mn-lt"/>
                          <a:ea typeface="+mn-ea"/>
                          <a:cs typeface="+mn-cs"/>
                        </a:rPr>
                        <a:t>bytových rozvodů </a:t>
                      </a:r>
                      <a:r>
                        <a:rPr lang="cs-CZ" sz="1100" b="0" i="0" kern="1200" dirty="0" smtClean="0">
                          <a:solidFill>
                            <a:schemeClr val="tx1"/>
                          </a:solidFill>
                          <a:latin typeface="+mn-lt"/>
                          <a:ea typeface="+mn-ea"/>
                          <a:cs typeface="+mn-cs"/>
                        </a:rPr>
                        <a:t>sítě </a:t>
                      </a:r>
                      <a:r>
                        <a:rPr lang="cs-CZ" sz="1100" b="0" i="0" kern="1200" dirty="0" err="1" smtClean="0">
                          <a:solidFill>
                            <a:schemeClr val="tx1"/>
                          </a:solidFill>
                          <a:latin typeface="+mn-lt"/>
                          <a:ea typeface="+mn-ea"/>
                          <a:cs typeface="+mn-cs"/>
                        </a:rPr>
                        <a:t>nn</a:t>
                      </a:r>
                      <a:r>
                        <a:rPr lang="cs-CZ" sz="1100" b="0" i="0" kern="1200" dirty="0" smtClean="0">
                          <a:solidFill>
                            <a:schemeClr val="tx1"/>
                          </a:solidFill>
                          <a:latin typeface="+mn-lt"/>
                          <a:ea typeface="+mn-ea"/>
                          <a:cs typeface="+mn-cs"/>
                        </a:rPr>
                        <a:t>. </a:t>
                      </a:r>
                      <a:r>
                        <a:rPr lang="cs-CZ" sz="1100" b="0" i="0" kern="1200" dirty="0" smtClean="0">
                          <a:solidFill>
                            <a:schemeClr val="tx1"/>
                          </a:solidFill>
                          <a:latin typeface="+mn-lt"/>
                          <a:ea typeface="+mn-ea"/>
                          <a:cs typeface="+mn-cs"/>
                        </a:rPr>
                        <a:t>Prezentace je zaměřena na doporučené postupy při instalaci světelných a zásuvkových obvodů. Snímky </a:t>
                      </a:r>
                      <a:r>
                        <a:rPr lang="cs-CZ" sz="1100" b="0" i="0" kern="1200" dirty="0" smtClean="0">
                          <a:solidFill>
                            <a:schemeClr val="tx1"/>
                          </a:solidFill>
                          <a:latin typeface="+mn-lt"/>
                          <a:ea typeface="+mn-ea"/>
                          <a:cs typeface="+mn-cs"/>
                        </a:rPr>
                        <a:t>jsou doplněny animací otázek, odpovědi žáci doplňují do pracovních listů. Materiál je určen žákům k opakování učiva. </a:t>
                      </a:r>
                      <a:r>
                        <a:rPr lang="cs-CZ" sz="1100" b="0" i="0" kern="1200" baseline="0" dirty="0" smtClean="0">
                          <a:solidFill>
                            <a:schemeClr val="tx1"/>
                          </a:solidFill>
                          <a:latin typeface="+mn-lt"/>
                          <a:ea typeface="+mn-ea"/>
                          <a:cs typeface="+mn-cs"/>
                        </a:rPr>
                        <a:t>Může být také použit při výkladu učiva, kdy žáci zapisují své postřehy do pracovních sešitů, které jim pak slouží k opakování látky. Součástí materiálu jsou pracovní listy, které slouží k zaznamenávání odpovědí žáků.</a:t>
                      </a:r>
                      <a:endParaRPr lang="cs-CZ" sz="800" dirty="0"/>
                    </a:p>
                  </a:txBody>
                  <a:tcPr anchor="ctr"/>
                </a:tc>
                <a:tc>
                  <a:txBody>
                    <a:bodyPr/>
                    <a:lstStyle/>
                    <a:p>
                      <a:pPr algn="l"/>
                      <a:r>
                        <a:rPr lang="cs-CZ" sz="1100" dirty="0" smtClean="0"/>
                        <a:t>Jednotlivé snímky </a:t>
                      </a:r>
                      <a:r>
                        <a:rPr lang="cs-CZ" sz="1100" baseline="0" dirty="0" smtClean="0"/>
                        <a:t> lze promítat na plátno, lépe však na interaktivní tabuli. Pokud je prezentace používána jako test, lze pomocí šipky (tlačítka akce) postupovat po snímcích, aniž by se rozkryla odpověď. Test je určen pro bezprostřední opakování látky frontálně se všemi žáky nebo po skupinách. Při ověřování tohoto materiálu jsem raději preferoval jednotlivé žáky s pracovními listy pro zápis odpovědí. Zde pak může vyučující zvýrazňovačem  označit správně zapsané odpovědi jinou barvou pak upozornit na chyby. Zápis odpovědí v pracovních listech si žáci následně uchovají.</a:t>
                      </a:r>
                      <a:endParaRPr lang="cs-CZ" sz="1100" dirty="0"/>
                    </a:p>
                  </a:txBody>
                  <a:tcPr anchor="ctr"/>
                </a:tc>
              </a:tr>
            </a:tbl>
          </a:graphicData>
        </a:graphic>
      </p:graphicFrame>
      <p:sp>
        <p:nvSpPr>
          <p:cNvPr id="8" name="Zástupný symbol pro zápatí 7"/>
          <p:cNvSpPr>
            <a:spLocks noGrp="1"/>
          </p:cNvSpPr>
          <p:nvPr>
            <p:ph type="ftr" sz="quarter" idx="11"/>
          </p:nvPr>
        </p:nvSpPr>
        <p:spPr>
          <a:xfrm>
            <a:off x="2555776" y="6492876"/>
            <a:ext cx="3816424" cy="365125"/>
          </a:xfrm>
        </p:spPr>
        <p:txBody>
          <a:bodyPr/>
          <a:lstStyle/>
          <a:p>
            <a:r>
              <a:rPr lang="cs-CZ" sz="1200" i="1" dirty="0" smtClean="0"/>
              <a:t>všechny animace a obrázky - archiv autora </a:t>
            </a:r>
            <a:endParaRPr lang="cs-CZ" sz="1200" i="1" dirty="0"/>
          </a:p>
        </p:txBody>
      </p:sp>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noChangeArrowheads="1"/>
          </p:cNvSpPr>
          <p:nvPr>
            <p:ph type="title" idx="4294967295"/>
          </p:nvPr>
        </p:nvSpPr>
        <p:spPr>
          <a:xfrm>
            <a:off x="457200" y="274638"/>
            <a:ext cx="8229600" cy="393700"/>
          </a:xfrm>
          <a:solidFill>
            <a:schemeClr val="accent1"/>
          </a:solidFill>
        </p:spPr>
        <p:txBody>
          <a:bodyPr/>
          <a:lstStyle/>
          <a:p>
            <a:pPr eaLnBrk="1" hangingPunct="1"/>
            <a:r>
              <a:rPr lang="cs-CZ" sz="1800" smtClean="0"/>
              <a:t>Odbočky k elektroměrům</a:t>
            </a:r>
          </a:p>
        </p:txBody>
      </p:sp>
      <p:sp>
        <p:nvSpPr>
          <p:cNvPr id="9219" name="Text Box 5"/>
          <p:cNvSpPr txBox="1">
            <a:spLocks noChangeArrowheads="1"/>
          </p:cNvSpPr>
          <p:nvPr/>
        </p:nvSpPr>
        <p:spPr bwMode="auto">
          <a:xfrm>
            <a:off x="466725" y="773113"/>
            <a:ext cx="8235950" cy="738664"/>
          </a:xfrm>
          <a:prstGeom prst="rect">
            <a:avLst/>
          </a:prstGeom>
          <a:solidFill>
            <a:srgbClr val="EBFCA2"/>
          </a:solidFill>
          <a:ln w="9525">
            <a:noFill/>
            <a:miter lim="800000"/>
            <a:headEnd/>
            <a:tailEnd/>
          </a:ln>
        </p:spPr>
        <p:txBody>
          <a:bodyPr>
            <a:spAutoFit/>
          </a:bodyPr>
          <a:lstStyle/>
          <a:p>
            <a:r>
              <a:rPr lang="cs-CZ" sz="1400" dirty="0"/>
              <a:t>Jsou to vedení, která odbočují z hlavního domovního vedení pro připojení elektroměrů nebo elektroměrných rozvodnic. Provádí se jednofázové nebo trojfázové. Jednofázové odbočky k elektroměrům lze zřizovat do maximálního soudobého příkonu 5,5 kW. Průřezy se volí v hodnotách alespoň podle následující tabulky:</a:t>
            </a:r>
          </a:p>
        </p:txBody>
      </p:sp>
      <p:graphicFrame>
        <p:nvGraphicFramePr>
          <p:cNvPr id="9266" name="Group 50"/>
          <p:cNvGraphicFramePr>
            <a:graphicFrameLocks noGrp="1"/>
          </p:cNvGraphicFramePr>
          <p:nvPr/>
        </p:nvGraphicFramePr>
        <p:xfrm>
          <a:off x="469900" y="1676400"/>
          <a:ext cx="8216900" cy="1536701"/>
        </p:xfrm>
        <a:graphic>
          <a:graphicData uri="http://schemas.openxmlformats.org/drawingml/2006/table">
            <a:tbl>
              <a:tblPr/>
              <a:tblGrid>
                <a:gridCol w="2738438"/>
                <a:gridCol w="1376362"/>
                <a:gridCol w="1363663"/>
                <a:gridCol w="1392237"/>
                <a:gridCol w="1346200"/>
              </a:tblGrid>
              <a:tr h="3079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Stupeň elektrizace</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gridSpan="2">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A</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c gridSpan="2">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B</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r>
              <a:tr h="3063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Maximální soudobý příkon P</a:t>
                      </a:r>
                      <a:r>
                        <a:rPr kumimoji="0" lang="cs-CZ" sz="1400" b="0" i="0" u="none" strike="noStrike" cap="none" normalizeH="0" baseline="-25000" smtClean="0">
                          <a:ln>
                            <a:noFill/>
                          </a:ln>
                          <a:solidFill>
                            <a:schemeClr val="tx1"/>
                          </a:solidFill>
                          <a:effectLst/>
                          <a:latin typeface="Times New Roman" pitchFamily="18" charset="0"/>
                        </a:rPr>
                        <a:t>b</a:t>
                      </a:r>
                      <a:r>
                        <a:rPr kumimoji="0" lang="en-US" sz="1400" b="0" i="0" u="none" strike="noStrike" cap="none" normalizeH="0" baseline="0" smtClean="0">
                          <a:ln>
                            <a:noFill/>
                          </a:ln>
                          <a:solidFill>
                            <a:schemeClr val="tx1"/>
                          </a:solidFill>
                          <a:effectLst/>
                          <a:latin typeface="Times New Roman" pitchFamily="18" charset="0"/>
                        </a:rPr>
                        <a:t>[kW]</a:t>
                      </a:r>
                      <a:endParaRPr kumimoji="0" lang="cs-CZ" sz="1400" b="0" i="0" u="none" strike="noStrike" cap="none" normalizeH="0" baseline="-2500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gridSpan="2">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7</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c gridSpan="2">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11</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r>
              <a:tr h="307975">
                <a:tc row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Odbočka k elektroměru</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gridSpan="4">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Průřez jader vodičů </a:t>
                      </a:r>
                      <a:r>
                        <a:rPr kumimoji="0" lang="en-US" sz="1400" b="0" i="0" u="none" strike="noStrike" cap="none" normalizeH="0" baseline="0" smtClean="0">
                          <a:ln>
                            <a:noFill/>
                          </a:ln>
                          <a:solidFill>
                            <a:schemeClr val="tx1"/>
                          </a:solidFill>
                          <a:effectLst/>
                          <a:latin typeface="Times New Roman" pitchFamily="18" charset="0"/>
                        </a:rPr>
                        <a:t>[mm</a:t>
                      </a:r>
                      <a:r>
                        <a:rPr kumimoji="0" lang="en-US" sz="1400" b="0" i="0" u="none" strike="noStrike" cap="none" normalizeH="0" baseline="30000" smtClean="0">
                          <a:ln>
                            <a:noFill/>
                          </a:ln>
                          <a:solidFill>
                            <a:schemeClr val="tx1"/>
                          </a:solidFill>
                          <a:effectLst/>
                          <a:latin typeface="Times New Roman" pitchFamily="18" charset="0"/>
                        </a:rPr>
                        <a:t>2</a:t>
                      </a:r>
                      <a:r>
                        <a:rPr kumimoji="0" lang="en-US" sz="1400" b="0" i="0" u="none" strike="noStrike" cap="none" normalizeH="0" baseline="0" smtClean="0">
                          <a:ln>
                            <a:noFill/>
                          </a:ln>
                          <a:solidFill>
                            <a:schemeClr val="tx1"/>
                          </a:solidFill>
                          <a:effectLst/>
                          <a:latin typeface="Times New Roman" pitchFamily="18" charset="0"/>
                        </a:rPr>
                        <a:t>]</a:t>
                      </a:r>
                      <a:endParaRPr kumimoji="0" lang="cs-CZ" sz="1400" b="0" i="0" u="none" strike="noStrike" cap="none" normalizeH="0" baseline="3000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r>
              <a:tr h="306388">
                <a:tc vMerge="1">
                  <a:txBody>
                    <a:bodyPr/>
                    <a:lstStyle/>
                    <a:p>
                      <a:endParaRPr lang="cs-CZ"/>
                    </a:p>
                  </a:txBody>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Al</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Cu</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Al</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Cu</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079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Trojfázová odbočka</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10</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6</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rPr>
                        <a:t>16</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rPr>
                        <a:t>10</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9251" name="Text Box 51"/>
          <p:cNvSpPr txBox="1">
            <a:spLocks noChangeArrowheads="1"/>
          </p:cNvSpPr>
          <p:nvPr/>
        </p:nvSpPr>
        <p:spPr bwMode="auto">
          <a:xfrm>
            <a:off x="377825" y="3262313"/>
            <a:ext cx="8343900" cy="1600438"/>
          </a:xfrm>
          <a:prstGeom prst="rect">
            <a:avLst/>
          </a:prstGeom>
          <a:noFill/>
          <a:ln w="9525">
            <a:noFill/>
            <a:miter lim="800000"/>
            <a:headEnd/>
            <a:tailEnd/>
          </a:ln>
        </p:spPr>
        <p:txBody>
          <a:bodyPr>
            <a:spAutoFit/>
          </a:bodyPr>
          <a:lstStyle/>
          <a:p>
            <a:r>
              <a:rPr lang="cs-CZ" sz="1400" b="1" dirty="0"/>
              <a:t>Provedení:</a:t>
            </a:r>
          </a:p>
          <a:p>
            <a:pPr>
              <a:buFontTx/>
              <a:buChar char="•"/>
            </a:pPr>
            <a:r>
              <a:rPr lang="cs-CZ" sz="1400" dirty="0"/>
              <a:t>Musí být ztížen nedovolený odběr, zabezpečit možnost výměny poškozených vodičů</a:t>
            </a:r>
          </a:p>
          <a:p>
            <a:pPr>
              <a:buFontTx/>
              <a:buChar char="•"/>
            </a:pPr>
            <a:r>
              <a:rPr lang="cs-CZ" sz="1400" dirty="0"/>
              <a:t>Jištění u HDV v témže podlaží, jen odbočky kratší 3 m jističem před elektroměrem</a:t>
            </a:r>
          </a:p>
          <a:p>
            <a:pPr>
              <a:buFontTx/>
              <a:buChar char="•"/>
            </a:pPr>
            <a:r>
              <a:rPr lang="cs-CZ" sz="1400" dirty="0"/>
              <a:t>Mohou být provedeny jednožilovými vodiči v elektroinstalačních trubkách, lištách nebo dutinách, …</a:t>
            </a:r>
          </a:p>
          <a:p>
            <a:pPr>
              <a:buFontTx/>
              <a:buChar char="•"/>
            </a:pPr>
            <a:r>
              <a:rPr lang="cs-CZ" sz="1400" dirty="0"/>
              <a:t>Je-li odbočka provedena v elektroinstalačních trubkách procházejících půdou, musí být uloženy v trubkách pancéřových nebo ocelových s utěsněnými spoji bez krabic</a:t>
            </a:r>
          </a:p>
          <a:p>
            <a:pPr>
              <a:buFontTx/>
              <a:buChar char="•"/>
            </a:pPr>
            <a:r>
              <a:rPr lang="cs-CZ" sz="1400" dirty="0"/>
              <a:t>Nelze-li se bez krabic obejít, musí být zaplombované, veřejně přístupné, nezakryté omítkou</a:t>
            </a:r>
          </a:p>
        </p:txBody>
      </p:sp>
      <p:sp>
        <p:nvSpPr>
          <p:cNvPr id="9252" name="Text Box 52"/>
          <p:cNvSpPr txBox="1">
            <a:spLocks noChangeArrowheads="1"/>
          </p:cNvSpPr>
          <p:nvPr/>
        </p:nvSpPr>
        <p:spPr bwMode="auto">
          <a:xfrm>
            <a:off x="390525" y="4887913"/>
            <a:ext cx="8385175" cy="1815882"/>
          </a:xfrm>
          <a:prstGeom prst="rect">
            <a:avLst/>
          </a:prstGeom>
          <a:noFill/>
          <a:ln w="9525">
            <a:noFill/>
            <a:miter lim="800000"/>
            <a:headEnd/>
            <a:tailEnd/>
          </a:ln>
        </p:spPr>
        <p:txBody>
          <a:bodyPr>
            <a:spAutoFit/>
          </a:bodyPr>
          <a:lstStyle/>
          <a:p>
            <a:r>
              <a:rPr lang="cs-CZ" sz="1600" b="1" dirty="0"/>
              <a:t>Požadavky na rozvodnice, </a:t>
            </a:r>
            <a:r>
              <a:rPr lang="cs-CZ" sz="1600" b="1" dirty="0" smtClean="0"/>
              <a:t>rozvaděče </a:t>
            </a:r>
            <a:r>
              <a:rPr lang="cs-CZ" sz="1600" b="1" dirty="0"/>
              <a:t>a elektroměrová jádra: ČSN 35 7030</a:t>
            </a:r>
            <a:endParaRPr lang="cs-CZ" sz="1600" dirty="0"/>
          </a:p>
          <a:p>
            <a:pPr>
              <a:buFontTx/>
              <a:buChar char="•"/>
            </a:pPr>
            <a:r>
              <a:rPr lang="cs-CZ" sz="1600" dirty="0"/>
              <a:t>Před elektroměrovým </a:t>
            </a:r>
            <a:r>
              <a:rPr lang="cs-CZ" sz="1600" dirty="0" smtClean="0"/>
              <a:t>rozvaděčem </a:t>
            </a:r>
            <a:r>
              <a:rPr lang="cs-CZ" sz="1600" dirty="0"/>
              <a:t>(rozvodnicí) nebo jádrem musí být volný prostor v hloubce alespoň 80 cm</a:t>
            </a:r>
          </a:p>
          <a:p>
            <a:pPr>
              <a:buFontTx/>
              <a:buChar char="•"/>
            </a:pPr>
            <a:r>
              <a:rPr lang="cs-CZ" sz="1600" dirty="0"/>
              <a:t>Elektroměry se nesmějí montovat do společných skříní nebo výklenků s plynoměry, jsou-li ve společné místnosti, musí být zabezpečeno větrání</a:t>
            </a:r>
          </a:p>
          <a:p>
            <a:pPr>
              <a:buFontTx/>
              <a:buChar char="•"/>
            </a:pPr>
            <a:r>
              <a:rPr lang="cs-CZ" sz="1600" dirty="0"/>
              <a:t>Středy okének elektroměrů mají být ve výšce 150 až 170 cm od podlahy, ve zdůvodněných případech 70 až 170 cm od podlahy</a:t>
            </a:r>
          </a:p>
        </p:txBody>
      </p:sp>
      <p:sp>
        <p:nvSpPr>
          <p:cNvPr id="7" name="Obdélník 6"/>
          <p:cNvSpPr/>
          <p:nvPr/>
        </p:nvSpPr>
        <p:spPr>
          <a:xfrm>
            <a:off x="4332849" y="2025748"/>
            <a:ext cx="506437" cy="2391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a:off x="7115907" y="2023404"/>
            <a:ext cx="506437" cy="2391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3666977" y="2935460"/>
            <a:ext cx="506437" cy="2391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5029198" y="2933116"/>
            <a:ext cx="506437" cy="2391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6393764" y="2947183"/>
            <a:ext cx="506437" cy="2391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7798188" y="2944839"/>
            <a:ext cx="506437" cy="2391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351693" y="3509888"/>
            <a:ext cx="8440615" cy="3179298"/>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cs-CZ" dirty="0" smtClean="0">
                <a:solidFill>
                  <a:schemeClr val="tx1"/>
                </a:solidFill>
              </a:rPr>
              <a:t>Do připravené tabulky v pracovním listu doplňte velikost soudobého příkonu a průřezy jader vodičů</a:t>
            </a:r>
          </a:p>
          <a:p>
            <a:pPr marL="342900" indent="-342900">
              <a:buFont typeface="+mj-lt"/>
              <a:buAutoNum type="arabicPeriod"/>
            </a:pPr>
            <a:r>
              <a:rPr lang="cs-CZ" dirty="0" smtClean="0">
                <a:solidFill>
                  <a:schemeClr val="tx1"/>
                </a:solidFill>
              </a:rPr>
              <a:t>V kterých místech bytového domu se jistí odbočky k elektroměrům?</a:t>
            </a:r>
          </a:p>
          <a:p>
            <a:pPr marL="342900" indent="-342900">
              <a:buFont typeface="+mj-lt"/>
              <a:buAutoNum type="arabicPeriod"/>
            </a:pPr>
            <a:r>
              <a:rPr lang="cs-CZ" dirty="0" smtClean="0">
                <a:solidFill>
                  <a:schemeClr val="tx1"/>
                </a:solidFill>
              </a:rPr>
              <a:t>Jakým způsobem se odbočka provádí?</a:t>
            </a:r>
          </a:p>
          <a:p>
            <a:pPr marL="342900" indent="-342900">
              <a:buFont typeface="+mj-lt"/>
              <a:buAutoNum type="arabicPeriod"/>
            </a:pPr>
            <a:r>
              <a:rPr lang="cs-CZ" dirty="0" smtClean="0">
                <a:solidFill>
                  <a:schemeClr val="tx1"/>
                </a:solidFill>
              </a:rPr>
              <a:t>Před elektroměrovým rozvaděčem nebo jádrem musí být volný prostor (doplňte)</a:t>
            </a:r>
          </a:p>
          <a:p>
            <a:pPr marL="342900" indent="-342900">
              <a:buFont typeface="+mj-lt"/>
              <a:buAutoNum type="arabicPeriod"/>
            </a:pPr>
            <a:r>
              <a:rPr lang="cs-CZ" dirty="0" smtClean="0">
                <a:solidFill>
                  <a:schemeClr val="tx1"/>
                </a:solidFill>
              </a:rPr>
              <a:t>Středy okének elektroměrů mají být od podlahy (doplňte)</a:t>
            </a:r>
            <a:endParaRPr lang="cs-CZ" dirty="0">
              <a:solidFill>
                <a:schemeClr val="tx1"/>
              </a:solidFill>
            </a:endParaRP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xit" presetSubtype="10" fill="hold" grpId="0" nodeType="clickEffect">
                                  <p:stCondLst>
                                    <p:cond delay="0"/>
                                  </p:stCondLst>
                                  <p:childTnLst>
                                    <p:animEffect transition="out" filter="blinds(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3" presetClass="exit" presetSubtype="10" fill="hold" grpId="0" nodeType="clickEffect">
                                  <p:stCondLst>
                                    <p:cond delay="0"/>
                                  </p:stCondLst>
                                  <p:childTnLst>
                                    <p:animEffect transition="out" filter="blinds(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3" presetClass="exit" presetSubtype="10" fill="hold" grpId="0" nodeType="clickEffect">
                                  <p:stCondLst>
                                    <p:cond delay="0"/>
                                  </p:stCondLst>
                                  <p:childTnLst>
                                    <p:animEffect transition="out" filter="blinds(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3" presetClass="exit" presetSubtype="10" fill="hold" grpId="0" nodeType="clickEffect">
                                  <p:stCondLst>
                                    <p:cond delay="0"/>
                                  </p:stCondLst>
                                  <p:childTnLst>
                                    <p:animEffect transition="out" filter="blinds(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3" presetClass="exit" presetSubtype="10" fill="hold" grpId="0" nodeType="clickEffect">
                                  <p:stCondLst>
                                    <p:cond delay="0"/>
                                  </p:stCondLst>
                                  <p:childTnLst>
                                    <p:animEffect transition="out" filter="blinds(horizontal)">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3" presetClass="exit" presetSubtype="10" fill="hold" grpId="0" nodeType="clickEffect">
                                  <p:stCondLst>
                                    <p:cond delay="0"/>
                                  </p:stCondLst>
                                  <p:childTnLst>
                                    <p:animEffect transition="out" filter="blinds(horizontal)">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xit" presetSubtype="4" fill="hold" grpId="0" nodeType="clickEffect">
                                  <p:stCondLst>
                                    <p:cond delay="0"/>
                                  </p:stCondLst>
                                  <p:childTnLst>
                                    <p:anim calcmode="lin" valueType="num">
                                      <p:cBhvr additive="base">
                                        <p:cTn id="36" dur="500"/>
                                        <p:tgtEl>
                                          <p:spTgt spid="13"/>
                                        </p:tgtEl>
                                        <p:attrNameLst>
                                          <p:attrName>ppt_x</p:attrName>
                                        </p:attrNameLst>
                                      </p:cBhvr>
                                      <p:tavLst>
                                        <p:tav tm="0">
                                          <p:val>
                                            <p:strVal val="ppt_x"/>
                                          </p:val>
                                        </p:tav>
                                        <p:tav tm="100000">
                                          <p:val>
                                            <p:strVal val="ppt_x"/>
                                          </p:val>
                                        </p:tav>
                                      </p:tavLst>
                                    </p:anim>
                                    <p:anim calcmode="lin" valueType="num">
                                      <p:cBhvr additive="base">
                                        <p:cTn id="37" dur="500"/>
                                        <p:tgtEl>
                                          <p:spTgt spid="13"/>
                                        </p:tgtEl>
                                        <p:attrNameLst>
                                          <p:attrName>ppt_y</p:attrName>
                                        </p:attrNameLst>
                                      </p:cBhvr>
                                      <p:tavLst>
                                        <p:tav tm="0">
                                          <p:val>
                                            <p:strVal val="ppt_y"/>
                                          </p:val>
                                        </p:tav>
                                        <p:tav tm="100000">
                                          <p:val>
                                            <p:strVal val="1+ppt_h/2"/>
                                          </p:val>
                                        </p:tav>
                                      </p:tavLst>
                                    </p:anim>
                                    <p:set>
                                      <p:cBhvr>
                                        <p:cTn id="38"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P spid="1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p:cNvSpPr>
            <a:spLocks noGrp="1" noChangeArrowheads="1"/>
          </p:cNvSpPr>
          <p:nvPr>
            <p:ph type="title"/>
          </p:nvPr>
        </p:nvSpPr>
        <p:spPr>
          <a:xfrm>
            <a:off x="457200" y="274638"/>
            <a:ext cx="8229600" cy="490537"/>
          </a:xfrm>
          <a:solidFill>
            <a:schemeClr val="accent1"/>
          </a:solidFill>
        </p:spPr>
        <p:txBody>
          <a:bodyPr>
            <a:normAutofit fontScale="90000"/>
          </a:bodyPr>
          <a:lstStyle/>
          <a:p>
            <a:pPr eaLnBrk="1" hangingPunct="1"/>
            <a:r>
              <a:rPr lang="cs-CZ" sz="2800" smtClean="0"/>
              <a:t>Elektroměr + HDO</a:t>
            </a:r>
          </a:p>
        </p:txBody>
      </p:sp>
      <p:pic>
        <p:nvPicPr>
          <p:cNvPr id="3" name="Obrázek 2" descr="elektroměr.jpg"/>
          <p:cNvPicPr>
            <a:picLocks noChangeAspect="1"/>
          </p:cNvPicPr>
          <p:nvPr/>
        </p:nvPicPr>
        <p:blipFill>
          <a:blip r:embed="rId2" cstate="print"/>
          <a:stretch>
            <a:fillRect/>
          </a:stretch>
        </p:blipFill>
        <p:spPr>
          <a:xfrm>
            <a:off x="914400" y="897670"/>
            <a:ext cx="7344966" cy="5400000"/>
          </a:xfrm>
          <a:prstGeom prst="rect">
            <a:avLst/>
          </a:prstGeom>
        </p:spPr>
      </p:pic>
      <p:sp>
        <p:nvSpPr>
          <p:cNvPr id="4" name="Obdélník 3"/>
          <p:cNvSpPr/>
          <p:nvPr/>
        </p:nvSpPr>
        <p:spPr>
          <a:xfrm>
            <a:off x="590843" y="3432517"/>
            <a:ext cx="8046720" cy="3207433"/>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cs-CZ" sz="2000" dirty="0" smtClean="0">
                <a:solidFill>
                  <a:schemeClr val="tx1"/>
                </a:solidFill>
              </a:rPr>
              <a:t>Horní obrázek ukazuje uspořádání elektroměrové rozvodnice jednofázového odběru s dálkovým ovládáním tarifu pomocí HDO</a:t>
            </a:r>
          </a:p>
          <a:p>
            <a:pPr marL="342900" indent="-342900">
              <a:buFont typeface="Arial" pitchFamily="34" charset="0"/>
              <a:buChar char="•"/>
            </a:pPr>
            <a:r>
              <a:rPr lang="cs-CZ" sz="2000" dirty="0" smtClean="0">
                <a:solidFill>
                  <a:schemeClr val="tx1"/>
                </a:solidFill>
              </a:rPr>
              <a:t>Nakreslete propojení jednotlivých elektrických zařízení s obvodem, který zajišťuje napájení elektrického ohřívače vody</a:t>
            </a:r>
            <a:endParaRPr lang="cs-CZ" sz="2000" dirty="0">
              <a:solidFill>
                <a:schemeClr val="tx1"/>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4"/>
                                        </p:tgtEl>
                                        <p:attrNameLst>
                                          <p:attrName>ppt_x</p:attrName>
                                        </p:attrNameLst>
                                      </p:cBhvr>
                                      <p:tavLst>
                                        <p:tav tm="0">
                                          <p:val>
                                            <p:strVal val="ppt_x"/>
                                          </p:val>
                                        </p:tav>
                                        <p:tav tm="100000">
                                          <p:val>
                                            <p:strVal val="ppt_x"/>
                                          </p:val>
                                        </p:tav>
                                      </p:tavLst>
                                    </p:anim>
                                    <p:anim calcmode="lin" valueType="num">
                                      <p:cBhvr additive="base">
                                        <p:cTn id="7" dur="500"/>
                                        <p:tgtEl>
                                          <p:spTgt spid="4"/>
                                        </p:tgtEl>
                                        <p:attrNameLst>
                                          <p:attrName>ppt_y</p:attrName>
                                        </p:attrNameLst>
                                      </p:cBhvr>
                                      <p:tavLst>
                                        <p:tav tm="0">
                                          <p:val>
                                            <p:strVal val="ppt_y"/>
                                          </p:val>
                                        </p:tav>
                                        <p:tav tm="100000">
                                          <p:val>
                                            <p:strVal val="1+ppt_h/2"/>
                                          </p:val>
                                        </p:tav>
                                      </p:tavLst>
                                    </p:anim>
                                    <p:set>
                                      <p:cBhvr>
                                        <p:cTn id="8"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title" idx="4294967295"/>
          </p:nvPr>
        </p:nvSpPr>
        <p:spPr>
          <a:xfrm>
            <a:off x="457200" y="274638"/>
            <a:ext cx="8229600" cy="330200"/>
          </a:xfrm>
          <a:solidFill>
            <a:schemeClr val="accent1"/>
          </a:solidFill>
        </p:spPr>
        <p:txBody>
          <a:bodyPr>
            <a:normAutofit fontScale="90000"/>
          </a:bodyPr>
          <a:lstStyle/>
          <a:p>
            <a:pPr eaLnBrk="1" hangingPunct="1"/>
            <a:r>
              <a:rPr lang="cs-CZ" sz="2000" smtClean="0"/>
              <a:t>Přístroje společné s elektroměrem</a:t>
            </a:r>
          </a:p>
        </p:txBody>
      </p:sp>
      <p:pic>
        <p:nvPicPr>
          <p:cNvPr id="11267" name="Picture 5" descr="p3020001"/>
          <p:cNvPicPr>
            <a:picLocks noChangeAspect="1" noChangeArrowheads="1"/>
          </p:cNvPicPr>
          <p:nvPr/>
        </p:nvPicPr>
        <p:blipFill>
          <a:blip r:embed="rId2" cstate="print">
            <a:lum contrast="6000"/>
          </a:blip>
          <a:srcRect/>
          <a:stretch>
            <a:fillRect/>
          </a:stretch>
        </p:blipFill>
        <p:spPr bwMode="auto">
          <a:xfrm>
            <a:off x="431800" y="1193800"/>
            <a:ext cx="4318000" cy="3032125"/>
          </a:xfrm>
          <a:prstGeom prst="rect">
            <a:avLst/>
          </a:prstGeom>
          <a:noFill/>
          <a:ln w="9525">
            <a:noFill/>
            <a:miter lim="800000"/>
            <a:headEnd/>
            <a:tailEnd/>
          </a:ln>
        </p:spPr>
      </p:pic>
      <p:sp>
        <p:nvSpPr>
          <p:cNvPr id="11268" name="Text Box 6"/>
          <p:cNvSpPr txBox="1">
            <a:spLocks noChangeArrowheads="1"/>
          </p:cNvSpPr>
          <p:nvPr/>
        </p:nvSpPr>
        <p:spPr bwMode="auto">
          <a:xfrm>
            <a:off x="390525" y="760413"/>
            <a:ext cx="4613523" cy="369332"/>
          </a:xfrm>
          <a:prstGeom prst="rect">
            <a:avLst/>
          </a:prstGeom>
          <a:noFill/>
          <a:ln w="9525">
            <a:noFill/>
            <a:miter lim="800000"/>
            <a:headEnd/>
            <a:tailEnd/>
          </a:ln>
        </p:spPr>
        <p:txBody>
          <a:bodyPr wrap="square">
            <a:spAutoFit/>
          </a:bodyPr>
          <a:lstStyle/>
          <a:p>
            <a:r>
              <a:rPr lang="cs-CZ" i="1" dirty="0"/>
              <a:t>Osazení elektroměrové </a:t>
            </a:r>
            <a:r>
              <a:rPr lang="cs-CZ" i="1" dirty="0" smtClean="0"/>
              <a:t>desky – starší provedení</a:t>
            </a:r>
            <a:endParaRPr lang="cs-CZ" i="1" dirty="0"/>
          </a:p>
        </p:txBody>
      </p:sp>
      <p:sp>
        <p:nvSpPr>
          <p:cNvPr id="11269" name="AutoShape 7"/>
          <p:cNvSpPr>
            <a:spLocks/>
          </p:cNvSpPr>
          <p:nvPr/>
        </p:nvSpPr>
        <p:spPr bwMode="auto">
          <a:xfrm>
            <a:off x="5219700" y="1282700"/>
            <a:ext cx="368300" cy="279400"/>
          </a:xfrm>
          <a:prstGeom prst="borderCallout1">
            <a:avLst>
              <a:gd name="adj1" fmla="val 40907"/>
              <a:gd name="adj2" fmla="val -20690"/>
              <a:gd name="adj3" fmla="val 286366"/>
              <a:gd name="adj4" fmla="val -262069"/>
            </a:avLst>
          </a:prstGeom>
          <a:solidFill>
            <a:schemeClr val="accent1"/>
          </a:solidFill>
          <a:ln w="9525">
            <a:solidFill>
              <a:schemeClr val="tx1"/>
            </a:solidFill>
            <a:miter lim="800000"/>
            <a:headEnd/>
            <a:tailEnd/>
          </a:ln>
        </p:spPr>
        <p:txBody>
          <a:bodyPr/>
          <a:lstStyle/>
          <a:p>
            <a:pPr algn="ctr"/>
            <a:r>
              <a:rPr lang="cs-CZ"/>
              <a:t>2</a:t>
            </a:r>
          </a:p>
        </p:txBody>
      </p:sp>
      <p:sp>
        <p:nvSpPr>
          <p:cNvPr id="11270" name="AutoShape 8"/>
          <p:cNvSpPr>
            <a:spLocks/>
          </p:cNvSpPr>
          <p:nvPr/>
        </p:nvSpPr>
        <p:spPr bwMode="auto">
          <a:xfrm>
            <a:off x="5232400" y="850900"/>
            <a:ext cx="342900" cy="292100"/>
          </a:xfrm>
          <a:prstGeom prst="borderCallout1">
            <a:avLst>
              <a:gd name="adj1" fmla="val 39130"/>
              <a:gd name="adj2" fmla="val -22222"/>
              <a:gd name="adj3" fmla="val 378259"/>
              <a:gd name="adj4" fmla="val -666667"/>
            </a:avLst>
          </a:prstGeom>
          <a:solidFill>
            <a:schemeClr val="accent1"/>
          </a:solidFill>
          <a:ln w="9525">
            <a:solidFill>
              <a:schemeClr val="tx1"/>
            </a:solidFill>
            <a:miter lim="800000"/>
            <a:headEnd/>
            <a:tailEnd/>
          </a:ln>
        </p:spPr>
        <p:txBody>
          <a:bodyPr/>
          <a:lstStyle/>
          <a:p>
            <a:pPr algn="ctr"/>
            <a:r>
              <a:rPr lang="cs-CZ"/>
              <a:t>1</a:t>
            </a:r>
          </a:p>
        </p:txBody>
      </p:sp>
      <p:sp>
        <p:nvSpPr>
          <p:cNvPr id="11271" name="AutoShape 9"/>
          <p:cNvSpPr>
            <a:spLocks/>
          </p:cNvSpPr>
          <p:nvPr/>
        </p:nvSpPr>
        <p:spPr bwMode="auto">
          <a:xfrm>
            <a:off x="5245100" y="1727200"/>
            <a:ext cx="355600" cy="317500"/>
          </a:xfrm>
          <a:prstGeom prst="borderCallout1">
            <a:avLst>
              <a:gd name="adj1" fmla="val 36000"/>
              <a:gd name="adj2" fmla="val -21431"/>
              <a:gd name="adj3" fmla="val 496000"/>
              <a:gd name="adj4" fmla="val -292856"/>
            </a:avLst>
          </a:prstGeom>
          <a:solidFill>
            <a:schemeClr val="accent1"/>
          </a:solidFill>
          <a:ln w="9525">
            <a:solidFill>
              <a:schemeClr val="tx1"/>
            </a:solidFill>
            <a:miter lim="800000"/>
            <a:headEnd/>
            <a:tailEnd/>
          </a:ln>
        </p:spPr>
        <p:txBody>
          <a:bodyPr/>
          <a:lstStyle/>
          <a:p>
            <a:pPr algn="ctr"/>
            <a:r>
              <a:rPr lang="cs-CZ"/>
              <a:t>3</a:t>
            </a:r>
          </a:p>
        </p:txBody>
      </p:sp>
      <p:sp>
        <p:nvSpPr>
          <p:cNvPr id="11272" name="AutoShape 10"/>
          <p:cNvSpPr>
            <a:spLocks/>
          </p:cNvSpPr>
          <p:nvPr/>
        </p:nvSpPr>
        <p:spPr bwMode="auto">
          <a:xfrm>
            <a:off x="5232400" y="2184400"/>
            <a:ext cx="368300" cy="304800"/>
          </a:xfrm>
          <a:prstGeom prst="borderCallout1">
            <a:avLst>
              <a:gd name="adj1" fmla="val 37500"/>
              <a:gd name="adj2" fmla="val -20690"/>
              <a:gd name="adj3" fmla="val 370833"/>
              <a:gd name="adj4" fmla="val -220690"/>
            </a:avLst>
          </a:prstGeom>
          <a:solidFill>
            <a:schemeClr val="accent1"/>
          </a:solidFill>
          <a:ln w="9525">
            <a:solidFill>
              <a:schemeClr val="tx1"/>
            </a:solidFill>
            <a:miter lim="800000"/>
            <a:headEnd/>
            <a:tailEnd/>
          </a:ln>
        </p:spPr>
        <p:txBody>
          <a:bodyPr/>
          <a:lstStyle/>
          <a:p>
            <a:pPr algn="ctr"/>
            <a:r>
              <a:rPr lang="cs-CZ"/>
              <a:t>4</a:t>
            </a:r>
          </a:p>
        </p:txBody>
      </p:sp>
      <p:sp>
        <p:nvSpPr>
          <p:cNvPr id="11273" name="AutoShape 11"/>
          <p:cNvSpPr>
            <a:spLocks/>
          </p:cNvSpPr>
          <p:nvPr/>
        </p:nvSpPr>
        <p:spPr bwMode="auto">
          <a:xfrm>
            <a:off x="5232400" y="2882900"/>
            <a:ext cx="393700" cy="279400"/>
          </a:xfrm>
          <a:prstGeom prst="borderCallout1">
            <a:avLst>
              <a:gd name="adj1" fmla="val 40907"/>
              <a:gd name="adj2" fmla="val -19356"/>
              <a:gd name="adj3" fmla="val 336366"/>
              <a:gd name="adj4" fmla="val -403227"/>
            </a:avLst>
          </a:prstGeom>
          <a:solidFill>
            <a:schemeClr val="accent1"/>
          </a:solidFill>
          <a:ln w="9525">
            <a:solidFill>
              <a:schemeClr val="tx1"/>
            </a:solidFill>
            <a:miter lim="800000"/>
            <a:headEnd/>
            <a:tailEnd/>
          </a:ln>
        </p:spPr>
        <p:txBody>
          <a:bodyPr/>
          <a:lstStyle/>
          <a:p>
            <a:pPr algn="ctr"/>
            <a:r>
              <a:rPr lang="cs-CZ"/>
              <a:t>5</a:t>
            </a:r>
          </a:p>
        </p:txBody>
      </p:sp>
      <p:sp>
        <p:nvSpPr>
          <p:cNvPr id="11274" name="Text Box 12"/>
          <p:cNvSpPr txBox="1">
            <a:spLocks noChangeArrowheads="1"/>
          </p:cNvSpPr>
          <p:nvPr/>
        </p:nvSpPr>
        <p:spPr bwMode="auto">
          <a:xfrm>
            <a:off x="5701326" y="1052736"/>
            <a:ext cx="3442674" cy="1323439"/>
          </a:xfrm>
          <a:prstGeom prst="rect">
            <a:avLst/>
          </a:prstGeom>
          <a:noFill/>
          <a:ln w="9525">
            <a:noFill/>
            <a:miter lim="800000"/>
            <a:headEnd/>
            <a:tailEnd/>
          </a:ln>
        </p:spPr>
        <p:txBody>
          <a:bodyPr wrap="none">
            <a:spAutoFit/>
          </a:bodyPr>
          <a:lstStyle/>
          <a:p>
            <a:pPr marL="342900" indent="-342900">
              <a:buFontTx/>
              <a:buAutoNum type="arabicPeriod"/>
            </a:pPr>
            <a:r>
              <a:rPr lang="cs-CZ" sz="1600" dirty="0"/>
              <a:t>Trojfázový elektroměr (</a:t>
            </a:r>
            <a:r>
              <a:rPr lang="cs-CZ" sz="1600" dirty="0" err="1" smtClean="0"/>
              <a:t>dvoutarifní</a:t>
            </a:r>
            <a:r>
              <a:rPr lang="cs-CZ" sz="1600" dirty="0"/>
              <a:t>)</a:t>
            </a:r>
          </a:p>
          <a:p>
            <a:pPr marL="342900" indent="-342900">
              <a:buFontTx/>
              <a:buAutoNum type="arabicPeriod"/>
            </a:pPr>
            <a:r>
              <a:rPr lang="cs-CZ" sz="1600" dirty="0"/>
              <a:t>Přijímač HDO</a:t>
            </a:r>
          </a:p>
          <a:p>
            <a:pPr marL="342900" indent="-342900">
              <a:buFontTx/>
              <a:buAutoNum type="arabicPeriod"/>
            </a:pPr>
            <a:r>
              <a:rPr lang="cs-CZ" sz="1600" dirty="0"/>
              <a:t>Jistič před elektroměrem (HDJ)</a:t>
            </a:r>
          </a:p>
          <a:p>
            <a:pPr marL="342900" indent="-342900">
              <a:buFontTx/>
              <a:buAutoNum type="arabicPeriod"/>
            </a:pPr>
            <a:r>
              <a:rPr lang="cs-CZ" sz="1600" dirty="0"/>
              <a:t>Svorkovnice (můstek) PEN</a:t>
            </a:r>
          </a:p>
          <a:p>
            <a:pPr marL="342900" indent="-342900">
              <a:buFontTx/>
              <a:buAutoNum type="arabicPeriod"/>
            </a:pPr>
            <a:r>
              <a:rPr lang="cs-CZ" sz="1600" dirty="0"/>
              <a:t>Jistič přívodu elektrického vytápění</a:t>
            </a:r>
          </a:p>
        </p:txBody>
      </p:sp>
      <p:sp>
        <p:nvSpPr>
          <p:cNvPr id="11275" name="Text Box 13"/>
          <p:cNvSpPr txBox="1">
            <a:spLocks noChangeArrowheads="1"/>
          </p:cNvSpPr>
          <p:nvPr/>
        </p:nvSpPr>
        <p:spPr bwMode="auto">
          <a:xfrm>
            <a:off x="5795963" y="2528082"/>
            <a:ext cx="3101975" cy="1384995"/>
          </a:xfrm>
          <a:prstGeom prst="rect">
            <a:avLst/>
          </a:prstGeom>
          <a:noFill/>
          <a:ln w="9525">
            <a:noFill/>
            <a:miter lim="800000"/>
            <a:headEnd/>
            <a:tailEnd/>
          </a:ln>
        </p:spPr>
        <p:txBody>
          <a:bodyPr>
            <a:spAutoFit/>
          </a:bodyPr>
          <a:lstStyle/>
          <a:p>
            <a:pPr>
              <a:buFontTx/>
              <a:buChar char="•"/>
            </a:pPr>
            <a:r>
              <a:rPr lang="cs-CZ" sz="1400" dirty="0"/>
              <a:t>Sazbový </a:t>
            </a:r>
            <a:r>
              <a:rPr lang="cs-CZ" sz="1400" dirty="0" smtClean="0"/>
              <a:t>spínač</a:t>
            </a:r>
          </a:p>
          <a:p>
            <a:pPr>
              <a:buFontTx/>
              <a:buChar char="•"/>
            </a:pPr>
            <a:r>
              <a:rPr lang="cs-CZ" sz="1400" dirty="0" smtClean="0"/>
              <a:t>Hlavní domovní jistič</a:t>
            </a:r>
            <a:endParaRPr lang="cs-CZ" sz="1400" dirty="0"/>
          </a:p>
          <a:p>
            <a:pPr>
              <a:buFontTx/>
              <a:buChar char="•"/>
            </a:pPr>
            <a:r>
              <a:rPr lang="cs-CZ" sz="1400" dirty="0"/>
              <a:t>Jistící zařízení sazbového spínače</a:t>
            </a:r>
          </a:p>
          <a:p>
            <a:pPr>
              <a:buFontTx/>
              <a:buChar char="•"/>
            </a:pPr>
            <a:r>
              <a:rPr lang="cs-CZ" sz="1400" dirty="0"/>
              <a:t>Příslušenství sloužící pro účely měření</a:t>
            </a:r>
          </a:p>
          <a:p>
            <a:pPr>
              <a:buFontTx/>
              <a:buChar char="•"/>
            </a:pPr>
            <a:r>
              <a:rPr lang="cs-CZ" sz="1400" dirty="0"/>
              <a:t>Ovládací relé při skupinovém ovládání akumulačních spotřebičů</a:t>
            </a:r>
          </a:p>
        </p:txBody>
      </p:sp>
      <p:grpSp>
        <p:nvGrpSpPr>
          <p:cNvPr id="2" name="Group 90"/>
          <p:cNvGrpSpPr>
            <a:grpSpLocks/>
          </p:cNvGrpSpPr>
          <p:nvPr/>
        </p:nvGrpSpPr>
        <p:grpSpPr bwMode="auto">
          <a:xfrm>
            <a:off x="2051050" y="4581525"/>
            <a:ext cx="2952750" cy="1399205"/>
            <a:chOff x="917" y="2840"/>
            <a:chExt cx="2235" cy="1107"/>
          </a:xfrm>
        </p:grpSpPr>
        <p:sp>
          <p:nvSpPr>
            <p:cNvPr id="11329" name="Oval 14"/>
            <p:cNvSpPr>
              <a:spLocks noChangeArrowheads="1"/>
            </p:cNvSpPr>
            <p:nvPr/>
          </p:nvSpPr>
          <p:spPr bwMode="auto">
            <a:xfrm>
              <a:off x="1816" y="2960"/>
              <a:ext cx="328" cy="304"/>
            </a:xfrm>
            <a:prstGeom prst="ellipse">
              <a:avLst/>
            </a:prstGeom>
            <a:noFill/>
            <a:ln w="9525">
              <a:solidFill>
                <a:schemeClr val="tx1"/>
              </a:solidFill>
              <a:round/>
              <a:headEnd/>
              <a:tailEnd/>
            </a:ln>
          </p:spPr>
          <p:txBody>
            <a:bodyPr wrap="none" anchor="ctr"/>
            <a:lstStyle/>
            <a:p>
              <a:endParaRPr lang="cs-CZ"/>
            </a:p>
          </p:txBody>
        </p:sp>
        <p:sp>
          <p:nvSpPr>
            <p:cNvPr id="11330" name="Line 15"/>
            <p:cNvSpPr>
              <a:spLocks noChangeShapeType="1"/>
            </p:cNvSpPr>
            <p:nvPr/>
          </p:nvSpPr>
          <p:spPr bwMode="auto">
            <a:xfrm>
              <a:off x="1704" y="3112"/>
              <a:ext cx="528" cy="0"/>
            </a:xfrm>
            <a:prstGeom prst="line">
              <a:avLst/>
            </a:prstGeom>
            <a:noFill/>
            <a:ln w="9525">
              <a:solidFill>
                <a:schemeClr val="tx1"/>
              </a:solidFill>
              <a:round/>
              <a:headEnd/>
              <a:tailEnd/>
            </a:ln>
          </p:spPr>
          <p:txBody>
            <a:bodyPr/>
            <a:lstStyle/>
            <a:p>
              <a:endParaRPr lang="cs-CZ"/>
            </a:p>
          </p:txBody>
        </p:sp>
        <p:sp>
          <p:nvSpPr>
            <p:cNvPr id="11331" name="Line 16"/>
            <p:cNvSpPr>
              <a:spLocks noChangeShapeType="1"/>
            </p:cNvSpPr>
            <p:nvPr/>
          </p:nvSpPr>
          <p:spPr bwMode="auto">
            <a:xfrm>
              <a:off x="1701" y="3113"/>
              <a:ext cx="0" cy="317"/>
            </a:xfrm>
            <a:prstGeom prst="line">
              <a:avLst/>
            </a:prstGeom>
            <a:noFill/>
            <a:ln w="9525">
              <a:solidFill>
                <a:schemeClr val="tx1"/>
              </a:solidFill>
              <a:round/>
              <a:headEnd/>
              <a:tailEnd/>
            </a:ln>
          </p:spPr>
          <p:txBody>
            <a:bodyPr/>
            <a:lstStyle/>
            <a:p>
              <a:endParaRPr lang="cs-CZ"/>
            </a:p>
          </p:txBody>
        </p:sp>
        <p:sp>
          <p:nvSpPr>
            <p:cNvPr id="11332" name="Line 19"/>
            <p:cNvSpPr>
              <a:spLocks noChangeShapeType="1"/>
            </p:cNvSpPr>
            <p:nvPr/>
          </p:nvSpPr>
          <p:spPr bwMode="auto">
            <a:xfrm flipV="1">
              <a:off x="1973" y="2840"/>
              <a:ext cx="0" cy="590"/>
            </a:xfrm>
            <a:prstGeom prst="line">
              <a:avLst/>
            </a:prstGeom>
            <a:noFill/>
            <a:ln w="9525">
              <a:solidFill>
                <a:schemeClr val="tx1"/>
              </a:solidFill>
              <a:round/>
              <a:headEnd/>
              <a:tailEnd/>
            </a:ln>
          </p:spPr>
          <p:txBody>
            <a:bodyPr/>
            <a:lstStyle/>
            <a:p>
              <a:endParaRPr lang="cs-CZ"/>
            </a:p>
          </p:txBody>
        </p:sp>
        <p:sp>
          <p:nvSpPr>
            <p:cNvPr id="11333" name="Line 21"/>
            <p:cNvSpPr>
              <a:spLocks noChangeShapeType="1"/>
            </p:cNvSpPr>
            <p:nvPr/>
          </p:nvSpPr>
          <p:spPr bwMode="auto">
            <a:xfrm>
              <a:off x="2245" y="3113"/>
              <a:ext cx="0" cy="317"/>
            </a:xfrm>
            <a:prstGeom prst="line">
              <a:avLst/>
            </a:prstGeom>
            <a:noFill/>
            <a:ln w="9525">
              <a:solidFill>
                <a:schemeClr val="tx1"/>
              </a:solidFill>
              <a:round/>
              <a:headEnd/>
              <a:tailEnd/>
            </a:ln>
          </p:spPr>
          <p:txBody>
            <a:bodyPr/>
            <a:lstStyle/>
            <a:p>
              <a:endParaRPr lang="cs-CZ"/>
            </a:p>
          </p:txBody>
        </p:sp>
        <p:grpSp>
          <p:nvGrpSpPr>
            <p:cNvPr id="3" name="Group 37"/>
            <p:cNvGrpSpPr>
              <a:grpSpLocks/>
            </p:cNvGrpSpPr>
            <p:nvPr/>
          </p:nvGrpSpPr>
          <p:grpSpPr bwMode="auto">
            <a:xfrm>
              <a:off x="1655" y="3430"/>
              <a:ext cx="636" cy="136"/>
              <a:chOff x="1655" y="3430"/>
              <a:chExt cx="636" cy="136"/>
            </a:xfrm>
          </p:grpSpPr>
          <p:sp>
            <p:nvSpPr>
              <p:cNvPr id="11348" name="Rectangle 17"/>
              <p:cNvSpPr>
                <a:spLocks noChangeArrowheads="1"/>
              </p:cNvSpPr>
              <p:nvPr/>
            </p:nvSpPr>
            <p:spPr bwMode="auto">
              <a:xfrm>
                <a:off x="1655" y="3430"/>
                <a:ext cx="91" cy="136"/>
              </a:xfrm>
              <a:prstGeom prst="rect">
                <a:avLst/>
              </a:prstGeom>
              <a:noFill/>
              <a:ln w="9525">
                <a:solidFill>
                  <a:schemeClr val="tx1"/>
                </a:solidFill>
                <a:miter lim="800000"/>
                <a:headEnd/>
                <a:tailEnd/>
              </a:ln>
            </p:spPr>
            <p:txBody>
              <a:bodyPr wrap="none" anchor="ctr"/>
              <a:lstStyle/>
              <a:p>
                <a:endParaRPr lang="cs-CZ"/>
              </a:p>
            </p:txBody>
          </p:sp>
          <p:sp>
            <p:nvSpPr>
              <p:cNvPr id="11349" name="Rectangle 18"/>
              <p:cNvSpPr>
                <a:spLocks noChangeArrowheads="1"/>
              </p:cNvSpPr>
              <p:nvPr/>
            </p:nvSpPr>
            <p:spPr bwMode="auto">
              <a:xfrm>
                <a:off x="1927" y="3430"/>
                <a:ext cx="91" cy="136"/>
              </a:xfrm>
              <a:prstGeom prst="rect">
                <a:avLst/>
              </a:prstGeom>
              <a:noFill/>
              <a:ln w="9525">
                <a:solidFill>
                  <a:schemeClr val="tx1"/>
                </a:solidFill>
                <a:miter lim="800000"/>
                <a:headEnd/>
                <a:tailEnd/>
              </a:ln>
            </p:spPr>
            <p:txBody>
              <a:bodyPr wrap="none" anchor="ctr"/>
              <a:lstStyle/>
              <a:p>
                <a:endParaRPr lang="cs-CZ"/>
              </a:p>
            </p:txBody>
          </p:sp>
          <p:sp>
            <p:nvSpPr>
              <p:cNvPr id="11350" name="Rectangle 20"/>
              <p:cNvSpPr>
                <a:spLocks noChangeArrowheads="1"/>
              </p:cNvSpPr>
              <p:nvPr/>
            </p:nvSpPr>
            <p:spPr bwMode="auto">
              <a:xfrm>
                <a:off x="2200" y="3430"/>
                <a:ext cx="91" cy="136"/>
              </a:xfrm>
              <a:prstGeom prst="rect">
                <a:avLst/>
              </a:prstGeom>
              <a:noFill/>
              <a:ln w="9525">
                <a:solidFill>
                  <a:schemeClr val="tx1"/>
                </a:solidFill>
                <a:miter lim="800000"/>
                <a:headEnd/>
                <a:tailEnd/>
              </a:ln>
            </p:spPr>
            <p:txBody>
              <a:bodyPr wrap="none" anchor="ctr"/>
              <a:lstStyle/>
              <a:p>
                <a:endParaRPr lang="cs-CZ"/>
              </a:p>
            </p:txBody>
          </p:sp>
          <p:sp>
            <p:nvSpPr>
              <p:cNvPr id="11351" name="Line 22"/>
              <p:cNvSpPr>
                <a:spLocks noChangeShapeType="1"/>
              </p:cNvSpPr>
              <p:nvPr/>
            </p:nvSpPr>
            <p:spPr bwMode="auto">
              <a:xfrm>
                <a:off x="1746" y="3475"/>
                <a:ext cx="181" cy="0"/>
              </a:xfrm>
              <a:prstGeom prst="line">
                <a:avLst/>
              </a:prstGeom>
              <a:noFill/>
              <a:ln w="9525">
                <a:solidFill>
                  <a:schemeClr val="tx1"/>
                </a:solidFill>
                <a:round/>
                <a:headEnd/>
                <a:tailEnd/>
              </a:ln>
            </p:spPr>
            <p:txBody>
              <a:bodyPr/>
              <a:lstStyle/>
              <a:p>
                <a:endParaRPr lang="cs-CZ"/>
              </a:p>
            </p:txBody>
          </p:sp>
        </p:grpSp>
        <p:sp>
          <p:nvSpPr>
            <p:cNvPr id="11335" name="Rectangle 23"/>
            <p:cNvSpPr>
              <a:spLocks noChangeArrowheads="1"/>
            </p:cNvSpPr>
            <p:nvPr/>
          </p:nvSpPr>
          <p:spPr bwMode="auto">
            <a:xfrm>
              <a:off x="2472" y="3430"/>
              <a:ext cx="272" cy="136"/>
            </a:xfrm>
            <a:prstGeom prst="rect">
              <a:avLst/>
            </a:prstGeom>
            <a:noFill/>
            <a:ln w="9525">
              <a:solidFill>
                <a:schemeClr val="tx1"/>
              </a:solidFill>
              <a:miter lim="800000"/>
              <a:headEnd/>
              <a:tailEnd/>
            </a:ln>
          </p:spPr>
          <p:txBody>
            <a:bodyPr wrap="none" anchor="ctr"/>
            <a:lstStyle/>
            <a:p>
              <a:endParaRPr lang="cs-CZ"/>
            </a:p>
          </p:txBody>
        </p:sp>
        <p:sp>
          <p:nvSpPr>
            <p:cNvPr id="11336" name="Line 24"/>
            <p:cNvSpPr>
              <a:spLocks noChangeShapeType="1"/>
            </p:cNvSpPr>
            <p:nvPr/>
          </p:nvSpPr>
          <p:spPr bwMode="auto">
            <a:xfrm>
              <a:off x="1973" y="2840"/>
              <a:ext cx="635" cy="0"/>
            </a:xfrm>
            <a:prstGeom prst="line">
              <a:avLst/>
            </a:prstGeom>
            <a:noFill/>
            <a:ln w="9525">
              <a:solidFill>
                <a:schemeClr val="tx1"/>
              </a:solidFill>
              <a:round/>
              <a:headEnd/>
              <a:tailEnd/>
            </a:ln>
          </p:spPr>
          <p:txBody>
            <a:bodyPr/>
            <a:lstStyle/>
            <a:p>
              <a:endParaRPr lang="cs-CZ"/>
            </a:p>
          </p:txBody>
        </p:sp>
        <p:sp>
          <p:nvSpPr>
            <p:cNvPr id="11337" name="Line 25"/>
            <p:cNvSpPr>
              <a:spLocks noChangeShapeType="1"/>
            </p:cNvSpPr>
            <p:nvPr/>
          </p:nvSpPr>
          <p:spPr bwMode="auto">
            <a:xfrm>
              <a:off x="2608" y="2840"/>
              <a:ext cx="0" cy="590"/>
            </a:xfrm>
            <a:prstGeom prst="line">
              <a:avLst/>
            </a:prstGeom>
            <a:noFill/>
            <a:ln w="9525">
              <a:solidFill>
                <a:schemeClr val="tx1"/>
              </a:solidFill>
              <a:round/>
              <a:headEnd/>
              <a:tailEnd/>
            </a:ln>
          </p:spPr>
          <p:txBody>
            <a:bodyPr/>
            <a:lstStyle/>
            <a:p>
              <a:endParaRPr lang="cs-CZ"/>
            </a:p>
          </p:txBody>
        </p:sp>
        <p:sp>
          <p:nvSpPr>
            <p:cNvPr id="11338" name="Line 26"/>
            <p:cNvSpPr>
              <a:spLocks noChangeShapeType="1"/>
            </p:cNvSpPr>
            <p:nvPr/>
          </p:nvSpPr>
          <p:spPr bwMode="auto">
            <a:xfrm>
              <a:off x="1701" y="3566"/>
              <a:ext cx="0" cy="91"/>
            </a:xfrm>
            <a:prstGeom prst="line">
              <a:avLst/>
            </a:prstGeom>
            <a:noFill/>
            <a:ln w="9525">
              <a:solidFill>
                <a:schemeClr val="tx1"/>
              </a:solidFill>
              <a:round/>
              <a:headEnd/>
              <a:tailEnd/>
            </a:ln>
          </p:spPr>
          <p:txBody>
            <a:bodyPr/>
            <a:lstStyle/>
            <a:p>
              <a:endParaRPr lang="cs-CZ"/>
            </a:p>
          </p:txBody>
        </p:sp>
        <p:sp>
          <p:nvSpPr>
            <p:cNvPr id="11339" name="Line 27"/>
            <p:cNvSpPr>
              <a:spLocks noChangeShapeType="1"/>
            </p:cNvSpPr>
            <p:nvPr/>
          </p:nvSpPr>
          <p:spPr bwMode="auto">
            <a:xfrm flipH="1">
              <a:off x="1066" y="3657"/>
              <a:ext cx="635" cy="0"/>
            </a:xfrm>
            <a:prstGeom prst="line">
              <a:avLst/>
            </a:prstGeom>
            <a:noFill/>
            <a:ln w="9525">
              <a:solidFill>
                <a:schemeClr val="tx1"/>
              </a:solidFill>
              <a:round/>
              <a:headEnd/>
              <a:tailEnd/>
            </a:ln>
          </p:spPr>
          <p:txBody>
            <a:bodyPr/>
            <a:lstStyle/>
            <a:p>
              <a:endParaRPr lang="cs-CZ"/>
            </a:p>
          </p:txBody>
        </p:sp>
        <p:sp>
          <p:nvSpPr>
            <p:cNvPr id="11340" name="Line 28"/>
            <p:cNvSpPr>
              <a:spLocks noChangeShapeType="1"/>
            </p:cNvSpPr>
            <p:nvPr/>
          </p:nvSpPr>
          <p:spPr bwMode="auto">
            <a:xfrm>
              <a:off x="1066" y="3884"/>
              <a:ext cx="1451" cy="0"/>
            </a:xfrm>
            <a:prstGeom prst="line">
              <a:avLst/>
            </a:prstGeom>
            <a:noFill/>
            <a:ln w="9525">
              <a:solidFill>
                <a:schemeClr val="tx1"/>
              </a:solidFill>
              <a:round/>
              <a:headEnd/>
              <a:tailEnd/>
            </a:ln>
          </p:spPr>
          <p:txBody>
            <a:bodyPr/>
            <a:lstStyle/>
            <a:p>
              <a:endParaRPr lang="cs-CZ"/>
            </a:p>
          </p:txBody>
        </p:sp>
        <p:sp>
          <p:nvSpPr>
            <p:cNvPr id="11341" name="Line 29"/>
            <p:cNvSpPr>
              <a:spLocks noChangeShapeType="1"/>
            </p:cNvSpPr>
            <p:nvPr/>
          </p:nvSpPr>
          <p:spPr bwMode="auto">
            <a:xfrm flipV="1">
              <a:off x="2517" y="3566"/>
              <a:ext cx="0" cy="318"/>
            </a:xfrm>
            <a:prstGeom prst="line">
              <a:avLst/>
            </a:prstGeom>
            <a:noFill/>
            <a:ln w="9525">
              <a:solidFill>
                <a:schemeClr val="tx1"/>
              </a:solidFill>
              <a:round/>
              <a:headEnd/>
              <a:tailEnd/>
            </a:ln>
          </p:spPr>
          <p:txBody>
            <a:bodyPr/>
            <a:lstStyle/>
            <a:p>
              <a:endParaRPr lang="cs-CZ"/>
            </a:p>
          </p:txBody>
        </p:sp>
        <p:sp>
          <p:nvSpPr>
            <p:cNvPr id="11342" name="Line 30"/>
            <p:cNvSpPr>
              <a:spLocks noChangeShapeType="1"/>
            </p:cNvSpPr>
            <p:nvPr/>
          </p:nvSpPr>
          <p:spPr bwMode="auto">
            <a:xfrm>
              <a:off x="2699" y="3566"/>
              <a:ext cx="0" cy="318"/>
            </a:xfrm>
            <a:prstGeom prst="line">
              <a:avLst/>
            </a:prstGeom>
            <a:noFill/>
            <a:ln w="9525">
              <a:solidFill>
                <a:schemeClr val="tx1"/>
              </a:solidFill>
              <a:round/>
              <a:headEnd/>
              <a:tailEnd/>
            </a:ln>
          </p:spPr>
          <p:txBody>
            <a:bodyPr/>
            <a:lstStyle/>
            <a:p>
              <a:endParaRPr lang="cs-CZ"/>
            </a:p>
          </p:txBody>
        </p:sp>
        <p:sp>
          <p:nvSpPr>
            <p:cNvPr id="11343" name="Line 31"/>
            <p:cNvSpPr>
              <a:spLocks noChangeShapeType="1"/>
            </p:cNvSpPr>
            <p:nvPr/>
          </p:nvSpPr>
          <p:spPr bwMode="auto">
            <a:xfrm>
              <a:off x="2699" y="3884"/>
              <a:ext cx="453" cy="0"/>
            </a:xfrm>
            <a:prstGeom prst="line">
              <a:avLst/>
            </a:prstGeom>
            <a:noFill/>
            <a:ln w="9525">
              <a:solidFill>
                <a:schemeClr val="tx1"/>
              </a:solidFill>
              <a:round/>
              <a:headEnd/>
              <a:tailEnd/>
            </a:ln>
          </p:spPr>
          <p:txBody>
            <a:bodyPr/>
            <a:lstStyle/>
            <a:p>
              <a:endParaRPr lang="cs-CZ"/>
            </a:p>
          </p:txBody>
        </p:sp>
        <p:sp>
          <p:nvSpPr>
            <p:cNvPr id="11344" name="Line 32"/>
            <p:cNvSpPr>
              <a:spLocks noChangeShapeType="1"/>
            </p:cNvSpPr>
            <p:nvPr/>
          </p:nvSpPr>
          <p:spPr bwMode="auto">
            <a:xfrm>
              <a:off x="2245" y="3566"/>
              <a:ext cx="0" cy="91"/>
            </a:xfrm>
            <a:prstGeom prst="line">
              <a:avLst/>
            </a:prstGeom>
            <a:noFill/>
            <a:ln w="9525">
              <a:solidFill>
                <a:schemeClr val="tx1"/>
              </a:solidFill>
              <a:round/>
              <a:headEnd/>
              <a:tailEnd/>
            </a:ln>
          </p:spPr>
          <p:txBody>
            <a:bodyPr/>
            <a:lstStyle/>
            <a:p>
              <a:endParaRPr lang="cs-CZ"/>
            </a:p>
          </p:txBody>
        </p:sp>
        <p:sp>
          <p:nvSpPr>
            <p:cNvPr id="11345" name="Line 33"/>
            <p:cNvSpPr>
              <a:spLocks noChangeShapeType="1"/>
            </p:cNvSpPr>
            <p:nvPr/>
          </p:nvSpPr>
          <p:spPr bwMode="auto">
            <a:xfrm>
              <a:off x="2245" y="3657"/>
              <a:ext cx="907" cy="0"/>
            </a:xfrm>
            <a:prstGeom prst="line">
              <a:avLst/>
            </a:prstGeom>
            <a:noFill/>
            <a:ln w="9525">
              <a:solidFill>
                <a:schemeClr val="tx1"/>
              </a:solidFill>
              <a:round/>
              <a:headEnd/>
              <a:tailEnd/>
            </a:ln>
          </p:spPr>
          <p:txBody>
            <a:bodyPr/>
            <a:lstStyle/>
            <a:p>
              <a:endParaRPr lang="cs-CZ"/>
            </a:p>
          </p:txBody>
        </p:sp>
        <p:sp>
          <p:nvSpPr>
            <p:cNvPr id="11346" name="Text Box 34"/>
            <p:cNvSpPr txBox="1">
              <a:spLocks noChangeArrowheads="1"/>
            </p:cNvSpPr>
            <p:nvPr/>
          </p:nvSpPr>
          <p:spPr bwMode="auto">
            <a:xfrm>
              <a:off x="917" y="3429"/>
              <a:ext cx="288" cy="241"/>
            </a:xfrm>
            <a:prstGeom prst="rect">
              <a:avLst/>
            </a:prstGeom>
            <a:noFill/>
            <a:ln w="9525">
              <a:noFill/>
              <a:miter lim="800000"/>
              <a:headEnd/>
              <a:tailEnd/>
            </a:ln>
          </p:spPr>
          <p:txBody>
            <a:bodyPr wrap="none">
              <a:spAutoFit/>
            </a:bodyPr>
            <a:lstStyle/>
            <a:p>
              <a:r>
                <a:rPr lang="cs-CZ"/>
                <a:t>L1</a:t>
              </a:r>
            </a:p>
          </p:txBody>
        </p:sp>
        <p:sp>
          <p:nvSpPr>
            <p:cNvPr id="11347" name="Text Box 35"/>
            <p:cNvSpPr txBox="1">
              <a:spLocks noChangeArrowheads="1"/>
            </p:cNvSpPr>
            <p:nvPr/>
          </p:nvSpPr>
          <p:spPr bwMode="auto">
            <a:xfrm>
              <a:off x="917" y="3703"/>
              <a:ext cx="364" cy="244"/>
            </a:xfrm>
            <a:prstGeom prst="rect">
              <a:avLst/>
            </a:prstGeom>
            <a:noFill/>
            <a:ln w="9525">
              <a:noFill/>
              <a:miter lim="800000"/>
              <a:headEnd/>
              <a:tailEnd/>
            </a:ln>
          </p:spPr>
          <p:txBody>
            <a:bodyPr wrap="none">
              <a:spAutoFit/>
            </a:bodyPr>
            <a:lstStyle/>
            <a:p>
              <a:r>
                <a:rPr lang="cs-CZ" sz="1400" dirty="0"/>
                <a:t>PEN</a:t>
              </a:r>
              <a:endParaRPr lang="cs-CZ" dirty="0"/>
            </a:p>
          </p:txBody>
        </p:sp>
      </p:grpSp>
      <p:sp>
        <p:nvSpPr>
          <p:cNvPr id="11277" name="Text Box 36"/>
          <p:cNvSpPr txBox="1">
            <a:spLocks noChangeArrowheads="1"/>
          </p:cNvSpPr>
          <p:nvPr/>
        </p:nvSpPr>
        <p:spPr bwMode="auto">
          <a:xfrm>
            <a:off x="251520" y="4435475"/>
            <a:ext cx="2448272" cy="1077218"/>
          </a:xfrm>
          <a:prstGeom prst="rect">
            <a:avLst/>
          </a:prstGeom>
          <a:noFill/>
          <a:ln w="9525">
            <a:noFill/>
            <a:miter lim="800000"/>
            <a:headEnd/>
            <a:tailEnd/>
          </a:ln>
        </p:spPr>
        <p:txBody>
          <a:bodyPr wrap="square">
            <a:spAutoFit/>
          </a:bodyPr>
          <a:lstStyle/>
          <a:p>
            <a:r>
              <a:rPr lang="cs-CZ" sz="1600" b="1" dirty="0"/>
              <a:t>Zapojení</a:t>
            </a:r>
            <a:r>
              <a:rPr lang="cs-CZ" sz="1600" dirty="0"/>
              <a:t> </a:t>
            </a:r>
            <a:r>
              <a:rPr lang="cs-CZ" sz="1600" b="1" dirty="0"/>
              <a:t>jednofázového elektroměru</a:t>
            </a:r>
            <a:r>
              <a:rPr lang="cs-CZ" sz="1600" dirty="0"/>
              <a:t> s normalizovaným uspořádáním svorek:</a:t>
            </a:r>
          </a:p>
        </p:txBody>
      </p:sp>
      <p:grpSp>
        <p:nvGrpSpPr>
          <p:cNvPr id="4" name="Group 89"/>
          <p:cNvGrpSpPr>
            <a:grpSpLocks/>
          </p:cNvGrpSpPr>
          <p:nvPr/>
        </p:nvGrpSpPr>
        <p:grpSpPr bwMode="auto">
          <a:xfrm>
            <a:off x="5651500" y="4437063"/>
            <a:ext cx="2952750" cy="1925637"/>
            <a:chOff x="3379" y="2639"/>
            <a:chExt cx="2268" cy="1567"/>
          </a:xfrm>
        </p:grpSpPr>
        <p:grpSp>
          <p:nvGrpSpPr>
            <p:cNvPr id="5" name="Group 38"/>
            <p:cNvGrpSpPr>
              <a:grpSpLocks/>
            </p:cNvGrpSpPr>
            <p:nvPr/>
          </p:nvGrpSpPr>
          <p:grpSpPr bwMode="auto">
            <a:xfrm>
              <a:off x="3696" y="3385"/>
              <a:ext cx="636" cy="136"/>
              <a:chOff x="1655" y="3430"/>
              <a:chExt cx="636" cy="136"/>
            </a:xfrm>
          </p:grpSpPr>
          <p:sp>
            <p:nvSpPr>
              <p:cNvPr id="11325" name="Rectangle 39"/>
              <p:cNvSpPr>
                <a:spLocks noChangeArrowheads="1"/>
              </p:cNvSpPr>
              <p:nvPr/>
            </p:nvSpPr>
            <p:spPr bwMode="auto">
              <a:xfrm>
                <a:off x="1655" y="3430"/>
                <a:ext cx="91" cy="136"/>
              </a:xfrm>
              <a:prstGeom prst="rect">
                <a:avLst/>
              </a:prstGeom>
              <a:noFill/>
              <a:ln w="9525">
                <a:solidFill>
                  <a:schemeClr val="tx1"/>
                </a:solidFill>
                <a:miter lim="800000"/>
                <a:headEnd/>
                <a:tailEnd/>
              </a:ln>
            </p:spPr>
            <p:txBody>
              <a:bodyPr wrap="none" anchor="ctr"/>
              <a:lstStyle/>
              <a:p>
                <a:endParaRPr lang="cs-CZ"/>
              </a:p>
            </p:txBody>
          </p:sp>
          <p:sp>
            <p:nvSpPr>
              <p:cNvPr id="11326" name="Rectangle 40"/>
              <p:cNvSpPr>
                <a:spLocks noChangeArrowheads="1"/>
              </p:cNvSpPr>
              <p:nvPr/>
            </p:nvSpPr>
            <p:spPr bwMode="auto">
              <a:xfrm>
                <a:off x="1927" y="3430"/>
                <a:ext cx="91" cy="136"/>
              </a:xfrm>
              <a:prstGeom prst="rect">
                <a:avLst/>
              </a:prstGeom>
              <a:noFill/>
              <a:ln w="9525">
                <a:solidFill>
                  <a:schemeClr val="tx1"/>
                </a:solidFill>
                <a:miter lim="800000"/>
                <a:headEnd/>
                <a:tailEnd/>
              </a:ln>
            </p:spPr>
            <p:txBody>
              <a:bodyPr wrap="none" anchor="ctr"/>
              <a:lstStyle/>
              <a:p>
                <a:endParaRPr lang="cs-CZ"/>
              </a:p>
            </p:txBody>
          </p:sp>
          <p:sp>
            <p:nvSpPr>
              <p:cNvPr id="11327" name="Rectangle 41"/>
              <p:cNvSpPr>
                <a:spLocks noChangeArrowheads="1"/>
              </p:cNvSpPr>
              <p:nvPr/>
            </p:nvSpPr>
            <p:spPr bwMode="auto">
              <a:xfrm>
                <a:off x="2200" y="3430"/>
                <a:ext cx="91" cy="136"/>
              </a:xfrm>
              <a:prstGeom prst="rect">
                <a:avLst/>
              </a:prstGeom>
              <a:noFill/>
              <a:ln w="9525">
                <a:solidFill>
                  <a:schemeClr val="tx1"/>
                </a:solidFill>
                <a:miter lim="800000"/>
                <a:headEnd/>
                <a:tailEnd/>
              </a:ln>
            </p:spPr>
            <p:txBody>
              <a:bodyPr wrap="none" anchor="ctr"/>
              <a:lstStyle/>
              <a:p>
                <a:endParaRPr lang="cs-CZ"/>
              </a:p>
            </p:txBody>
          </p:sp>
          <p:sp>
            <p:nvSpPr>
              <p:cNvPr id="11328" name="Line 42"/>
              <p:cNvSpPr>
                <a:spLocks noChangeShapeType="1"/>
              </p:cNvSpPr>
              <p:nvPr/>
            </p:nvSpPr>
            <p:spPr bwMode="auto">
              <a:xfrm>
                <a:off x="1746" y="3475"/>
                <a:ext cx="181" cy="0"/>
              </a:xfrm>
              <a:prstGeom prst="line">
                <a:avLst/>
              </a:prstGeom>
              <a:noFill/>
              <a:ln w="9525">
                <a:solidFill>
                  <a:schemeClr val="tx1"/>
                </a:solidFill>
                <a:round/>
                <a:headEnd/>
                <a:tailEnd/>
              </a:ln>
            </p:spPr>
            <p:txBody>
              <a:bodyPr/>
              <a:lstStyle/>
              <a:p>
                <a:endParaRPr lang="cs-CZ"/>
              </a:p>
            </p:txBody>
          </p:sp>
        </p:grpSp>
        <p:grpSp>
          <p:nvGrpSpPr>
            <p:cNvPr id="6" name="Group 43"/>
            <p:cNvGrpSpPr>
              <a:grpSpLocks/>
            </p:cNvGrpSpPr>
            <p:nvPr/>
          </p:nvGrpSpPr>
          <p:grpSpPr bwMode="auto">
            <a:xfrm>
              <a:off x="4785" y="3385"/>
              <a:ext cx="636" cy="136"/>
              <a:chOff x="1655" y="3430"/>
              <a:chExt cx="636" cy="136"/>
            </a:xfrm>
          </p:grpSpPr>
          <p:sp>
            <p:nvSpPr>
              <p:cNvPr id="11321" name="Rectangle 44"/>
              <p:cNvSpPr>
                <a:spLocks noChangeArrowheads="1"/>
              </p:cNvSpPr>
              <p:nvPr/>
            </p:nvSpPr>
            <p:spPr bwMode="auto">
              <a:xfrm>
                <a:off x="1655" y="3430"/>
                <a:ext cx="91" cy="136"/>
              </a:xfrm>
              <a:prstGeom prst="rect">
                <a:avLst/>
              </a:prstGeom>
              <a:noFill/>
              <a:ln w="9525">
                <a:solidFill>
                  <a:schemeClr val="tx1"/>
                </a:solidFill>
                <a:miter lim="800000"/>
                <a:headEnd/>
                <a:tailEnd/>
              </a:ln>
            </p:spPr>
            <p:txBody>
              <a:bodyPr wrap="none" anchor="ctr"/>
              <a:lstStyle/>
              <a:p>
                <a:endParaRPr lang="cs-CZ"/>
              </a:p>
            </p:txBody>
          </p:sp>
          <p:sp>
            <p:nvSpPr>
              <p:cNvPr id="11322" name="Rectangle 45"/>
              <p:cNvSpPr>
                <a:spLocks noChangeArrowheads="1"/>
              </p:cNvSpPr>
              <p:nvPr/>
            </p:nvSpPr>
            <p:spPr bwMode="auto">
              <a:xfrm>
                <a:off x="1927" y="3430"/>
                <a:ext cx="91" cy="136"/>
              </a:xfrm>
              <a:prstGeom prst="rect">
                <a:avLst/>
              </a:prstGeom>
              <a:noFill/>
              <a:ln w="9525">
                <a:solidFill>
                  <a:schemeClr val="tx1"/>
                </a:solidFill>
                <a:miter lim="800000"/>
                <a:headEnd/>
                <a:tailEnd/>
              </a:ln>
            </p:spPr>
            <p:txBody>
              <a:bodyPr wrap="none" anchor="ctr"/>
              <a:lstStyle/>
              <a:p>
                <a:endParaRPr lang="cs-CZ"/>
              </a:p>
            </p:txBody>
          </p:sp>
          <p:sp>
            <p:nvSpPr>
              <p:cNvPr id="11323" name="Rectangle 46"/>
              <p:cNvSpPr>
                <a:spLocks noChangeArrowheads="1"/>
              </p:cNvSpPr>
              <p:nvPr/>
            </p:nvSpPr>
            <p:spPr bwMode="auto">
              <a:xfrm>
                <a:off x="2200" y="3430"/>
                <a:ext cx="91" cy="136"/>
              </a:xfrm>
              <a:prstGeom prst="rect">
                <a:avLst/>
              </a:prstGeom>
              <a:noFill/>
              <a:ln w="9525">
                <a:solidFill>
                  <a:schemeClr val="tx1"/>
                </a:solidFill>
                <a:miter lim="800000"/>
                <a:headEnd/>
                <a:tailEnd/>
              </a:ln>
            </p:spPr>
            <p:txBody>
              <a:bodyPr wrap="none" anchor="ctr"/>
              <a:lstStyle/>
              <a:p>
                <a:endParaRPr lang="cs-CZ"/>
              </a:p>
            </p:txBody>
          </p:sp>
          <p:sp>
            <p:nvSpPr>
              <p:cNvPr id="11324" name="Line 47"/>
              <p:cNvSpPr>
                <a:spLocks noChangeShapeType="1"/>
              </p:cNvSpPr>
              <p:nvPr/>
            </p:nvSpPr>
            <p:spPr bwMode="auto">
              <a:xfrm>
                <a:off x="1746" y="3475"/>
                <a:ext cx="181" cy="0"/>
              </a:xfrm>
              <a:prstGeom prst="line">
                <a:avLst/>
              </a:prstGeom>
              <a:noFill/>
              <a:ln w="9525">
                <a:solidFill>
                  <a:schemeClr val="tx1"/>
                </a:solidFill>
                <a:round/>
                <a:headEnd/>
                <a:tailEnd/>
              </a:ln>
            </p:spPr>
            <p:txBody>
              <a:bodyPr/>
              <a:lstStyle/>
              <a:p>
                <a:endParaRPr lang="cs-CZ"/>
              </a:p>
            </p:txBody>
          </p:sp>
        </p:grpSp>
        <p:sp>
          <p:nvSpPr>
            <p:cNvPr id="11282" name="Oval 48"/>
            <p:cNvSpPr>
              <a:spLocks noChangeArrowheads="1"/>
            </p:cNvSpPr>
            <p:nvPr/>
          </p:nvSpPr>
          <p:spPr bwMode="auto">
            <a:xfrm>
              <a:off x="3833" y="2840"/>
              <a:ext cx="328" cy="304"/>
            </a:xfrm>
            <a:prstGeom prst="ellipse">
              <a:avLst/>
            </a:prstGeom>
            <a:noFill/>
            <a:ln w="9525">
              <a:solidFill>
                <a:schemeClr val="tx1"/>
              </a:solidFill>
              <a:round/>
              <a:headEnd/>
              <a:tailEnd/>
            </a:ln>
          </p:spPr>
          <p:txBody>
            <a:bodyPr wrap="none" anchor="ctr"/>
            <a:lstStyle/>
            <a:p>
              <a:endParaRPr lang="cs-CZ"/>
            </a:p>
          </p:txBody>
        </p:sp>
        <p:sp>
          <p:nvSpPr>
            <p:cNvPr id="11283" name="Oval 49"/>
            <p:cNvSpPr>
              <a:spLocks noChangeArrowheads="1"/>
            </p:cNvSpPr>
            <p:nvPr/>
          </p:nvSpPr>
          <p:spPr bwMode="auto">
            <a:xfrm>
              <a:off x="4921" y="2840"/>
              <a:ext cx="328" cy="304"/>
            </a:xfrm>
            <a:prstGeom prst="ellipse">
              <a:avLst/>
            </a:prstGeom>
            <a:noFill/>
            <a:ln w="9525">
              <a:solidFill>
                <a:schemeClr val="tx1"/>
              </a:solidFill>
              <a:round/>
              <a:headEnd/>
              <a:tailEnd/>
            </a:ln>
          </p:spPr>
          <p:txBody>
            <a:bodyPr wrap="none" anchor="ctr"/>
            <a:lstStyle/>
            <a:p>
              <a:endParaRPr lang="cs-CZ"/>
            </a:p>
          </p:txBody>
        </p:sp>
        <p:sp>
          <p:nvSpPr>
            <p:cNvPr id="11284" name="Line 50"/>
            <p:cNvSpPr>
              <a:spLocks noChangeShapeType="1"/>
            </p:cNvSpPr>
            <p:nvPr/>
          </p:nvSpPr>
          <p:spPr bwMode="auto">
            <a:xfrm>
              <a:off x="3606" y="3657"/>
              <a:ext cx="136" cy="0"/>
            </a:xfrm>
            <a:prstGeom prst="line">
              <a:avLst/>
            </a:prstGeom>
            <a:noFill/>
            <a:ln w="9525">
              <a:solidFill>
                <a:schemeClr val="tx1"/>
              </a:solidFill>
              <a:round/>
              <a:headEnd/>
              <a:tailEnd/>
            </a:ln>
          </p:spPr>
          <p:txBody>
            <a:bodyPr/>
            <a:lstStyle/>
            <a:p>
              <a:endParaRPr lang="cs-CZ"/>
            </a:p>
          </p:txBody>
        </p:sp>
        <p:sp>
          <p:nvSpPr>
            <p:cNvPr id="11285" name="Line 51"/>
            <p:cNvSpPr>
              <a:spLocks noChangeShapeType="1"/>
            </p:cNvSpPr>
            <p:nvPr/>
          </p:nvSpPr>
          <p:spPr bwMode="auto">
            <a:xfrm flipV="1">
              <a:off x="3742" y="3521"/>
              <a:ext cx="0" cy="136"/>
            </a:xfrm>
            <a:prstGeom prst="line">
              <a:avLst/>
            </a:prstGeom>
            <a:noFill/>
            <a:ln w="9525">
              <a:solidFill>
                <a:schemeClr val="tx1"/>
              </a:solidFill>
              <a:round/>
              <a:headEnd/>
              <a:tailEnd/>
            </a:ln>
          </p:spPr>
          <p:txBody>
            <a:bodyPr/>
            <a:lstStyle/>
            <a:p>
              <a:endParaRPr lang="cs-CZ"/>
            </a:p>
          </p:txBody>
        </p:sp>
        <p:sp>
          <p:nvSpPr>
            <p:cNvPr id="11286" name="Line 52"/>
            <p:cNvSpPr>
              <a:spLocks noChangeShapeType="1"/>
            </p:cNvSpPr>
            <p:nvPr/>
          </p:nvSpPr>
          <p:spPr bwMode="auto">
            <a:xfrm flipV="1">
              <a:off x="3742" y="2976"/>
              <a:ext cx="0" cy="409"/>
            </a:xfrm>
            <a:prstGeom prst="line">
              <a:avLst/>
            </a:prstGeom>
            <a:noFill/>
            <a:ln w="9525">
              <a:solidFill>
                <a:schemeClr val="tx1"/>
              </a:solidFill>
              <a:round/>
              <a:headEnd/>
              <a:tailEnd/>
            </a:ln>
          </p:spPr>
          <p:txBody>
            <a:bodyPr/>
            <a:lstStyle/>
            <a:p>
              <a:endParaRPr lang="cs-CZ"/>
            </a:p>
          </p:txBody>
        </p:sp>
        <p:sp>
          <p:nvSpPr>
            <p:cNvPr id="11287" name="Line 53"/>
            <p:cNvSpPr>
              <a:spLocks noChangeShapeType="1"/>
            </p:cNvSpPr>
            <p:nvPr/>
          </p:nvSpPr>
          <p:spPr bwMode="auto">
            <a:xfrm>
              <a:off x="3742" y="2976"/>
              <a:ext cx="544" cy="0"/>
            </a:xfrm>
            <a:prstGeom prst="line">
              <a:avLst/>
            </a:prstGeom>
            <a:noFill/>
            <a:ln w="9525">
              <a:solidFill>
                <a:schemeClr val="tx1"/>
              </a:solidFill>
              <a:round/>
              <a:headEnd/>
              <a:tailEnd/>
            </a:ln>
          </p:spPr>
          <p:txBody>
            <a:bodyPr/>
            <a:lstStyle/>
            <a:p>
              <a:endParaRPr lang="cs-CZ"/>
            </a:p>
          </p:txBody>
        </p:sp>
        <p:sp>
          <p:nvSpPr>
            <p:cNvPr id="11288" name="Line 54"/>
            <p:cNvSpPr>
              <a:spLocks noChangeShapeType="1"/>
            </p:cNvSpPr>
            <p:nvPr/>
          </p:nvSpPr>
          <p:spPr bwMode="auto">
            <a:xfrm>
              <a:off x="4286" y="2976"/>
              <a:ext cx="0" cy="409"/>
            </a:xfrm>
            <a:prstGeom prst="line">
              <a:avLst/>
            </a:prstGeom>
            <a:noFill/>
            <a:ln w="9525">
              <a:solidFill>
                <a:schemeClr val="tx1"/>
              </a:solidFill>
              <a:round/>
              <a:headEnd/>
              <a:tailEnd/>
            </a:ln>
          </p:spPr>
          <p:txBody>
            <a:bodyPr/>
            <a:lstStyle/>
            <a:p>
              <a:endParaRPr lang="cs-CZ"/>
            </a:p>
          </p:txBody>
        </p:sp>
        <p:sp>
          <p:nvSpPr>
            <p:cNvPr id="11289" name="Line 55"/>
            <p:cNvSpPr>
              <a:spLocks noChangeShapeType="1"/>
            </p:cNvSpPr>
            <p:nvPr/>
          </p:nvSpPr>
          <p:spPr bwMode="auto">
            <a:xfrm>
              <a:off x="4286" y="3521"/>
              <a:ext cx="0" cy="136"/>
            </a:xfrm>
            <a:prstGeom prst="line">
              <a:avLst/>
            </a:prstGeom>
            <a:noFill/>
            <a:ln w="9525">
              <a:solidFill>
                <a:schemeClr val="tx1"/>
              </a:solidFill>
              <a:round/>
              <a:headEnd/>
              <a:tailEnd/>
            </a:ln>
          </p:spPr>
          <p:txBody>
            <a:bodyPr/>
            <a:lstStyle/>
            <a:p>
              <a:endParaRPr lang="cs-CZ"/>
            </a:p>
          </p:txBody>
        </p:sp>
        <p:sp>
          <p:nvSpPr>
            <p:cNvPr id="11290" name="Line 56"/>
            <p:cNvSpPr>
              <a:spLocks noChangeShapeType="1"/>
            </p:cNvSpPr>
            <p:nvPr/>
          </p:nvSpPr>
          <p:spPr bwMode="auto">
            <a:xfrm>
              <a:off x="4286" y="3657"/>
              <a:ext cx="1225" cy="0"/>
            </a:xfrm>
            <a:prstGeom prst="line">
              <a:avLst/>
            </a:prstGeom>
            <a:noFill/>
            <a:ln w="9525">
              <a:solidFill>
                <a:schemeClr val="tx1"/>
              </a:solidFill>
              <a:round/>
              <a:headEnd/>
              <a:tailEnd type="triangle" w="med" len="med"/>
            </a:ln>
          </p:spPr>
          <p:txBody>
            <a:bodyPr/>
            <a:lstStyle/>
            <a:p>
              <a:endParaRPr lang="cs-CZ"/>
            </a:p>
          </p:txBody>
        </p:sp>
        <p:sp>
          <p:nvSpPr>
            <p:cNvPr id="11291" name="Line 57"/>
            <p:cNvSpPr>
              <a:spLocks noChangeShapeType="1"/>
            </p:cNvSpPr>
            <p:nvPr/>
          </p:nvSpPr>
          <p:spPr bwMode="auto">
            <a:xfrm>
              <a:off x="4014" y="2750"/>
              <a:ext cx="0" cy="499"/>
            </a:xfrm>
            <a:prstGeom prst="line">
              <a:avLst/>
            </a:prstGeom>
            <a:noFill/>
            <a:ln w="9525">
              <a:solidFill>
                <a:schemeClr val="tx1"/>
              </a:solidFill>
              <a:round/>
              <a:headEnd/>
              <a:tailEnd/>
            </a:ln>
          </p:spPr>
          <p:txBody>
            <a:bodyPr/>
            <a:lstStyle/>
            <a:p>
              <a:endParaRPr lang="cs-CZ"/>
            </a:p>
          </p:txBody>
        </p:sp>
        <p:sp>
          <p:nvSpPr>
            <p:cNvPr id="11292" name="Line 58"/>
            <p:cNvSpPr>
              <a:spLocks noChangeShapeType="1"/>
            </p:cNvSpPr>
            <p:nvPr/>
          </p:nvSpPr>
          <p:spPr bwMode="auto">
            <a:xfrm flipH="1">
              <a:off x="3651" y="3249"/>
              <a:ext cx="363" cy="0"/>
            </a:xfrm>
            <a:prstGeom prst="line">
              <a:avLst/>
            </a:prstGeom>
            <a:noFill/>
            <a:ln w="9525">
              <a:solidFill>
                <a:schemeClr val="tx1"/>
              </a:solidFill>
              <a:round/>
              <a:headEnd/>
              <a:tailEnd/>
            </a:ln>
          </p:spPr>
          <p:txBody>
            <a:bodyPr/>
            <a:lstStyle/>
            <a:p>
              <a:endParaRPr lang="cs-CZ"/>
            </a:p>
          </p:txBody>
        </p:sp>
        <p:sp>
          <p:nvSpPr>
            <p:cNvPr id="11293" name="Line 59"/>
            <p:cNvSpPr>
              <a:spLocks noChangeShapeType="1"/>
            </p:cNvSpPr>
            <p:nvPr/>
          </p:nvSpPr>
          <p:spPr bwMode="auto">
            <a:xfrm flipV="1">
              <a:off x="3651" y="2659"/>
              <a:ext cx="0" cy="590"/>
            </a:xfrm>
            <a:prstGeom prst="line">
              <a:avLst/>
            </a:prstGeom>
            <a:noFill/>
            <a:ln w="9525">
              <a:solidFill>
                <a:schemeClr val="tx1"/>
              </a:solidFill>
              <a:round/>
              <a:headEnd/>
              <a:tailEnd/>
            </a:ln>
          </p:spPr>
          <p:txBody>
            <a:bodyPr/>
            <a:lstStyle/>
            <a:p>
              <a:endParaRPr lang="cs-CZ"/>
            </a:p>
          </p:txBody>
        </p:sp>
        <p:sp>
          <p:nvSpPr>
            <p:cNvPr id="11294" name="Line 60"/>
            <p:cNvSpPr>
              <a:spLocks noChangeShapeType="1"/>
            </p:cNvSpPr>
            <p:nvPr/>
          </p:nvSpPr>
          <p:spPr bwMode="auto">
            <a:xfrm>
              <a:off x="3651" y="2659"/>
              <a:ext cx="1452" cy="0"/>
            </a:xfrm>
            <a:prstGeom prst="line">
              <a:avLst/>
            </a:prstGeom>
            <a:noFill/>
            <a:ln w="9525">
              <a:solidFill>
                <a:schemeClr val="tx1"/>
              </a:solidFill>
              <a:round/>
              <a:headEnd/>
              <a:tailEnd/>
            </a:ln>
          </p:spPr>
          <p:txBody>
            <a:bodyPr/>
            <a:lstStyle/>
            <a:p>
              <a:endParaRPr lang="cs-CZ"/>
            </a:p>
          </p:txBody>
        </p:sp>
        <p:sp>
          <p:nvSpPr>
            <p:cNvPr id="11295" name="Line 61"/>
            <p:cNvSpPr>
              <a:spLocks noChangeShapeType="1"/>
            </p:cNvSpPr>
            <p:nvPr/>
          </p:nvSpPr>
          <p:spPr bwMode="auto">
            <a:xfrm>
              <a:off x="5103" y="2659"/>
              <a:ext cx="0" cy="635"/>
            </a:xfrm>
            <a:prstGeom prst="line">
              <a:avLst/>
            </a:prstGeom>
            <a:noFill/>
            <a:ln w="9525">
              <a:solidFill>
                <a:schemeClr val="tx1"/>
              </a:solidFill>
              <a:round/>
              <a:headEnd/>
              <a:tailEnd/>
            </a:ln>
          </p:spPr>
          <p:txBody>
            <a:bodyPr/>
            <a:lstStyle/>
            <a:p>
              <a:endParaRPr lang="cs-CZ"/>
            </a:p>
          </p:txBody>
        </p:sp>
        <p:sp>
          <p:nvSpPr>
            <p:cNvPr id="11296" name="Line 62"/>
            <p:cNvSpPr>
              <a:spLocks noChangeShapeType="1"/>
            </p:cNvSpPr>
            <p:nvPr/>
          </p:nvSpPr>
          <p:spPr bwMode="auto">
            <a:xfrm flipH="1">
              <a:off x="4014" y="3294"/>
              <a:ext cx="1089" cy="0"/>
            </a:xfrm>
            <a:prstGeom prst="line">
              <a:avLst/>
            </a:prstGeom>
            <a:noFill/>
            <a:ln w="9525">
              <a:solidFill>
                <a:schemeClr val="tx1"/>
              </a:solidFill>
              <a:round/>
              <a:headEnd/>
              <a:tailEnd/>
            </a:ln>
          </p:spPr>
          <p:txBody>
            <a:bodyPr/>
            <a:lstStyle/>
            <a:p>
              <a:endParaRPr lang="cs-CZ"/>
            </a:p>
          </p:txBody>
        </p:sp>
        <p:sp>
          <p:nvSpPr>
            <p:cNvPr id="11297" name="Line 63"/>
            <p:cNvSpPr>
              <a:spLocks noChangeShapeType="1"/>
            </p:cNvSpPr>
            <p:nvPr/>
          </p:nvSpPr>
          <p:spPr bwMode="auto">
            <a:xfrm>
              <a:off x="4014" y="3294"/>
              <a:ext cx="0" cy="91"/>
            </a:xfrm>
            <a:prstGeom prst="line">
              <a:avLst/>
            </a:prstGeom>
            <a:noFill/>
            <a:ln w="9525">
              <a:solidFill>
                <a:schemeClr val="tx1"/>
              </a:solidFill>
              <a:round/>
              <a:headEnd/>
              <a:tailEnd/>
            </a:ln>
          </p:spPr>
          <p:txBody>
            <a:bodyPr/>
            <a:lstStyle/>
            <a:p>
              <a:endParaRPr lang="cs-CZ"/>
            </a:p>
          </p:txBody>
        </p:sp>
        <p:sp>
          <p:nvSpPr>
            <p:cNvPr id="11298" name="Line 64"/>
            <p:cNvSpPr>
              <a:spLocks noChangeShapeType="1"/>
            </p:cNvSpPr>
            <p:nvPr/>
          </p:nvSpPr>
          <p:spPr bwMode="auto">
            <a:xfrm>
              <a:off x="4014" y="2750"/>
              <a:ext cx="499" cy="0"/>
            </a:xfrm>
            <a:prstGeom prst="line">
              <a:avLst/>
            </a:prstGeom>
            <a:noFill/>
            <a:ln w="9525">
              <a:solidFill>
                <a:schemeClr val="tx1"/>
              </a:solidFill>
              <a:round/>
              <a:headEnd/>
              <a:tailEnd/>
            </a:ln>
          </p:spPr>
          <p:txBody>
            <a:bodyPr/>
            <a:lstStyle/>
            <a:p>
              <a:endParaRPr lang="cs-CZ"/>
            </a:p>
          </p:txBody>
        </p:sp>
        <p:sp>
          <p:nvSpPr>
            <p:cNvPr id="11299" name="Line 65"/>
            <p:cNvSpPr>
              <a:spLocks noChangeShapeType="1"/>
            </p:cNvSpPr>
            <p:nvPr/>
          </p:nvSpPr>
          <p:spPr bwMode="auto">
            <a:xfrm>
              <a:off x="4513" y="2750"/>
              <a:ext cx="0" cy="589"/>
            </a:xfrm>
            <a:prstGeom prst="line">
              <a:avLst/>
            </a:prstGeom>
            <a:noFill/>
            <a:ln w="9525">
              <a:solidFill>
                <a:schemeClr val="tx1"/>
              </a:solidFill>
              <a:round/>
              <a:headEnd/>
              <a:tailEnd/>
            </a:ln>
          </p:spPr>
          <p:txBody>
            <a:bodyPr/>
            <a:lstStyle/>
            <a:p>
              <a:endParaRPr lang="cs-CZ"/>
            </a:p>
          </p:txBody>
        </p:sp>
        <p:sp>
          <p:nvSpPr>
            <p:cNvPr id="11300" name="Line 66"/>
            <p:cNvSpPr>
              <a:spLocks noChangeShapeType="1"/>
            </p:cNvSpPr>
            <p:nvPr/>
          </p:nvSpPr>
          <p:spPr bwMode="auto">
            <a:xfrm>
              <a:off x="4513" y="3339"/>
              <a:ext cx="590" cy="0"/>
            </a:xfrm>
            <a:prstGeom prst="line">
              <a:avLst/>
            </a:prstGeom>
            <a:noFill/>
            <a:ln w="9525">
              <a:solidFill>
                <a:schemeClr val="tx1"/>
              </a:solidFill>
              <a:round/>
              <a:headEnd/>
              <a:tailEnd/>
            </a:ln>
          </p:spPr>
          <p:txBody>
            <a:bodyPr/>
            <a:lstStyle/>
            <a:p>
              <a:endParaRPr lang="cs-CZ"/>
            </a:p>
          </p:txBody>
        </p:sp>
        <p:sp>
          <p:nvSpPr>
            <p:cNvPr id="11301" name="Line 67"/>
            <p:cNvSpPr>
              <a:spLocks noChangeShapeType="1"/>
            </p:cNvSpPr>
            <p:nvPr/>
          </p:nvSpPr>
          <p:spPr bwMode="auto">
            <a:xfrm>
              <a:off x="5103" y="3339"/>
              <a:ext cx="0" cy="46"/>
            </a:xfrm>
            <a:prstGeom prst="line">
              <a:avLst/>
            </a:prstGeom>
            <a:noFill/>
            <a:ln w="9525">
              <a:solidFill>
                <a:schemeClr val="tx1"/>
              </a:solidFill>
              <a:round/>
              <a:headEnd/>
              <a:tailEnd/>
            </a:ln>
          </p:spPr>
          <p:txBody>
            <a:bodyPr/>
            <a:lstStyle/>
            <a:p>
              <a:endParaRPr lang="cs-CZ"/>
            </a:p>
          </p:txBody>
        </p:sp>
        <p:sp>
          <p:nvSpPr>
            <p:cNvPr id="11302" name="Line 68"/>
            <p:cNvSpPr>
              <a:spLocks noChangeShapeType="1"/>
            </p:cNvSpPr>
            <p:nvPr/>
          </p:nvSpPr>
          <p:spPr bwMode="auto">
            <a:xfrm>
              <a:off x="3606" y="4065"/>
              <a:ext cx="1224" cy="0"/>
            </a:xfrm>
            <a:prstGeom prst="line">
              <a:avLst/>
            </a:prstGeom>
            <a:noFill/>
            <a:ln w="9525">
              <a:solidFill>
                <a:schemeClr val="tx1"/>
              </a:solidFill>
              <a:round/>
              <a:headEnd/>
              <a:tailEnd/>
            </a:ln>
          </p:spPr>
          <p:txBody>
            <a:bodyPr/>
            <a:lstStyle/>
            <a:p>
              <a:endParaRPr lang="cs-CZ"/>
            </a:p>
          </p:txBody>
        </p:sp>
        <p:sp>
          <p:nvSpPr>
            <p:cNvPr id="11303" name="Line 69"/>
            <p:cNvSpPr>
              <a:spLocks noChangeShapeType="1"/>
            </p:cNvSpPr>
            <p:nvPr/>
          </p:nvSpPr>
          <p:spPr bwMode="auto">
            <a:xfrm flipV="1">
              <a:off x="4830" y="3521"/>
              <a:ext cx="0" cy="544"/>
            </a:xfrm>
            <a:prstGeom prst="line">
              <a:avLst/>
            </a:prstGeom>
            <a:noFill/>
            <a:ln w="9525">
              <a:solidFill>
                <a:schemeClr val="tx1"/>
              </a:solidFill>
              <a:round/>
              <a:headEnd/>
              <a:tailEnd/>
            </a:ln>
          </p:spPr>
          <p:txBody>
            <a:bodyPr/>
            <a:lstStyle/>
            <a:p>
              <a:endParaRPr lang="cs-CZ"/>
            </a:p>
          </p:txBody>
        </p:sp>
        <p:sp>
          <p:nvSpPr>
            <p:cNvPr id="11304" name="Line 70"/>
            <p:cNvSpPr>
              <a:spLocks noChangeShapeType="1"/>
            </p:cNvSpPr>
            <p:nvPr/>
          </p:nvSpPr>
          <p:spPr bwMode="auto">
            <a:xfrm flipV="1">
              <a:off x="4830" y="2976"/>
              <a:ext cx="0" cy="409"/>
            </a:xfrm>
            <a:prstGeom prst="line">
              <a:avLst/>
            </a:prstGeom>
            <a:noFill/>
            <a:ln w="9525">
              <a:solidFill>
                <a:schemeClr val="tx1"/>
              </a:solidFill>
              <a:round/>
              <a:headEnd/>
              <a:tailEnd/>
            </a:ln>
          </p:spPr>
          <p:txBody>
            <a:bodyPr/>
            <a:lstStyle/>
            <a:p>
              <a:endParaRPr lang="cs-CZ"/>
            </a:p>
          </p:txBody>
        </p:sp>
        <p:sp>
          <p:nvSpPr>
            <p:cNvPr id="11305" name="Line 71"/>
            <p:cNvSpPr>
              <a:spLocks noChangeShapeType="1"/>
            </p:cNvSpPr>
            <p:nvPr/>
          </p:nvSpPr>
          <p:spPr bwMode="auto">
            <a:xfrm>
              <a:off x="4830" y="2976"/>
              <a:ext cx="545" cy="0"/>
            </a:xfrm>
            <a:prstGeom prst="line">
              <a:avLst/>
            </a:prstGeom>
            <a:noFill/>
            <a:ln w="9525">
              <a:solidFill>
                <a:schemeClr val="tx1"/>
              </a:solidFill>
              <a:round/>
              <a:headEnd/>
              <a:tailEnd/>
            </a:ln>
          </p:spPr>
          <p:txBody>
            <a:bodyPr/>
            <a:lstStyle/>
            <a:p>
              <a:endParaRPr lang="cs-CZ"/>
            </a:p>
          </p:txBody>
        </p:sp>
        <p:sp>
          <p:nvSpPr>
            <p:cNvPr id="11306" name="Line 72"/>
            <p:cNvSpPr>
              <a:spLocks noChangeShapeType="1"/>
            </p:cNvSpPr>
            <p:nvPr/>
          </p:nvSpPr>
          <p:spPr bwMode="auto">
            <a:xfrm>
              <a:off x="5375" y="2976"/>
              <a:ext cx="0" cy="409"/>
            </a:xfrm>
            <a:prstGeom prst="line">
              <a:avLst/>
            </a:prstGeom>
            <a:noFill/>
            <a:ln w="9525">
              <a:solidFill>
                <a:schemeClr val="tx1"/>
              </a:solidFill>
              <a:round/>
              <a:headEnd/>
              <a:tailEnd/>
            </a:ln>
          </p:spPr>
          <p:txBody>
            <a:bodyPr/>
            <a:lstStyle/>
            <a:p>
              <a:endParaRPr lang="cs-CZ"/>
            </a:p>
          </p:txBody>
        </p:sp>
        <p:sp>
          <p:nvSpPr>
            <p:cNvPr id="11307" name="Line 73"/>
            <p:cNvSpPr>
              <a:spLocks noChangeShapeType="1"/>
            </p:cNvSpPr>
            <p:nvPr/>
          </p:nvSpPr>
          <p:spPr bwMode="auto">
            <a:xfrm>
              <a:off x="5375" y="3521"/>
              <a:ext cx="0" cy="544"/>
            </a:xfrm>
            <a:prstGeom prst="line">
              <a:avLst/>
            </a:prstGeom>
            <a:noFill/>
            <a:ln w="9525">
              <a:solidFill>
                <a:schemeClr val="tx1"/>
              </a:solidFill>
              <a:round/>
              <a:headEnd/>
              <a:tailEnd/>
            </a:ln>
          </p:spPr>
          <p:txBody>
            <a:bodyPr/>
            <a:lstStyle/>
            <a:p>
              <a:endParaRPr lang="cs-CZ"/>
            </a:p>
          </p:txBody>
        </p:sp>
        <p:sp>
          <p:nvSpPr>
            <p:cNvPr id="11308" name="Line 74"/>
            <p:cNvSpPr>
              <a:spLocks noChangeShapeType="1"/>
            </p:cNvSpPr>
            <p:nvPr/>
          </p:nvSpPr>
          <p:spPr bwMode="auto">
            <a:xfrm>
              <a:off x="5375" y="4065"/>
              <a:ext cx="272" cy="0"/>
            </a:xfrm>
            <a:prstGeom prst="line">
              <a:avLst/>
            </a:prstGeom>
            <a:noFill/>
            <a:ln w="9525">
              <a:solidFill>
                <a:schemeClr val="tx1"/>
              </a:solidFill>
              <a:round/>
              <a:headEnd/>
              <a:tailEnd type="triangle" w="med" len="med"/>
            </a:ln>
          </p:spPr>
          <p:txBody>
            <a:bodyPr/>
            <a:lstStyle/>
            <a:p>
              <a:endParaRPr lang="cs-CZ"/>
            </a:p>
          </p:txBody>
        </p:sp>
        <p:sp>
          <p:nvSpPr>
            <p:cNvPr id="11309" name="Line 75"/>
            <p:cNvSpPr>
              <a:spLocks noChangeShapeType="1"/>
            </p:cNvSpPr>
            <p:nvPr/>
          </p:nvSpPr>
          <p:spPr bwMode="auto">
            <a:xfrm>
              <a:off x="3606" y="3884"/>
              <a:ext cx="816" cy="0"/>
            </a:xfrm>
            <a:prstGeom prst="line">
              <a:avLst/>
            </a:prstGeom>
            <a:noFill/>
            <a:ln w="9525">
              <a:solidFill>
                <a:schemeClr val="tx1"/>
              </a:solidFill>
              <a:round/>
              <a:headEnd/>
              <a:tailEnd/>
            </a:ln>
          </p:spPr>
          <p:txBody>
            <a:bodyPr/>
            <a:lstStyle/>
            <a:p>
              <a:endParaRPr lang="cs-CZ"/>
            </a:p>
          </p:txBody>
        </p:sp>
        <p:sp>
          <p:nvSpPr>
            <p:cNvPr id="11310" name="Rectangle 76"/>
            <p:cNvSpPr>
              <a:spLocks noChangeArrowheads="1"/>
            </p:cNvSpPr>
            <p:nvPr/>
          </p:nvSpPr>
          <p:spPr bwMode="auto">
            <a:xfrm>
              <a:off x="4377" y="3385"/>
              <a:ext cx="91" cy="136"/>
            </a:xfrm>
            <a:prstGeom prst="rect">
              <a:avLst/>
            </a:prstGeom>
            <a:noFill/>
            <a:ln w="9525">
              <a:solidFill>
                <a:schemeClr val="tx1"/>
              </a:solidFill>
              <a:miter lim="800000"/>
              <a:headEnd/>
              <a:tailEnd/>
            </a:ln>
          </p:spPr>
          <p:txBody>
            <a:bodyPr wrap="none" anchor="ctr"/>
            <a:lstStyle/>
            <a:p>
              <a:endParaRPr lang="cs-CZ"/>
            </a:p>
          </p:txBody>
        </p:sp>
        <p:sp>
          <p:nvSpPr>
            <p:cNvPr id="11311" name="Line 77"/>
            <p:cNvSpPr>
              <a:spLocks noChangeShapeType="1"/>
            </p:cNvSpPr>
            <p:nvPr/>
          </p:nvSpPr>
          <p:spPr bwMode="auto">
            <a:xfrm>
              <a:off x="4422" y="3521"/>
              <a:ext cx="0" cy="363"/>
            </a:xfrm>
            <a:prstGeom prst="line">
              <a:avLst/>
            </a:prstGeom>
            <a:noFill/>
            <a:ln w="9525">
              <a:solidFill>
                <a:schemeClr val="tx1"/>
              </a:solidFill>
              <a:round/>
              <a:headEnd/>
              <a:tailEnd/>
            </a:ln>
          </p:spPr>
          <p:txBody>
            <a:bodyPr/>
            <a:lstStyle/>
            <a:p>
              <a:endParaRPr lang="cs-CZ"/>
            </a:p>
          </p:txBody>
        </p:sp>
        <p:sp>
          <p:nvSpPr>
            <p:cNvPr id="11312" name="Rectangle 78"/>
            <p:cNvSpPr>
              <a:spLocks noChangeArrowheads="1"/>
            </p:cNvSpPr>
            <p:nvPr/>
          </p:nvSpPr>
          <p:spPr bwMode="auto">
            <a:xfrm>
              <a:off x="4649" y="3385"/>
              <a:ext cx="91" cy="136"/>
            </a:xfrm>
            <a:prstGeom prst="rect">
              <a:avLst/>
            </a:prstGeom>
            <a:noFill/>
            <a:ln w="9525">
              <a:solidFill>
                <a:schemeClr val="tx1"/>
              </a:solidFill>
              <a:miter lim="800000"/>
              <a:headEnd/>
              <a:tailEnd/>
            </a:ln>
          </p:spPr>
          <p:txBody>
            <a:bodyPr wrap="none" anchor="ctr"/>
            <a:lstStyle/>
            <a:p>
              <a:endParaRPr lang="cs-CZ"/>
            </a:p>
          </p:txBody>
        </p:sp>
        <p:sp>
          <p:nvSpPr>
            <p:cNvPr id="11313" name="Rectangle 79"/>
            <p:cNvSpPr>
              <a:spLocks noChangeArrowheads="1"/>
            </p:cNvSpPr>
            <p:nvPr/>
          </p:nvSpPr>
          <p:spPr bwMode="auto">
            <a:xfrm>
              <a:off x="4513" y="3430"/>
              <a:ext cx="91" cy="91"/>
            </a:xfrm>
            <a:prstGeom prst="rect">
              <a:avLst/>
            </a:prstGeom>
            <a:noFill/>
            <a:ln w="9525">
              <a:solidFill>
                <a:schemeClr val="tx1"/>
              </a:solidFill>
              <a:miter lim="800000"/>
              <a:headEnd/>
              <a:tailEnd/>
            </a:ln>
          </p:spPr>
          <p:txBody>
            <a:bodyPr wrap="none" anchor="ctr"/>
            <a:lstStyle/>
            <a:p>
              <a:endParaRPr lang="cs-CZ"/>
            </a:p>
          </p:txBody>
        </p:sp>
        <p:sp>
          <p:nvSpPr>
            <p:cNvPr id="11314" name="Line 81"/>
            <p:cNvSpPr>
              <a:spLocks noChangeShapeType="1"/>
            </p:cNvSpPr>
            <p:nvPr/>
          </p:nvSpPr>
          <p:spPr bwMode="auto">
            <a:xfrm>
              <a:off x="4468" y="3385"/>
              <a:ext cx="181" cy="0"/>
            </a:xfrm>
            <a:prstGeom prst="line">
              <a:avLst/>
            </a:prstGeom>
            <a:noFill/>
            <a:ln w="9525">
              <a:solidFill>
                <a:schemeClr val="tx1"/>
              </a:solidFill>
              <a:round/>
              <a:headEnd/>
              <a:tailEnd/>
            </a:ln>
          </p:spPr>
          <p:txBody>
            <a:bodyPr/>
            <a:lstStyle/>
            <a:p>
              <a:endParaRPr lang="cs-CZ"/>
            </a:p>
          </p:txBody>
        </p:sp>
        <p:sp>
          <p:nvSpPr>
            <p:cNvPr id="11315" name="Line 82"/>
            <p:cNvSpPr>
              <a:spLocks noChangeShapeType="1"/>
            </p:cNvSpPr>
            <p:nvPr/>
          </p:nvSpPr>
          <p:spPr bwMode="auto">
            <a:xfrm flipV="1">
              <a:off x="4558" y="2659"/>
              <a:ext cx="0" cy="726"/>
            </a:xfrm>
            <a:prstGeom prst="line">
              <a:avLst/>
            </a:prstGeom>
            <a:noFill/>
            <a:ln w="9525">
              <a:solidFill>
                <a:schemeClr val="tx1"/>
              </a:solidFill>
              <a:round/>
              <a:headEnd/>
              <a:tailEnd/>
            </a:ln>
          </p:spPr>
          <p:txBody>
            <a:bodyPr/>
            <a:lstStyle/>
            <a:p>
              <a:endParaRPr lang="cs-CZ"/>
            </a:p>
          </p:txBody>
        </p:sp>
        <p:sp>
          <p:nvSpPr>
            <p:cNvPr id="11316" name="Oval 83"/>
            <p:cNvSpPr>
              <a:spLocks noChangeArrowheads="1"/>
            </p:cNvSpPr>
            <p:nvPr/>
          </p:nvSpPr>
          <p:spPr bwMode="auto">
            <a:xfrm>
              <a:off x="4533" y="3363"/>
              <a:ext cx="46" cy="46"/>
            </a:xfrm>
            <a:prstGeom prst="ellipse">
              <a:avLst/>
            </a:prstGeom>
            <a:solidFill>
              <a:schemeClr val="tx1"/>
            </a:solidFill>
            <a:ln w="9525">
              <a:solidFill>
                <a:schemeClr val="tx1"/>
              </a:solidFill>
              <a:round/>
              <a:headEnd/>
              <a:tailEnd/>
            </a:ln>
          </p:spPr>
          <p:txBody>
            <a:bodyPr wrap="none" anchor="ctr"/>
            <a:lstStyle/>
            <a:p>
              <a:endParaRPr lang="cs-CZ"/>
            </a:p>
          </p:txBody>
        </p:sp>
        <p:sp>
          <p:nvSpPr>
            <p:cNvPr id="11317" name="Oval 84"/>
            <p:cNvSpPr>
              <a:spLocks noChangeArrowheads="1"/>
            </p:cNvSpPr>
            <p:nvPr/>
          </p:nvSpPr>
          <p:spPr bwMode="auto">
            <a:xfrm>
              <a:off x="4533" y="2639"/>
              <a:ext cx="46" cy="46"/>
            </a:xfrm>
            <a:prstGeom prst="ellipse">
              <a:avLst/>
            </a:prstGeom>
            <a:solidFill>
              <a:schemeClr val="tx1"/>
            </a:solidFill>
            <a:ln w="9525">
              <a:solidFill>
                <a:schemeClr val="tx1"/>
              </a:solidFill>
              <a:round/>
              <a:headEnd/>
              <a:tailEnd/>
            </a:ln>
          </p:spPr>
          <p:txBody>
            <a:bodyPr wrap="none" anchor="ctr"/>
            <a:lstStyle/>
            <a:p>
              <a:endParaRPr lang="cs-CZ"/>
            </a:p>
          </p:txBody>
        </p:sp>
        <p:sp>
          <p:nvSpPr>
            <p:cNvPr id="11318" name="Line 85"/>
            <p:cNvSpPr>
              <a:spLocks noChangeShapeType="1"/>
            </p:cNvSpPr>
            <p:nvPr/>
          </p:nvSpPr>
          <p:spPr bwMode="auto">
            <a:xfrm>
              <a:off x="4694" y="3521"/>
              <a:ext cx="0" cy="363"/>
            </a:xfrm>
            <a:prstGeom prst="line">
              <a:avLst/>
            </a:prstGeom>
            <a:noFill/>
            <a:ln w="9525">
              <a:solidFill>
                <a:schemeClr val="tx1"/>
              </a:solidFill>
              <a:round/>
              <a:headEnd/>
              <a:tailEnd/>
            </a:ln>
          </p:spPr>
          <p:txBody>
            <a:bodyPr/>
            <a:lstStyle/>
            <a:p>
              <a:endParaRPr lang="cs-CZ"/>
            </a:p>
          </p:txBody>
        </p:sp>
        <p:sp>
          <p:nvSpPr>
            <p:cNvPr id="11319" name="Line 86"/>
            <p:cNvSpPr>
              <a:spLocks noChangeShapeType="1"/>
            </p:cNvSpPr>
            <p:nvPr/>
          </p:nvSpPr>
          <p:spPr bwMode="auto">
            <a:xfrm>
              <a:off x="4694" y="3884"/>
              <a:ext cx="817" cy="0"/>
            </a:xfrm>
            <a:prstGeom prst="line">
              <a:avLst/>
            </a:prstGeom>
            <a:noFill/>
            <a:ln w="9525">
              <a:solidFill>
                <a:schemeClr val="tx1"/>
              </a:solidFill>
              <a:round/>
              <a:headEnd/>
              <a:tailEnd type="triangle" w="med" len="med"/>
            </a:ln>
          </p:spPr>
          <p:txBody>
            <a:bodyPr/>
            <a:lstStyle/>
            <a:p>
              <a:endParaRPr lang="cs-CZ"/>
            </a:p>
          </p:txBody>
        </p:sp>
        <p:sp>
          <p:nvSpPr>
            <p:cNvPr id="11320" name="Text Box 87"/>
            <p:cNvSpPr txBox="1">
              <a:spLocks noChangeArrowheads="1"/>
            </p:cNvSpPr>
            <p:nvPr/>
          </p:nvSpPr>
          <p:spPr bwMode="auto">
            <a:xfrm>
              <a:off x="3379" y="3612"/>
              <a:ext cx="293" cy="594"/>
            </a:xfrm>
            <a:prstGeom prst="rect">
              <a:avLst/>
            </a:prstGeom>
            <a:noFill/>
            <a:ln w="9525">
              <a:noFill/>
              <a:miter lim="800000"/>
              <a:headEnd/>
              <a:tailEnd/>
            </a:ln>
          </p:spPr>
          <p:txBody>
            <a:bodyPr wrap="none">
              <a:spAutoFit/>
            </a:bodyPr>
            <a:lstStyle/>
            <a:p>
              <a:r>
                <a:rPr lang="cs-CZ"/>
                <a:t>L1</a:t>
              </a:r>
            </a:p>
            <a:p>
              <a:r>
                <a:rPr lang="cs-CZ"/>
                <a:t>L2</a:t>
              </a:r>
            </a:p>
            <a:p>
              <a:r>
                <a:rPr lang="cs-CZ"/>
                <a:t>L3</a:t>
              </a:r>
            </a:p>
          </p:txBody>
        </p:sp>
      </p:grpSp>
      <p:sp>
        <p:nvSpPr>
          <p:cNvPr id="11279" name="Text Box 88"/>
          <p:cNvSpPr txBox="1">
            <a:spLocks noChangeArrowheads="1"/>
          </p:cNvSpPr>
          <p:nvPr/>
        </p:nvSpPr>
        <p:spPr bwMode="auto">
          <a:xfrm>
            <a:off x="5148263" y="4005263"/>
            <a:ext cx="1966912" cy="304800"/>
          </a:xfrm>
          <a:prstGeom prst="rect">
            <a:avLst/>
          </a:prstGeom>
          <a:noFill/>
          <a:ln w="9525">
            <a:noFill/>
            <a:miter lim="800000"/>
            <a:headEnd/>
            <a:tailEnd/>
          </a:ln>
        </p:spPr>
        <p:txBody>
          <a:bodyPr wrap="none">
            <a:spAutoFit/>
          </a:bodyPr>
          <a:lstStyle/>
          <a:p>
            <a:r>
              <a:rPr lang="cs-CZ" b="1"/>
              <a:t>Trojfázový elektroměr:</a:t>
            </a:r>
          </a:p>
        </p:txBody>
      </p:sp>
      <p:sp>
        <p:nvSpPr>
          <p:cNvPr id="88" name="Obdélník 87"/>
          <p:cNvSpPr/>
          <p:nvPr/>
        </p:nvSpPr>
        <p:spPr>
          <a:xfrm>
            <a:off x="5767754" y="1041009"/>
            <a:ext cx="3207434" cy="2940148"/>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cs-CZ" sz="2000" dirty="0" smtClean="0">
                <a:solidFill>
                  <a:schemeClr val="tx1"/>
                </a:solidFill>
              </a:rPr>
              <a:t>Popište elektrická zařízení podle vedlejšího obrázku</a:t>
            </a:r>
          </a:p>
          <a:p>
            <a:pPr marL="342900" indent="-342900">
              <a:buFont typeface="+mj-lt"/>
              <a:buAutoNum type="arabicPeriod"/>
            </a:pPr>
            <a:r>
              <a:rPr lang="cs-CZ" sz="2000" dirty="0" smtClean="0">
                <a:solidFill>
                  <a:schemeClr val="tx1"/>
                </a:solidFill>
              </a:rPr>
              <a:t>Nakreslete jednofázový elektroměr</a:t>
            </a:r>
            <a:endParaRPr lang="cs-CZ" sz="2000" dirty="0">
              <a:solidFill>
                <a:schemeClr val="tx1"/>
              </a:solidFill>
            </a:endParaRPr>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xit" presetSubtype="4" fill="hold" grpId="0" nodeType="clickEffect">
                                  <p:stCondLst>
                                    <p:cond delay="0"/>
                                  </p:stCondLst>
                                  <p:childTnLst>
                                    <p:anim calcmode="lin" valueType="num">
                                      <p:cBhvr additive="base">
                                        <p:cTn id="16" dur="500"/>
                                        <p:tgtEl>
                                          <p:spTgt spid="88"/>
                                        </p:tgtEl>
                                        <p:attrNameLst>
                                          <p:attrName>ppt_x</p:attrName>
                                        </p:attrNameLst>
                                      </p:cBhvr>
                                      <p:tavLst>
                                        <p:tav tm="0">
                                          <p:val>
                                            <p:strVal val="ppt_x"/>
                                          </p:val>
                                        </p:tav>
                                        <p:tav tm="100000">
                                          <p:val>
                                            <p:strVal val="ppt_x"/>
                                          </p:val>
                                        </p:tav>
                                      </p:tavLst>
                                    </p:anim>
                                    <p:anim calcmode="lin" valueType="num">
                                      <p:cBhvr additive="base">
                                        <p:cTn id="17" dur="500"/>
                                        <p:tgtEl>
                                          <p:spTgt spid="88"/>
                                        </p:tgtEl>
                                        <p:attrNameLst>
                                          <p:attrName>ppt_y</p:attrName>
                                        </p:attrNameLst>
                                      </p:cBhvr>
                                      <p:tavLst>
                                        <p:tav tm="0">
                                          <p:val>
                                            <p:strVal val="ppt_y"/>
                                          </p:val>
                                        </p:tav>
                                        <p:tav tm="100000">
                                          <p:val>
                                            <p:strVal val="1+ppt_h/2"/>
                                          </p:val>
                                        </p:tav>
                                      </p:tavLst>
                                    </p:anim>
                                    <p:set>
                                      <p:cBhvr>
                                        <p:cTn id="18" dur="1" fill="hold">
                                          <p:stCondLst>
                                            <p:cond delay="499"/>
                                          </p:stCondLst>
                                        </p:cTn>
                                        <p:tgtEl>
                                          <p:spTgt spid="8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AutoShape 14"/>
          <p:cNvSpPr>
            <a:spLocks noChangeArrowheads="1"/>
          </p:cNvSpPr>
          <p:nvPr/>
        </p:nvSpPr>
        <p:spPr bwMode="auto">
          <a:xfrm rot="-5400000">
            <a:off x="297656" y="4294982"/>
            <a:ext cx="1800225" cy="741362"/>
          </a:xfrm>
          <a:custGeom>
            <a:avLst/>
            <a:gdLst>
              <a:gd name="T0" fmla="*/ 137881642 w 21600"/>
              <a:gd name="T1" fmla="*/ 12722630 h 21600"/>
              <a:gd name="T2" fmla="*/ 75018787 w 21600"/>
              <a:gd name="T3" fmla="*/ 25445259 h 21600"/>
              <a:gd name="T4" fmla="*/ 12155853 w 21600"/>
              <a:gd name="T5" fmla="*/ 12722630 h 21600"/>
              <a:gd name="T6" fmla="*/ 75018787 w 21600"/>
              <a:gd name="T7" fmla="*/ 0 h 21600"/>
              <a:gd name="T8" fmla="*/ 0 60000 65536"/>
              <a:gd name="T9" fmla="*/ 0 60000 65536"/>
              <a:gd name="T10" fmla="*/ 0 60000 65536"/>
              <a:gd name="T11" fmla="*/ 0 60000 65536"/>
              <a:gd name="T12" fmla="*/ 3550 w 21600"/>
              <a:gd name="T13" fmla="*/ 3550 h 21600"/>
              <a:gd name="T14" fmla="*/ 18050 w 21600"/>
              <a:gd name="T15" fmla="*/ 18050 h 21600"/>
            </a:gdLst>
            <a:ahLst/>
            <a:cxnLst>
              <a:cxn ang="T8">
                <a:pos x="T0" y="T1"/>
              </a:cxn>
              <a:cxn ang="T9">
                <a:pos x="T2" y="T3"/>
              </a:cxn>
              <a:cxn ang="T10">
                <a:pos x="T4" y="T5"/>
              </a:cxn>
              <a:cxn ang="T11">
                <a:pos x="T6" y="T7"/>
              </a:cxn>
            </a:cxnLst>
            <a:rect l="T12" t="T13" r="T14" b="T15"/>
            <a:pathLst>
              <a:path w="21600" h="21600">
                <a:moveTo>
                  <a:pt x="0" y="0"/>
                </a:moveTo>
                <a:lnTo>
                  <a:pt x="3499" y="21600"/>
                </a:lnTo>
                <a:lnTo>
                  <a:pt x="18101" y="21600"/>
                </a:lnTo>
                <a:lnTo>
                  <a:pt x="21600" y="0"/>
                </a:lnTo>
                <a:close/>
              </a:path>
            </a:pathLst>
          </a:custGeom>
          <a:solidFill>
            <a:srgbClr val="C9FBA3"/>
          </a:solidFill>
          <a:ln w="9525">
            <a:solidFill>
              <a:schemeClr val="tx1"/>
            </a:solidFill>
            <a:miter lim="800000"/>
            <a:headEnd/>
            <a:tailEnd/>
          </a:ln>
        </p:spPr>
        <p:txBody>
          <a:bodyPr wrap="none" anchor="ctr"/>
          <a:lstStyle/>
          <a:p>
            <a:endParaRPr lang="cs-CZ"/>
          </a:p>
        </p:txBody>
      </p:sp>
      <p:sp>
        <p:nvSpPr>
          <p:cNvPr id="12291" name="Rectangle 4"/>
          <p:cNvSpPr>
            <a:spLocks noGrp="1" noChangeArrowheads="1"/>
          </p:cNvSpPr>
          <p:nvPr>
            <p:ph type="title" idx="4294967295"/>
          </p:nvPr>
        </p:nvSpPr>
        <p:spPr>
          <a:xfrm>
            <a:off x="457200" y="274638"/>
            <a:ext cx="8229600" cy="417512"/>
          </a:xfrm>
          <a:solidFill>
            <a:schemeClr val="accent1"/>
          </a:solidFill>
        </p:spPr>
        <p:txBody>
          <a:bodyPr/>
          <a:lstStyle/>
          <a:p>
            <a:pPr eaLnBrk="1" hangingPunct="1"/>
            <a:r>
              <a:rPr lang="cs-CZ" sz="2000" smtClean="0"/>
              <a:t>Rozvody za elektroměrem</a:t>
            </a:r>
          </a:p>
        </p:txBody>
      </p:sp>
      <p:sp>
        <p:nvSpPr>
          <p:cNvPr id="12292" name="Text Box 5"/>
          <p:cNvSpPr txBox="1">
            <a:spLocks noChangeArrowheads="1"/>
          </p:cNvSpPr>
          <p:nvPr/>
        </p:nvSpPr>
        <p:spPr bwMode="auto">
          <a:xfrm>
            <a:off x="376238" y="763588"/>
            <a:ext cx="8372475" cy="1015663"/>
          </a:xfrm>
          <a:prstGeom prst="rect">
            <a:avLst/>
          </a:prstGeom>
          <a:solidFill>
            <a:srgbClr val="EBFCA2"/>
          </a:solidFill>
          <a:ln w="9525">
            <a:noFill/>
            <a:miter lim="800000"/>
            <a:headEnd/>
            <a:tailEnd/>
          </a:ln>
        </p:spPr>
        <p:txBody>
          <a:bodyPr>
            <a:spAutoFit/>
          </a:bodyPr>
          <a:lstStyle/>
          <a:p>
            <a:r>
              <a:rPr lang="cs-CZ" sz="1200" dirty="0"/>
              <a:t>Do </a:t>
            </a:r>
            <a:r>
              <a:rPr lang="cs-CZ" sz="1200" dirty="0" smtClean="0"/>
              <a:t>poloviny </a:t>
            </a:r>
            <a:r>
              <a:rPr lang="cs-CZ" sz="1200" dirty="0"/>
              <a:t>20. let minulého století byly bytové rozvody prováděny jako povrchové, stočenými vodiči s měděnými jádry, gumovou izolací a textilním povrchem. Na zdi držely pomocí porcelánových roubíků připevněných hřebem na zeď nebo strop. Přístroje, vypínače zásuvky, odbočné krabice byly porcelánové, montované na dřevěnou podložku připevněnou na zeď. Koncem 20. a začátkem 30. let byl tento systém nahrazen skrytým rozvodem (vodiče stejné, černé elektroinstalační trubky, tvarové prvky, plechové krabice s izolačním vyložením, porcelánové </a:t>
            </a:r>
            <a:r>
              <a:rPr lang="cs-CZ" sz="1200" dirty="0" err="1"/>
              <a:t>výústky</a:t>
            </a:r>
            <a:r>
              <a:rPr lang="cs-CZ" sz="1200" dirty="0"/>
              <a:t>).</a:t>
            </a:r>
          </a:p>
        </p:txBody>
      </p:sp>
      <p:sp>
        <p:nvSpPr>
          <p:cNvPr id="12293" name="Text Box 6"/>
          <p:cNvSpPr txBox="1">
            <a:spLocks noChangeArrowheads="1"/>
          </p:cNvSpPr>
          <p:nvPr/>
        </p:nvSpPr>
        <p:spPr bwMode="auto">
          <a:xfrm>
            <a:off x="395288" y="2205038"/>
            <a:ext cx="2387257" cy="338554"/>
          </a:xfrm>
          <a:prstGeom prst="rect">
            <a:avLst/>
          </a:prstGeom>
          <a:solidFill>
            <a:srgbClr val="FF99FF"/>
          </a:solidFill>
          <a:ln w="9525">
            <a:noFill/>
            <a:miter lim="800000"/>
            <a:headEnd/>
            <a:tailEnd/>
          </a:ln>
        </p:spPr>
        <p:txBody>
          <a:bodyPr wrap="none">
            <a:spAutoFit/>
          </a:bodyPr>
          <a:lstStyle/>
          <a:p>
            <a:r>
              <a:rPr lang="cs-CZ" sz="1600" b="1" dirty="0"/>
              <a:t>Rozvody za elektroměrem</a:t>
            </a:r>
          </a:p>
        </p:txBody>
      </p:sp>
      <p:sp>
        <p:nvSpPr>
          <p:cNvPr id="12294" name="AutoShape 7"/>
          <p:cNvSpPr>
            <a:spLocks noChangeArrowheads="1"/>
          </p:cNvSpPr>
          <p:nvPr/>
        </p:nvSpPr>
        <p:spPr bwMode="auto">
          <a:xfrm rot="-845127">
            <a:off x="2627313" y="2060575"/>
            <a:ext cx="576262" cy="215900"/>
          </a:xfrm>
          <a:prstGeom prst="rightArrow">
            <a:avLst>
              <a:gd name="adj1" fmla="val 50000"/>
              <a:gd name="adj2" fmla="val 66728"/>
            </a:avLst>
          </a:prstGeom>
          <a:solidFill>
            <a:schemeClr val="accent1"/>
          </a:solidFill>
          <a:ln w="9525">
            <a:solidFill>
              <a:schemeClr val="tx1"/>
            </a:solidFill>
            <a:miter lim="800000"/>
            <a:headEnd/>
            <a:tailEnd/>
          </a:ln>
        </p:spPr>
        <p:txBody>
          <a:bodyPr wrap="none" anchor="ctr"/>
          <a:lstStyle/>
          <a:p>
            <a:endParaRPr lang="cs-CZ"/>
          </a:p>
        </p:txBody>
      </p:sp>
      <p:sp>
        <p:nvSpPr>
          <p:cNvPr id="12295" name="AutoShape 8"/>
          <p:cNvSpPr>
            <a:spLocks noChangeArrowheads="1"/>
          </p:cNvSpPr>
          <p:nvPr/>
        </p:nvSpPr>
        <p:spPr bwMode="auto">
          <a:xfrm rot="412820">
            <a:off x="2627313" y="2492375"/>
            <a:ext cx="576262" cy="215900"/>
          </a:xfrm>
          <a:prstGeom prst="rightArrow">
            <a:avLst>
              <a:gd name="adj1" fmla="val 50000"/>
              <a:gd name="adj2" fmla="val 66728"/>
            </a:avLst>
          </a:prstGeom>
          <a:solidFill>
            <a:schemeClr val="accent1"/>
          </a:solidFill>
          <a:ln w="9525">
            <a:solidFill>
              <a:schemeClr val="tx1"/>
            </a:solidFill>
            <a:miter lim="800000"/>
            <a:headEnd/>
            <a:tailEnd/>
          </a:ln>
        </p:spPr>
        <p:txBody>
          <a:bodyPr wrap="none" anchor="ctr"/>
          <a:lstStyle/>
          <a:p>
            <a:endParaRPr lang="cs-CZ"/>
          </a:p>
        </p:txBody>
      </p:sp>
      <p:sp>
        <p:nvSpPr>
          <p:cNvPr id="12296" name="Text Box 9"/>
          <p:cNvSpPr txBox="1">
            <a:spLocks noChangeArrowheads="1"/>
          </p:cNvSpPr>
          <p:nvPr/>
        </p:nvSpPr>
        <p:spPr bwMode="auto">
          <a:xfrm>
            <a:off x="3276600" y="1844675"/>
            <a:ext cx="1873250" cy="523220"/>
          </a:xfrm>
          <a:prstGeom prst="rect">
            <a:avLst/>
          </a:prstGeom>
          <a:solidFill>
            <a:srgbClr val="EEFC6C"/>
          </a:solidFill>
          <a:ln w="9525">
            <a:noFill/>
            <a:miter lim="800000"/>
            <a:headEnd/>
            <a:tailEnd/>
          </a:ln>
        </p:spPr>
        <p:txBody>
          <a:bodyPr>
            <a:spAutoFit/>
          </a:bodyPr>
          <a:lstStyle/>
          <a:p>
            <a:r>
              <a:rPr lang="cs-CZ" sz="1400" dirty="0"/>
              <a:t>Rozvody ve veřejně přístupných prostorech</a:t>
            </a:r>
          </a:p>
        </p:txBody>
      </p:sp>
      <p:sp>
        <p:nvSpPr>
          <p:cNvPr id="12297" name="Text Box 11"/>
          <p:cNvSpPr txBox="1">
            <a:spLocks noChangeArrowheads="1"/>
          </p:cNvSpPr>
          <p:nvPr/>
        </p:nvSpPr>
        <p:spPr bwMode="auto">
          <a:xfrm>
            <a:off x="3255963" y="2419350"/>
            <a:ext cx="1892300" cy="338554"/>
          </a:xfrm>
          <a:prstGeom prst="rect">
            <a:avLst/>
          </a:prstGeom>
          <a:solidFill>
            <a:srgbClr val="EEFC6C"/>
          </a:solidFill>
          <a:ln w="9525">
            <a:noFill/>
            <a:miter lim="800000"/>
            <a:headEnd/>
            <a:tailEnd/>
          </a:ln>
        </p:spPr>
        <p:txBody>
          <a:bodyPr>
            <a:spAutoFit/>
          </a:bodyPr>
          <a:lstStyle/>
          <a:p>
            <a:pPr algn="ctr"/>
            <a:r>
              <a:rPr lang="cs-CZ" sz="1600" dirty="0"/>
              <a:t>Rozvody v bytech</a:t>
            </a:r>
          </a:p>
        </p:txBody>
      </p:sp>
      <p:sp>
        <p:nvSpPr>
          <p:cNvPr id="12298" name="Text Box 12"/>
          <p:cNvSpPr txBox="1">
            <a:spLocks noChangeArrowheads="1"/>
          </p:cNvSpPr>
          <p:nvPr/>
        </p:nvSpPr>
        <p:spPr bwMode="auto">
          <a:xfrm>
            <a:off x="468313" y="2781300"/>
            <a:ext cx="8301037" cy="1004888"/>
          </a:xfrm>
          <a:prstGeom prst="rect">
            <a:avLst/>
          </a:prstGeom>
          <a:noFill/>
          <a:ln w="9525">
            <a:noFill/>
            <a:miter lim="800000"/>
            <a:headEnd/>
            <a:tailEnd/>
          </a:ln>
        </p:spPr>
        <p:txBody>
          <a:bodyPr>
            <a:spAutoFit/>
          </a:bodyPr>
          <a:lstStyle/>
          <a:p>
            <a:pPr>
              <a:buFontTx/>
              <a:buChar char="•"/>
            </a:pPr>
            <a:r>
              <a:rPr lang="cs-CZ" sz="1200"/>
              <a:t>Jednofázové obvody uspořádat tak, aby byly jednotlivé fáze pokud možno rovnoměrně zatěžovány</a:t>
            </a:r>
          </a:p>
          <a:p>
            <a:pPr>
              <a:buFontTx/>
              <a:buChar char="•"/>
            </a:pPr>
            <a:r>
              <a:rPr lang="cs-CZ" sz="1200"/>
              <a:t>Průřezy volit s ohledem na dovolené zatížení jednotlivých větví při pravděpodobném největším proudu připojených spotřebičů</a:t>
            </a:r>
          </a:p>
          <a:p>
            <a:pPr>
              <a:buFontTx/>
              <a:buChar char="•"/>
            </a:pPr>
            <a:r>
              <a:rPr lang="cs-CZ" sz="1200"/>
              <a:t>Vedení za elektroměrem nemá procházet místnostmi jiného uživatele, jinak v trubkách bez krabic a bez přerušení vodičů</a:t>
            </a:r>
          </a:p>
          <a:p>
            <a:pPr>
              <a:buFontTx/>
              <a:buChar char="•"/>
            </a:pPr>
            <a:r>
              <a:rPr lang="cs-CZ" sz="1200"/>
              <a:t>Přívody do bytů provést tak, aby jejich výměna v případě poruchy byla možná bez stavebních úprav (drážka v omítce není stavební úprava)</a:t>
            </a:r>
          </a:p>
        </p:txBody>
      </p:sp>
      <p:sp>
        <p:nvSpPr>
          <p:cNvPr id="12299" name="Rectangle 13"/>
          <p:cNvSpPr>
            <a:spLocks noChangeArrowheads="1"/>
          </p:cNvSpPr>
          <p:nvPr/>
        </p:nvSpPr>
        <p:spPr bwMode="auto">
          <a:xfrm>
            <a:off x="1568450" y="4052888"/>
            <a:ext cx="1871663" cy="1223962"/>
          </a:xfrm>
          <a:prstGeom prst="rect">
            <a:avLst/>
          </a:prstGeom>
          <a:solidFill>
            <a:srgbClr val="C9FBA3"/>
          </a:solidFill>
          <a:ln w="9525">
            <a:solidFill>
              <a:schemeClr val="tx1"/>
            </a:solidFill>
            <a:miter lim="800000"/>
            <a:headEnd/>
            <a:tailEnd/>
          </a:ln>
        </p:spPr>
        <p:txBody>
          <a:bodyPr wrap="none" anchor="ctr"/>
          <a:lstStyle/>
          <a:p>
            <a:pPr algn="ctr"/>
            <a:endParaRPr lang="cs-CZ"/>
          </a:p>
        </p:txBody>
      </p:sp>
      <p:sp>
        <p:nvSpPr>
          <p:cNvPr id="12300" name="AutoShape 15"/>
          <p:cNvSpPr>
            <a:spLocks noChangeArrowheads="1"/>
          </p:cNvSpPr>
          <p:nvPr/>
        </p:nvSpPr>
        <p:spPr bwMode="auto">
          <a:xfrm rot="5400000" flipH="1">
            <a:off x="2900363" y="4305300"/>
            <a:ext cx="1800225" cy="720725"/>
          </a:xfrm>
          <a:custGeom>
            <a:avLst/>
            <a:gdLst>
              <a:gd name="T0" fmla="*/ 137881642 w 21600"/>
              <a:gd name="T1" fmla="*/ 12024195 h 21600"/>
              <a:gd name="T2" fmla="*/ 75018787 w 21600"/>
              <a:gd name="T3" fmla="*/ 24048357 h 21600"/>
              <a:gd name="T4" fmla="*/ 12155853 w 21600"/>
              <a:gd name="T5" fmla="*/ 12024195 h 21600"/>
              <a:gd name="T6" fmla="*/ 75018787 w 21600"/>
              <a:gd name="T7" fmla="*/ 0 h 21600"/>
              <a:gd name="T8" fmla="*/ 0 60000 65536"/>
              <a:gd name="T9" fmla="*/ 0 60000 65536"/>
              <a:gd name="T10" fmla="*/ 0 60000 65536"/>
              <a:gd name="T11" fmla="*/ 0 60000 65536"/>
              <a:gd name="T12" fmla="*/ 3550 w 21600"/>
              <a:gd name="T13" fmla="*/ 3550 h 21600"/>
              <a:gd name="T14" fmla="*/ 18050 w 21600"/>
              <a:gd name="T15" fmla="*/ 18050 h 21600"/>
            </a:gdLst>
            <a:ahLst/>
            <a:cxnLst>
              <a:cxn ang="T8">
                <a:pos x="T0" y="T1"/>
              </a:cxn>
              <a:cxn ang="T9">
                <a:pos x="T2" y="T3"/>
              </a:cxn>
              <a:cxn ang="T10">
                <a:pos x="T4" y="T5"/>
              </a:cxn>
              <a:cxn ang="T11">
                <a:pos x="T6" y="T7"/>
              </a:cxn>
            </a:cxnLst>
            <a:rect l="T12" t="T13" r="T14" b="T15"/>
            <a:pathLst>
              <a:path w="21600" h="21600">
                <a:moveTo>
                  <a:pt x="0" y="0"/>
                </a:moveTo>
                <a:lnTo>
                  <a:pt x="3499" y="21600"/>
                </a:lnTo>
                <a:lnTo>
                  <a:pt x="18101" y="21600"/>
                </a:lnTo>
                <a:lnTo>
                  <a:pt x="21600" y="0"/>
                </a:lnTo>
                <a:close/>
              </a:path>
            </a:pathLst>
          </a:custGeom>
          <a:solidFill>
            <a:srgbClr val="C9FBA3"/>
          </a:solidFill>
          <a:ln w="9525">
            <a:solidFill>
              <a:schemeClr val="tx1"/>
            </a:solidFill>
            <a:miter lim="800000"/>
            <a:headEnd/>
            <a:tailEnd/>
          </a:ln>
        </p:spPr>
        <p:txBody>
          <a:bodyPr wrap="none" anchor="ctr"/>
          <a:lstStyle/>
          <a:p>
            <a:endParaRPr lang="cs-CZ"/>
          </a:p>
        </p:txBody>
      </p:sp>
      <p:sp>
        <p:nvSpPr>
          <p:cNvPr id="12301" name="AutoShape 16"/>
          <p:cNvSpPr>
            <a:spLocks noChangeArrowheads="1"/>
          </p:cNvSpPr>
          <p:nvPr/>
        </p:nvSpPr>
        <p:spPr bwMode="auto">
          <a:xfrm rot="-1144656">
            <a:off x="763588" y="5135563"/>
            <a:ext cx="862012" cy="142875"/>
          </a:xfrm>
          <a:prstGeom prst="parallelogram">
            <a:avLst>
              <a:gd name="adj" fmla="val 30362"/>
            </a:avLst>
          </a:prstGeom>
          <a:solidFill>
            <a:schemeClr val="accent1"/>
          </a:solidFill>
          <a:ln w="9525">
            <a:noFill/>
            <a:miter lim="800000"/>
            <a:headEnd/>
            <a:tailEnd/>
          </a:ln>
        </p:spPr>
        <p:txBody>
          <a:bodyPr wrap="none" anchor="ctr"/>
          <a:lstStyle/>
          <a:p>
            <a:endParaRPr lang="cs-CZ"/>
          </a:p>
        </p:txBody>
      </p:sp>
      <p:sp>
        <p:nvSpPr>
          <p:cNvPr id="12302" name="AutoShape 17"/>
          <p:cNvSpPr>
            <a:spLocks noChangeArrowheads="1"/>
          </p:cNvSpPr>
          <p:nvPr/>
        </p:nvSpPr>
        <p:spPr bwMode="auto">
          <a:xfrm rot="1350957" flipH="1">
            <a:off x="3387725" y="5135563"/>
            <a:ext cx="863600" cy="171450"/>
          </a:xfrm>
          <a:prstGeom prst="parallelogram">
            <a:avLst>
              <a:gd name="adj" fmla="val 25348"/>
            </a:avLst>
          </a:prstGeom>
          <a:solidFill>
            <a:schemeClr val="accent1"/>
          </a:solidFill>
          <a:ln w="9525">
            <a:noFill/>
            <a:miter lim="800000"/>
            <a:headEnd/>
            <a:tailEnd/>
          </a:ln>
        </p:spPr>
        <p:txBody>
          <a:bodyPr wrap="none" anchor="ctr"/>
          <a:lstStyle/>
          <a:p>
            <a:endParaRPr lang="cs-CZ"/>
          </a:p>
        </p:txBody>
      </p:sp>
      <p:sp>
        <p:nvSpPr>
          <p:cNvPr id="12303" name="AutoShape 18"/>
          <p:cNvSpPr>
            <a:spLocks noChangeArrowheads="1"/>
          </p:cNvSpPr>
          <p:nvPr/>
        </p:nvSpPr>
        <p:spPr bwMode="auto">
          <a:xfrm rot="-1212599" flipH="1" flipV="1">
            <a:off x="3379788" y="4049713"/>
            <a:ext cx="792162" cy="144462"/>
          </a:xfrm>
          <a:prstGeom prst="parallelogram">
            <a:avLst>
              <a:gd name="adj" fmla="val 47346"/>
            </a:avLst>
          </a:prstGeom>
          <a:solidFill>
            <a:schemeClr val="accent1"/>
          </a:solidFill>
          <a:ln w="9525">
            <a:noFill/>
            <a:miter lim="800000"/>
            <a:headEnd/>
            <a:tailEnd/>
          </a:ln>
        </p:spPr>
        <p:txBody>
          <a:bodyPr wrap="none" anchor="ctr"/>
          <a:lstStyle/>
          <a:p>
            <a:endParaRPr lang="cs-CZ"/>
          </a:p>
        </p:txBody>
      </p:sp>
      <p:sp>
        <p:nvSpPr>
          <p:cNvPr id="12304" name="AutoShape 19"/>
          <p:cNvSpPr>
            <a:spLocks noChangeArrowheads="1"/>
          </p:cNvSpPr>
          <p:nvPr/>
        </p:nvSpPr>
        <p:spPr bwMode="auto">
          <a:xfrm rot="1472605" flipV="1">
            <a:off x="760413" y="4048125"/>
            <a:ext cx="863600" cy="144463"/>
          </a:xfrm>
          <a:prstGeom prst="parallelogram">
            <a:avLst>
              <a:gd name="adj" fmla="val 51616"/>
            </a:avLst>
          </a:prstGeom>
          <a:solidFill>
            <a:schemeClr val="accent1"/>
          </a:solidFill>
          <a:ln w="9525">
            <a:noFill/>
            <a:miter lim="800000"/>
            <a:headEnd/>
            <a:tailEnd/>
          </a:ln>
        </p:spPr>
        <p:txBody>
          <a:bodyPr wrap="none" anchor="ctr"/>
          <a:lstStyle/>
          <a:p>
            <a:endParaRPr lang="cs-CZ"/>
          </a:p>
        </p:txBody>
      </p:sp>
      <p:sp>
        <p:nvSpPr>
          <p:cNvPr id="12305" name="Line 20"/>
          <p:cNvSpPr>
            <a:spLocks noChangeShapeType="1"/>
          </p:cNvSpPr>
          <p:nvPr/>
        </p:nvSpPr>
        <p:spPr bwMode="auto">
          <a:xfrm flipV="1">
            <a:off x="4305300" y="5421313"/>
            <a:ext cx="0" cy="215900"/>
          </a:xfrm>
          <a:prstGeom prst="line">
            <a:avLst/>
          </a:prstGeom>
          <a:noFill/>
          <a:ln w="9525">
            <a:solidFill>
              <a:schemeClr val="tx1"/>
            </a:solidFill>
            <a:round/>
            <a:headEnd type="triangle" w="med" len="med"/>
            <a:tailEnd type="triangle" w="med" len="med"/>
          </a:ln>
        </p:spPr>
        <p:txBody>
          <a:bodyPr/>
          <a:lstStyle/>
          <a:p>
            <a:endParaRPr lang="cs-CZ"/>
          </a:p>
        </p:txBody>
      </p:sp>
      <p:sp>
        <p:nvSpPr>
          <p:cNvPr id="12306" name="Line 21"/>
          <p:cNvSpPr>
            <a:spLocks noChangeShapeType="1"/>
          </p:cNvSpPr>
          <p:nvPr/>
        </p:nvSpPr>
        <p:spPr bwMode="auto">
          <a:xfrm flipV="1">
            <a:off x="4305300" y="3765550"/>
            <a:ext cx="0" cy="215900"/>
          </a:xfrm>
          <a:prstGeom prst="line">
            <a:avLst/>
          </a:prstGeom>
          <a:noFill/>
          <a:ln w="9525">
            <a:solidFill>
              <a:schemeClr val="tx1"/>
            </a:solidFill>
            <a:round/>
            <a:headEnd type="triangle" w="med" len="med"/>
            <a:tailEnd type="triangle" w="med" len="med"/>
          </a:ln>
        </p:spPr>
        <p:txBody>
          <a:bodyPr/>
          <a:lstStyle/>
          <a:p>
            <a:endParaRPr lang="cs-CZ"/>
          </a:p>
        </p:txBody>
      </p:sp>
      <p:sp>
        <p:nvSpPr>
          <p:cNvPr id="12307" name="Text Box 22"/>
          <p:cNvSpPr txBox="1">
            <a:spLocks noChangeArrowheads="1"/>
          </p:cNvSpPr>
          <p:nvPr/>
        </p:nvSpPr>
        <p:spPr bwMode="auto">
          <a:xfrm>
            <a:off x="4357688" y="3717925"/>
            <a:ext cx="412750" cy="274638"/>
          </a:xfrm>
          <a:prstGeom prst="rect">
            <a:avLst/>
          </a:prstGeom>
          <a:noFill/>
          <a:ln w="9525">
            <a:noFill/>
            <a:miter lim="800000"/>
            <a:headEnd/>
            <a:tailEnd/>
          </a:ln>
        </p:spPr>
        <p:txBody>
          <a:bodyPr wrap="none">
            <a:spAutoFit/>
          </a:bodyPr>
          <a:lstStyle/>
          <a:p>
            <a:r>
              <a:rPr lang="cs-CZ" sz="1200" dirty="0"/>
              <a:t>150</a:t>
            </a:r>
          </a:p>
        </p:txBody>
      </p:sp>
      <p:sp>
        <p:nvSpPr>
          <p:cNvPr id="12308" name="Text Box 23"/>
          <p:cNvSpPr txBox="1">
            <a:spLocks noChangeArrowheads="1"/>
          </p:cNvSpPr>
          <p:nvPr/>
        </p:nvSpPr>
        <p:spPr bwMode="auto">
          <a:xfrm>
            <a:off x="4376738" y="5349875"/>
            <a:ext cx="412750" cy="274638"/>
          </a:xfrm>
          <a:prstGeom prst="rect">
            <a:avLst/>
          </a:prstGeom>
          <a:noFill/>
          <a:ln w="9525">
            <a:noFill/>
            <a:miter lim="800000"/>
            <a:headEnd/>
            <a:tailEnd/>
          </a:ln>
        </p:spPr>
        <p:txBody>
          <a:bodyPr wrap="none">
            <a:spAutoFit/>
          </a:bodyPr>
          <a:lstStyle/>
          <a:p>
            <a:r>
              <a:rPr lang="cs-CZ" sz="1200" dirty="0"/>
              <a:t>150</a:t>
            </a:r>
          </a:p>
        </p:txBody>
      </p:sp>
      <p:sp>
        <p:nvSpPr>
          <p:cNvPr id="12309" name="AutoShape 24"/>
          <p:cNvSpPr>
            <a:spLocks noChangeArrowheads="1"/>
          </p:cNvSpPr>
          <p:nvPr/>
        </p:nvSpPr>
        <p:spPr bwMode="auto">
          <a:xfrm rot="463151" flipH="1">
            <a:off x="3440113" y="4622800"/>
            <a:ext cx="720725" cy="144463"/>
          </a:xfrm>
          <a:prstGeom prst="parallelogram">
            <a:avLst>
              <a:gd name="adj" fmla="val 11687"/>
            </a:avLst>
          </a:prstGeom>
          <a:solidFill>
            <a:schemeClr val="accent1"/>
          </a:solidFill>
          <a:ln w="9525">
            <a:noFill/>
            <a:miter lim="800000"/>
            <a:headEnd/>
            <a:tailEnd/>
          </a:ln>
        </p:spPr>
        <p:txBody>
          <a:bodyPr wrap="none" anchor="ctr"/>
          <a:lstStyle/>
          <a:p>
            <a:endParaRPr lang="cs-CZ"/>
          </a:p>
        </p:txBody>
      </p:sp>
      <p:sp>
        <p:nvSpPr>
          <p:cNvPr id="12310" name="Line 25"/>
          <p:cNvSpPr>
            <a:spLocks noChangeShapeType="1"/>
          </p:cNvSpPr>
          <p:nvPr/>
        </p:nvSpPr>
        <p:spPr bwMode="auto">
          <a:xfrm flipV="1">
            <a:off x="3729038" y="5060950"/>
            <a:ext cx="0" cy="215900"/>
          </a:xfrm>
          <a:prstGeom prst="line">
            <a:avLst/>
          </a:prstGeom>
          <a:noFill/>
          <a:ln w="9525">
            <a:solidFill>
              <a:schemeClr val="tx1"/>
            </a:solidFill>
            <a:round/>
            <a:headEnd type="triangle" w="med" len="med"/>
            <a:tailEnd type="triangle" w="med" len="med"/>
          </a:ln>
        </p:spPr>
        <p:txBody>
          <a:bodyPr/>
          <a:lstStyle/>
          <a:p>
            <a:endParaRPr lang="cs-CZ"/>
          </a:p>
        </p:txBody>
      </p:sp>
      <p:sp>
        <p:nvSpPr>
          <p:cNvPr id="12311" name="Text Box 27"/>
          <p:cNvSpPr txBox="1">
            <a:spLocks noChangeArrowheads="1"/>
          </p:cNvSpPr>
          <p:nvPr/>
        </p:nvSpPr>
        <p:spPr bwMode="auto">
          <a:xfrm>
            <a:off x="3729038" y="4918075"/>
            <a:ext cx="412750" cy="274638"/>
          </a:xfrm>
          <a:prstGeom prst="rect">
            <a:avLst/>
          </a:prstGeom>
          <a:noFill/>
          <a:ln w="9525">
            <a:noFill/>
            <a:miter lim="800000"/>
            <a:headEnd/>
            <a:tailEnd/>
          </a:ln>
        </p:spPr>
        <p:txBody>
          <a:bodyPr wrap="none">
            <a:spAutoFit/>
          </a:bodyPr>
          <a:lstStyle/>
          <a:p>
            <a:r>
              <a:rPr lang="cs-CZ" sz="1200" dirty="0"/>
              <a:t>300</a:t>
            </a:r>
          </a:p>
        </p:txBody>
      </p:sp>
      <p:sp>
        <p:nvSpPr>
          <p:cNvPr id="12312" name="Line 28"/>
          <p:cNvSpPr>
            <a:spLocks noChangeShapeType="1"/>
          </p:cNvSpPr>
          <p:nvPr/>
        </p:nvSpPr>
        <p:spPr bwMode="auto">
          <a:xfrm>
            <a:off x="4881563" y="4845050"/>
            <a:ext cx="0" cy="792163"/>
          </a:xfrm>
          <a:prstGeom prst="line">
            <a:avLst/>
          </a:prstGeom>
          <a:noFill/>
          <a:ln w="9525">
            <a:solidFill>
              <a:schemeClr val="tx1"/>
            </a:solidFill>
            <a:round/>
            <a:headEnd type="triangle" w="med" len="med"/>
            <a:tailEnd type="triangle" w="med" len="med"/>
          </a:ln>
        </p:spPr>
        <p:txBody>
          <a:bodyPr/>
          <a:lstStyle/>
          <a:p>
            <a:endParaRPr lang="cs-CZ"/>
          </a:p>
        </p:txBody>
      </p:sp>
      <p:sp>
        <p:nvSpPr>
          <p:cNvPr id="12313" name="Text Box 29"/>
          <p:cNvSpPr txBox="1">
            <a:spLocks noChangeArrowheads="1"/>
          </p:cNvSpPr>
          <p:nvPr/>
        </p:nvSpPr>
        <p:spPr bwMode="auto">
          <a:xfrm>
            <a:off x="4860925" y="5013325"/>
            <a:ext cx="412750" cy="274638"/>
          </a:xfrm>
          <a:prstGeom prst="rect">
            <a:avLst/>
          </a:prstGeom>
          <a:noFill/>
          <a:ln w="9525">
            <a:noFill/>
            <a:miter lim="800000"/>
            <a:headEnd/>
            <a:tailEnd/>
          </a:ln>
        </p:spPr>
        <p:txBody>
          <a:bodyPr wrap="none">
            <a:spAutoFit/>
          </a:bodyPr>
          <a:lstStyle/>
          <a:p>
            <a:r>
              <a:rPr lang="cs-CZ" sz="1200" dirty="0"/>
              <a:t>900</a:t>
            </a:r>
          </a:p>
        </p:txBody>
      </p:sp>
      <p:sp>
        <p:nvSpPr>
          <p:cNvPr id="12314" name="Text Box 30"/>
          <p:cNvSpPr txBox="1">
            <a:spLocks noChangeArrowheads="1"/>
          </p:cNvSpPr>
          <p:nvPr/>
        </p:nvSpPr>
        <p:spPr bwMode="auto">
          <a:xfrm>
            <a:off x="3729038" y="4413250"/>
            <a:ext cx="412750" cy="274638"/>
          </a:xfrm>
          <a:prstGeom prst="rect">
            <a:avLst/>
          </a:prstGeom>
          <a:noFill/>
          <a:ln w="9525">
            <a:noFill/>
            <a:miter lim="800000"/>
            <a:headEnd/>
            <a:tailEnd/>
          </a:ln>
        </p:spPr>
        <p:txBody>
          <a:bodyPr wrap="none">
            <a:spAutoFit/>
          </a:bodyPr>
          <a:lstStyle/>
          <a:p>
            <a:r>
              <a:rPr lang="cs-CZ" sz="1200" dirty="0"/>
              <a:t>300</a:t>
            </a:r>
          </a:p>
        </p:txBody>
      </p:sp>
      <p:sp>
        <p:nvSpPr>
          <p:cNvPr id="12315" name="Line 31"/>
          <p:cNvSpPr>
            <a:spLocks noChangeShapeType="1"/>
          </p:cNvSpPr>
          <p:nvPr/>
        </p:nvSpPr>
        <p:spPr bwMode="auto">
          <a:xfrm flipV="1">
            <a:off x="3729038" y="4557713"/>
            <a:ext cx="0" cy="215900"/>
          </a:xfrm>
          <a:prstGeom prst="line">
            <a:avLst/>
          </a:prstGeom>
          <a:noFill/>
          <a:ln w="9525">
            <a:solidFill>
              <a:schemeClr val="tx1"/>
            </a:solidFill>
            <a:round/>
            <a:headEnd type="triangle" w="med" len="med"/>
            <a:tailEnd type="triangle" w="med" len="med"/>
          </a:ln>
        </p:spPr>
        <p:txBody>
          <a:bodyPr/>
          <a:lstStyle/>
          <a:p>
            <a:endParaRPr lang="cs-CZ"/>
          </a:p>
        </p:txBody>
      </p:sp>
      <p:sp>
        <p:nvSpPr>
          <p:cNvPr id="12316" name="Rectangle 32"/>
          <p:cNvSpPr>
            <a:spLocks noChangeArrowheads="1"/>
          </p:cNvSpPr>
          <p:nvPr/>
        </p:nvSpPr>
        <p:spPr bwMode="auto">
          <a:xfrm>
            <a:off x="1568450" y="4989513"/>
            <a:ext cx="1871663" cy="144462"/>
          </a:xfrm>
          <a:prstGeom prst="rect">
            <a:avLst/>
          </a:prstGeom>
          <a:solidFill>
            <a:schemeClr val="accent1"/>
          </a:solidFill>
          <a:ln w="9525">
            <a:noFill/>
            <a:miter lim="800000"/>
            <a:headEnd/>
            <a:tailEnd/>
          </a:ln>
        </p:spPr>
        <p:txBody>
          <a:bodyPr wrap="none" anchor="ctr"/>
          <a:lstStyle/>
          <a:p>
            <a:endParaRPr lang="cs-CZ"/>
          </a:p>
        </p:txBody>
      </p:sp>
      <p:sp>
        <p:nvSpPr>
          <p:cNvPr id="12317" name="Rectangle 33"/>
          <p:cNvSpPr>
            <a:spLocks noChangeArrowheads="1"/>
          </p:cNvSpPr>
          <p:nvPr/>
        </p:nvSpPr>
        <p:spPr bwMode="auto">
          <a:xfrm>
            <a:off x="1568450" y="4197350"/>
            <a:ext cx="1871663" cy="144463"/>
          </a:xfrm>
          <a:prstGeom prst="rect">
            <a:avLst/>
          </a:prstGeom>
          <a:solidFill>
            <a:schemeClr val="accent1"/>
          </a:solidFill>
          <a:ln w="9525">
            <a:noFill/>
            <a:miter lim="800000"/>
            <a:headEnd/>
            <a:tailEnd/>
          </a:ln>
        </p:spPr>
        <p:txBody>
          <a:bodyPr wrap="none" anchor="ctr"/>
          <a:lstStyle/>
          <a:p>
            <a:endParaRPr lang="cs-CZ"/>
          </a:p>
        </p:txBody>
      </p:sp>
      <p:sp>
        <p:nvSpPr>
          <p:cNvPr id="12318" name="Text Box 34"/>
          <p:cNvSpPr txBox="1">
            <a:spLocks noChangeArrowheads="1"/>
          </p:cNvSpPr>
          <p:nvPr/>
        </p:nvSpPr>
        <p:spPr bwMode="auto">
          <a:xfrm rot="-5400000">
            <a:off x="-131418" y="4517024"/>
            <a:ext cx="1399486" cy="338554"/>
          </a:xfrm>
          <a:prstGeom prst="rect">
            <a:avLst/>
          </a:prstGeom>
          <a:solidFill>
            <a:srgbClr val="EEFC6C"/>
          </a:solidFill>
          <a:ln w="9525">
            <a:noFill/>
            <a:miter lim="800000"/>
            <a:headEnd/>
            <a:tailEnd/>
          </a:ln>
        </p:spPr>
        <p:txBody>
          <a:bodyPr wrap="none">
            <a:spAutoFit/>
          </a:bodyPr>
          <a:lstStyle/>
          <a:p>
            <a:r>
              <a:rPr lang="cs-CZ" sz="1600" dirty="0"/>
              <a:t>Instalační zóny</a:t>
            </a:r>
          </a:p>
        </p:txBody>
      </p:sp>
      <p:sp>
        <p:nvSpPr>
          <p:cNvPr id="12319" name="Text Box 35"/>
          <p:cNvSpPr txBox="1">
            <a:spLocks noChangeArrowheads="1"/>
          </p:cNvSpPr>
          <p:nvPr/>
        </p:nvSpPr>
        <p:spPr bwMode="auto">
          <a:xfrm>
            <a:off x="5508625" y="3979863"/>
            <a:ext cx="184150" cy="304800"/>
          </a:xfrm>
          <a:prstGeom prst="rect">
            <a:avLst/>
          </a:prstGeom>
          <a:noFill/>
          <a:ln w="9525">
            <a:noFill/>
            <a:miter lim="800000"/>
            <a:headEnd/>
            <a:tailEnd/>
          </a:ln>
        </p:spPr>
        <p:txBody>
          <a:bodyPr wrap="none">
            <a:spAutoFit/>
          </a:bodyPr>
          <a:lstStyle/>
          <a:p>
            <a:endParaRPr lang="cs-CZ"/>
          </a:p>
        </p:txBody>
      </p:sp>
      <p:sp>
        <p:nvSpPr>
          <p:cNvPr id="12320" name="Rectangle 36"/>
          <p:cNvSpPr>
            <a:spLocks noChangeArrowheads="1"/>
          </p:cNvSpPr>
          <p:nvPr/>
        </p:nvSpPr>
        <p:spPr bwMode="auto">
          <a:xfrm>
            <a:off x="1641475" y="4052888"/>
            <a:ext cx="144463" cy="1223962"/>
          </a:xfrm>
          <a:prstGeom prst="rect">
            <a:avLst/>
          </a:prstGeom>
          <a:solidFill>
            <a:srgbClr val="FF6600"/>
          </a:solidFill>
          <a:ln w="9525">
            <a:noFill/>
            <a:miter lim="800000"/>
            <a:headEnd/>
            <a:tailEnd/>
          </a:ln>
        </p:spPr>
        <p:txBody>
          <a:bodyPr wrap="none" anchor="ctr"/>
          <a:lstStyle/>
          <a:p>
            <a:endParaRPr lang="cs-CZ"/>
          </a:p>
        </p:txBody>
      </p:sp>
      <p:sp>
        <p:nvSpPr>
          <p:cNvPr id="12321" name="Rectangle 37"/>
          <p:cNvSpPr>
            <a:spLocks noChangeArrowheads="1"/>
          </p:cNvSpPr>
          <p:nvPr/>
        </p:nvSpPr>
        <p:spPr bwMode="auto">
          <a:xfrm>
            <a:off x="3224213" y="4052888"/>
            <a:ext cx="144462" cy="1223962"/>
          </a:xfrm>
          <a:prstGeom prst="rect">
            <a:avLst/>
          </a:prstGeom>
          <a:solidFill>
            <a:srgbClr val="FF6600"/>
          </a:solidFill>
          <a:ln w="9525">
            <a:noFill/>
            <a:miter lim="800000"/>
            <a:headEnd/>
            <a:tailEnd/>
          </a:ln>
        </p:spPr>
        <p:txBody>
          <a:bodyPr wrap="none" anchor="ctr"/>
          <a:lstStyle/>
          <a:p>
            <a:endParaRPr lang="cs-CZ"/>
          </a:p>
        </p:txBody>
      </p:sp>
      <p:sp>
        <p:nvSpPr>
          <p:cNvPr id="12322" name="Line 38"/>
          <p:cNvSpPr>
            <a:spLocks noChangeShapeType="1"/>
          </p:cNvSpPr>
          <p:nvPr/>
        </p:nvSpPr>
        <p:spPr bwMode="auto">
          <a:xfrm>
            <a:off x="1641475" y="4629150"/>
            <a:ext cx="215900" cy="0"/>
          </a:xfrm>
          <a:prstGeom prst="line">
            <a:avLst/>
          </a:prstGeom>
          <a:noFill/>
          <a:ln w="9525">
            <a:solidFill>
              <a:schemeClr val="tx1"/>
            </a:solidFill>
            <a:round/>
            <a:headEnd type="triangle" w="med" len="med"/>
            <a:tailEnd type="triangle" w="med" len="med"/>
          </a:ln>
        </p:spPr>
        <p:txBody>
          <a:bodyPr/>
          <a:lstStyle/>
          <a:p>
            <a:endParaRPr lang="cs-CZ"/>
          </a:p>
        </p:txBody>
      </p:sp>
      <p:sp>
        <p:nvSpPr>
          <p:cNvPr id="12323" name="Text Box 40"/>
          <p:cNvSpPr txBox="1">
            <a:spLocks noChangeArrowheads="1"/>
          </p:cNvSpPr>
          <p:nvPr/>
        </p:nvSpPr>
        <p:spPr bwMode="auto">
          <a:xfrm>
            <a:off x="1784350" y="4341813"/>
            <a:ext cx="412750" cy="274637"/>
          </a:xfrm>
          <a:prstGeom prst="rect">
            <a:avLst/>
          </a:prstGeom>
          <a:noFill/>
          <a:ln w="9525">
            <a:noFill/>
            <a:miter lim="800000"/>
            <a:headEnd/>
            <a:tailEnd/>
          </a:ln>
        </p:spPr>
        <p:txBody>
          <a:bodyPr wrap="none">
            <a:spAutoFit/>
          </a:bodyPr>
          <a:lstStyle/>
          <a:p>
            <a:r>
              <a:rPr lang="cs-CZ" sz="1200" dirty="0"/>
              <a:t>200</a:t>
            </a:r>
          </a:p>
        </p:txBody>
      </p:sp>
      <p:sp>
        <p:nvSpPr>
          <p:cNvPr id="12324" name="Text Box 41"/>
          <p:cNvSpPr txBox="1">
            <a:spLocks noChangeArrowheads="1"/>
          </p:cNvSpPr>
          <p:nvPr/>
        </p:nvSpPr>
        <p:spPr bwMode="auto">
          <a:xfrm>
            <a:off x="5240338" y="3910013"/>
            <a:ext cx="2501900" cy="274637"/>
          </a:xfrm>
          <a:prstGeom prst="rect">
            <a:avLst/>
          </a:prstGeom>
          <a:solidFill>
            <a:srgbClr val="FF6600"/>
          </a:solidFill>
          <a:ln w="9525">
            <a:noFill/>
            <a:miter lim="800000"/>
            <a:headEnd/>
            <a:tailEnd/>
          </a:ln>
        </p:spPr>
        <p:txBody>
          <a:bodyPr wrap="none">
            <a:spAutoFit/>
          </a:bodyPr>
          <a:lstStyle/>
          <a:p>
            <a:r>
              <a:rPr lang="cs-CZ" sz="1200">
                <a:solidFill>
                  <a:schemeClr val="bg1"/>
                </a:solidFill>
              </a:rPr>
              <a:t>Svislé instalační zóny o šířce 200 mm</a:t>
            </a:r>
          </a:p>
        </p:txBody>
      </p:sp>
      <p:sp>
        <p:nvSpPr>
          <p:cNvPr id="12325" name="Text Box 42"/>
          <p:cNvSpPr txBox="1">
            <a:spLocks noChangeArrowheads="1"/>
          </p:cNvSpPr>
          <p:nvPr/>
        </p:nvSpPr>
        <p:spPr bwMode="auto">
          <a:xfrm>
            <a:off x="5168900" y="4197350"/>
            <a:ext cx="3405188" cy="639763"/>
          </a:xfrm>
          <a:prstGeom prst="rect">
            <a:avLst/>
          </a:prstGeom>
          <a:noFill/>
          <a:ln w="9525">
            <a:noFill/>
            <a:miter lim="800000"/>
            <a:headEnd/>
            <a:tailEnd/>
          </a:ln>
        </p:spPr>
        <p:txBody>
          <a:bodyPr wrap="none">
            <a:spAutoFit/>
          </a:bodyPr>
          <a:lstStyle/>
          <a:p>
            <a:pPr>
              <a:buFontTx/>
              <a:buChar char="•"/>
            </a:pPr>
            <a:r>
              <a:rPr lang="cs-CZ" sz="1200"/>
              <a:t>Dveřní – od 100 do 300 mm vedle dveřního otvoru</a:t>
            </a:r>
          </a:p>
          <a:p>
            <a:pPr>
              <a:buFontTx/>
              <a:buChar char="•"/>
            </a:pPr>
            <a:r>
              <a:rPr lang="cs-CZ" sz="1200"/>
              <a:t>Okenní – od 100 do 300 mm vedle okenního otvoru</a:t>
            </a:r>
          </a:p>
          <a:p>
            <a:pPr>
              <a:buFontTx/>
              <a:buChar char="•"/>
            </a:pPr>
            <a:r>
              <a:rPr lang="cs-CZ" sz="1200"/>
              <a:t>Rohové – od 100 do 300 mm vedle rohu místnosti</a:t>
            </a:r>
          </a:p>
        </p:txBody>
      </p:sp>
      <p:sp>
        <p:nvSpPr>
          <p:cNvPr id="12326" name="Text Box 43"/>
          <p:cNvSpPr txBox="1">
            <a:spLocks noChangeArrowheads="1"/>
          </p:cNvSpPr>
          <p:nvPr/>
        </p:nvSpPr>
        <p:spPr bwMode="auto">
          <a:xfrm>
            <a:off x="5260975" y="4892675"/>
            <a:ext cx="2814638" cy="274638"/>
          </a:xfrm>
          <a:prstGeom prst="rect">
            <a:avLst/>
          </a:prstGeom>
          <a:solidFill>
            <a:schemeClr val="accent1"/>
          </a:solidFill>
          <a:ln w="9525">
            <a:noFill/>
            <a:miter lim="800000"/>
            <a:headEnd/>
            <a:tailEnd/>
          </a:ln>
        </p:spPr>
        <p:txBody>
          <a:bodyPr wrap="none">
            <a:spAutoFit/>
          </a:bodyPr>
          <a:lstStyle/>
          <a:p>
            <a:r>
              <a:rPr lang="cs-CZ" sz="1200"/>
              <a:t>Vodorovné instalační zóny o šířce 300 mm</a:t>
            </a:r>
          </a:p>
        </p:txBody>
      </p:sp>
      <p:sp>
        <p:nvSpPr>
          <p:cNvPr id="12327" name="Text Box 44"/>
          <p:cNvSpPr txBox="1">
            <a:spLocks noChangeArrowheads="1"/>
          </p:cNvSpPr>
          <p:nvPr/>
        </p:nvSpPr>
        <p:spPr bwMode="auto">
          <a:xfrm>
            <a:off x="5168900" y="5205413"/>
            <a:ext cx="3503613" cy="639762"/>
          </a:xfrm>
          <a:prstGeom prst="rect">
            <a:avLst/>
          </a:prstGeom>
          <a:noFill/>
          <a:ln w="9525">
            <a:noFill/>
            <a:miter lim="800000"/>
            <a:headEnd/>
            <a:tailEnd/>
          </a:ln>
        </p:spPr>
        <p:txBody>
          <a:bodyPr wrap="none">
            <a:spAutoFit/>
          </a:bodyPr>
          <a:lstStyle/>
          <a:p>
            <a:pPr>
              <a:buFontTx/>
              <a:buChar char="•"/>
            </a:pPr>
            <a:r>
              <a:rPr lang="cs-CZ" sz="1200"/>
              <a:t>Horní – 150 až 450 mm pod dokončeným stropem</a:t>
            </a:r>
          </a:p>
          <a:p>
            <a:pPr>
              <a:buFontTx/>
              <a:buChar char="•"/>
            </a:pPr>
            <a:r>
              <a:rPr lang="cs-CZ" sz="1200"/>
              <a:t>Dolní – 150 až 450 mm nad dokončenou podlahou</a:t>
            </a:r>
          </a:p>
          <a:p>
            <a:pPr>
              <a:buFontTx/>
              <a:buChar char="•"/>
            </a:pPr>
            <a:r>
              <a:rPr lang="cs-CZ" sz="1200"/>
              <a:t>Střední – 900 až 1200 mm nad dokončenou podlahou</a:t>
            </a:r>
          </a:p>
        </p:txBody>
      </p:sp>
      <p:sp>
        <p:nvSpPr>
          <p:cNvPr id="12328" name="Text Box 45"/>
          <p:cNvSpPr txBox="1">
            <a:spLocks noChangeArrowheads="1"/>
          </p:cNvSpPr>
          <p:nvPr/>
        </p:nvSpPr>
        <p:spPr bwMode="auto">
          <a:xfrm>
            <a:off x="5148263" y="5805488"/>
            <a:ext cx="3692525" cy="457200"/>
          </a:xfrm>
          <a:prstGeom prst="rect">
            <a:avLst/>
          </a:prstGeom>
          <a:solidFill>
            <a:srgbClr val="EEFC6C"/>
          </a:solidFill>
          <a:ln w="9525">
            <a:noFill/>
            <a:miter lim="800000"/>
            <a:headEnd/>
            <a:tailEnd/>
          </a:ln>
        </p:spPr>
        <p:txBody>
          <a:bodyPr>
            <a:spAutoFit/>
          </a:bodyPr>
          <a:lstStyle/>
          <a:p>
            <a:r>
              <a:rPr lang="cs-CZ" sz="1200" i="1"/>
              <a:t>Střední vodorovná instalační zóna se používá pouze v místnostech s pracovní plochou u zdi (kuchyně, dílna,..)</a:t>
            </a:r>
          </a:p>
        </p:txBody>
      </p:sp>
      <p:sp>
        <p:nvSpPr>
          <p:cNvPr id="12329" name="Text Box 46"/>
          <p:cNvSpPr txBox="1">
            <a:spLocks noChangeArrowheads="1"/>
          </p:cNvSpPr>
          <p:nvPr/>
        </p:nvSpPr>
        <p:spPr bwMode="auto">
          <a:xfrm>
            <a:off x="704850" y="5565775"/>
            <a:ext cx="3694113" cy="822325"/>
          </a:xfrm>
          <a:prstGeom prst="rect">
            <a:avLst/>
          </a:prstGeom>
          <a:noFill/>
          <a:ln w="9525">
            <a:noFill/>
            <a:miter lim="800000"/>
            <a:headEnd/>
            <a:tailEnd/>
          </a:ln>
        </p:spPr>
        <p:txBody>
          <a:bodyPr wrap="none">
            <a:spAutoFit/>
          </a:bodyPr>
          <a:lstStyle/>
          <a:p>
            <a:r>
              <a:rPr lang="cs-CZ" sz="1200"/>
              <a:t>Mimo instalační zóny se vedení ukládá:</a:t>
            </a:r>
          </a:p>
          <a:p>
            <a:pPr>
              <a:buFontTx/>
              <a:buChar char="•"/>
            </a:pPr>
            <a:r>
              <a:rPr lang="cs-CZ" sz="1200"/>
              <a:t>Vedení je ve zdi v trubkách, krycí vrstva je min. 60 mm</a:t>
            </a:r>
          </a:p>
          <a:p>
            <a:pPr>
              <a:buFontTx/>
              <a:buChar char="•"/>
            </a:pPr>
            <a:r>
              <a:rPr lang="cs-CZ" sz="1200"/>
              <a:t>Vedení je uloženo v prefabrikovaných stěnových dílcích</a:t>
            </a:r>
          </a:p>
          <a:p>
            <a:pPr>
              <a:buFontTx/>
              <a:buChar char="•"/>
            </a:pPr>
            <a:r>
              <a:rPr lang="cs-CZ" sz="1200"/>
              <a:t>Vedení je chráněno jiným konstrukčním opatřením</a:t>
            </a:r>
          </a:p>
        </p:txBody>
      </p:sp>
      <p:sp>
        <p:nvSpPr>
          <p:cNvPr id="12330" name="Text Box 47"/>
          <p:cNvSpPr txBox="1">
            <a:spLocks noChangeArrowheads="1"/>
          </p:cNvSpPr>
          <p:nvPr/>
        </p:nvSpPr>
        <p:spPr bwMode="auto">
          <a:xfrm>
            <a:off x="5364163" y="1916113"/>
            <a:ext cx="3248646" cy="738664"/>
          </a:xfrm>
          <a:prstGeom prst="rect">
            <a:avLst/>
          </a:prstGeom>
          <a:solidFill>
            <a:srgbClr val="EBFCA2"/>
          </a:solidFill>
          <a:ln w="22225">
            <a:solidFill>
              <a:schemeClr val="hlink"/>
            </a:solidFill>
            <a:miter lim="800000"/>
            <a:headEnd/>
            <a:tailEnd/>
          </a:ln>
        </p:spPr>
        <p:txBody>
          <a:bodyPr wrap="none">
            <a:spAutoFit/>
          </a:bodyPr>
          <a:lstStyle/>
          <a:p>
            <a:r>
              <a:rPr lang="cs-CZ" sz="1400" b="1" dirty="0"/>
              <a:t>Rozvodnice a </a:t>
            </a:r>
            <a:r>
              <a:rPr lang="cs-CZ" sz="1400" b="1" dirty="0" smtClean="0"/>
              <a:t>rozvaděče </a:t>
            </a:r>
            <a:r>
              <a:rPr lang="cs-CZ" sz="1400" b="1" dirty="0"/>
              <a:t>za elektroměrem</a:t>
            </a:r>
          </a:p>
          <a:p>
            <a:r>
              <a:rPr lang="cs-CZ" sz="1400" b="1" dirty="0"/>
              <a:t>Světelné obvody</a:t>
            </a:r>
          </a:p>
          <a:p>
            <a:r>
              <a:rPr lang="cs-CZ" sz="1400" b="1" dirty="0"/>
              <a:t>Zásuvkové obvody</a:t>
            </a:r>
          </a:p>
        </p:txBody>
      </p:sp>
      <p:sp>
        <p:nvSpPr>
          <p:cNvPr id="12331" name="Line 48"/>
          <p:cNvSpPr>
            <a:spLocks noChangeShapeType="1"/>
          </p:cNvSpPr>
          <p:nvPr/>
        </p:nvSpPr>
        <p:spPr bwMode="auto">
          <a:xfrm>
            <a:off x="4140200" y="4724400"/>
            <a:ext cx="792163" cy="144463"/>
          </a:xfrm>
          <a:prstGeom prst="line">
            <a:avLst/>
          </a:prstGeom>
          <a:noFill/>
          <a:ln w="9525">
            <a:solidFill>
              <a:schemeClr val="tx1"/>
            </a:solidFill>
            <a:prstDash val="dash"/>
            <a:round/>
            <a:headEnd/>
            <a:tailEnd/>
          </a:ln>
        </p:spPr>
        <p:txBody>
          <a:bodyPr/>
          <a:lstStyle/>
          <a:p>
            <a:endParaRPr lang="cs-CZ"/>
          </a:p>
        </p:txBody>
      </p:sp>
      <p:sp>
        <p:nvSpPr>
          <p:cNvPr id="44" name="Obdélník 43"/>
          <p:cNvSpPr/>
          <p:nvPr/>
        </p:nvSpPr>
        <p:spPr>
          <a:xfrm>
            <a:off x="506437" y="365758"/>
            <a:ext cx="8426547" cy="2855741"/>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cs-CZ" sz="2400" dirty="0" smtClean="0">
                <a:solidFill>
                  <a:schemeClr val="tx1"/>
                </a:solidFill>
              </a:rPr>
              <a:t>Napište rozměry svislých instalačních zón</a:t>
            </a:r>
          </a:p>
          <a:p>
            <a:pPr marL="342900" indent="-342900">
              <a:buFont typeface="+mj-lt"/>
              <a:buAutoNum type="arabicPeriod"/>
            </a:pPr>
            <a:r>
              <a:rPr lang="cs-CZ" sz="2400" dirty="0" smtClean="0">
                <a:solidFill>
                  <a:schemeClr val="tx1"/>
                </a:solidFill>
              </a:rPr>
              <a:t>Napište rozměry vodorovných instalačních zón</a:t>
            </a:r>
          </a:p>
          <a:p>
            <a:pPr marL="342900" indent="-342900">
              <a:buFont typeface="+mj-lt"/>
              <a:buAutoNum type="arabicPeriod"/>
            </a:pPr>
            <a:r>
              <a:rPr lang="cs-CZ" sz="2400" dirty="0" smtClean="0">
                <a:solidFill>
                  <a:schemeClr val="tx1"/>
                </a:solidFill>
              </a:rPr>
              <a:t>Do obrázku doplňte minimální rozměry k jednotlivým kótám</a:t>
            </a:r>
            <a:endParaRPr lang="cs-CZ" sz="2400" dirty="0">
              <a:solidFill>
                <a:schemeClr val="tx1"/>
              </a:solidFill>
            </a:endParaRP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44"/>
                                        </p:tgtEl>
                                        <p:attrNameLst>
                                          <p:attrName>ppt_x</p:attrName>
                                        </p:attrNameLst>
                                      </p:cBhvr>
                                      <p:tavLst>
                                        <p:tav tm="0">
                                          <p:val>
                                            <p:strVal val="ppt_x"/>
                                          </p:val>
                                        </p:tav>
                                        <p:tav tm="100000">
                                          <p:val>
                                            <p:strVal val="ppt_x"/>
                                          </p:val>
                                        </p:tav>
                                      </p:tavLst>
                                    </p:anim>
                                    <p:anim calcmode="lin" valueType="num">
                                      <p:cBhvr additive="base">
                                        <p:cTn id="7" dur="500"/>
                                        <p:tgtEl>
                                          <p:spTgt spid="44"/>
                                        </p:tgtEl>
                                        <p:attrNameLst>
                                          <p:attrName>ppt_y</p:attrName>
                                        </p:attrNameLst>
                                      </p:cBhvr>
                                      <p:tavLst>
                                        <p:tav tm="0">
                                          <p:val>
                                            <p:strVal val="ppt_y"/>
                                          </p:val>
                                        </p:tav>
                                        <p:tav tm="100000">
                                          <p:val>
                                            <p:strVal val="1+ppt_h/2"/>
                                          </p:val>
                                        </p:tav>
                                      </p:tavLst>
                                    </p:anim>
                                    <p:set>
                                      <p:cBhvr>
                                        <p:cTn id="8" dur="1" fill="hold">
                                          <p:stCondLst>
                                            <p:cond delay="499"/>
                                          </p:stCondLst>
                                        </p:cTn>
                                        <p:tgtEl>
                                          <p:spTgt spid="44"/>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32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30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231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31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2308"/>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23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07" grpId="0"/>
      <p:bldP spid="12308" grpId="0"/>
      <p:bldP spid="12311" grpId="0"/>
      <p:bldP spid="12313" grpId="0"/>
      <p:bldP spid="12314" grpId="0"/>
      <p:bldP spid="12323" grpId="0"/>
      <p:bldP spid="4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4"/>
          <p:cNvSpPr>
            <a:spLocks noGrp="1" noChangeArrowheads="1"/>
          </p:cNvSpPr>
          <p:nvPr>
            <p:ph type="title" idx="4294967295"/>
          </p:nvPr>
        </p:nvSpPr>
        <p:spPr>
          <a:xfrm>
            <a:off x="457200" y="274638"/>
            <a:ext cx="8229600" cy="346075"/>
          </a:xfrm>
          <a:solidFill>
            <a:schemeClr val="accent1"/>
          </a:solidFill>
        </p:spPr>
        <p:txBody>
          <a:bodyPr>
            <a:normAutofit fontScale="90000"/>
          </a:bodyPr>
          <a:lstStyle/>
          <a:p>
            <a:pPr eaLnBrk="1" hangingPunct="1"/>
            <a:r>
              <a:rPr lang="cs-CZ" sz="2000" dirty="0" smtClean="0"/>
              <a:t>Minimální počty obvodů v </a:t>
            </a:r>
            <a:r>
              <a:rPr lang="cs-CZ" sz="2000" dirty="0" smtClean="0"/>
              <a:t>bytech</a:t>
            </a:r>
            <a:r>
              <a:rPr lang="cs-CZ" sz="2000" dirty="0" smtClean="0"/>
              <a:t>, světelné a zásuvkové obvody</a:t>
            </a:r>
            <a:endParaRPr lang="cs-CZ" sz="2000" dirty="0" smtClean="0"/>
          </a:p>
        </p:txBody>
      </p:sp>
      <p:graphicFrame>
        <p:nvGraphicFramePr>
          <p:cNvPr id="14401" name="Group 65"/>
          <p:cNvGraphicFramePr>
            <a:graphicFrameLocks noGrp="1"/>
          </p:cNvGraphicFramePr>
          <p:nvPr/>
        </p:nvGraphicFramePr>
        <p:xfrm>
          <a:off x="395288" y="908050"/>
          <a:ext cx="8280400" cy="1371600"/>
        </p:xfrm>
        <a:graphic>
          <a:graphicData uri="http://schemas.openxmlformats.org/drawingml/2006/table">
            <a:tbl>
              <a:tblPr/>
              <a:tblGrid>
                <a:gridCol w="1379537"/>
                <a:gridCol w="1381125"/>
                <a:gridCol w="1379538"/>
                <a:gridCol w="1379537"/>
                <a:gridCol w="1381125"/>
                <a:gridCol w="1379538"/>
              </a:tblGrid>
              <a:tr h="204788">
                <a:tc row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Times New Roman" pitchFamily="18" charset="0"/>
                        </a:rPr>
                        <a:t>Velikost kategorie bytu – plocha bytu</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I</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II až IV</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gridSpan="3">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V až VIII</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r>
              <a:tr h="204788">
                <a:tc vMerge="1">
                  <a:txBody>
                    <a:bodyPr/>
                    <a:lstStyle/>
                    <a:p>
                      <a:endParaRPr lang="cs-CZ"/>
                    </a:p>
                  </a:txBody>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Do 50 m</a:t>
                      </a:r>
                      <a:r>
                        <a:rPr kumimoji="0" lang="cs-CZ" sz="1200" b="0" i="0" u="none" strike="noStrike" cap="none" normalizeH="0" baseline="30000" smtClean="0">
                          <a:ln>
                            <a:noFill/>
                          </a:ln>
                          <a:solidFill>
                            <a:schemeClr val="tx1"/>
                          </a:solidFill>
                          <a:effectLst/>
                          <a:latin typeface="Times New Roman" pitchFamily="18" charset="0"/>
                        </a:rPr>
                        <a:t>2</a:t>
                      </a:r>
                      <a:endParaRPr kumimoji="0" lang="cs-CZ" sz="12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Times New Roman" pitchFamily="18" charset="0"/>
                        </a:rPr>
                        <a:t>Do 75 m</a:t>
                      </a:r>
                      <a:r>
                        <a:rPr kumimoji="0" lang="cs-CZ" sz="1200" b="0" i="0" u="none" strike="noStrike" cap="none" normalizeH="0" baseline="30000" dirty="0" smtClean="0">
                          <a:ln>
                            <a:noFill/>
                          </a:ln>
                          <a:solidFill>
                            <a:schemeClr val="tx1"/>
                          </a:solidFill>
                          <a:effectLst/>
                          <a:latin typeface="Times New Roman" pitchFamily="18" charset="0"/>
                        </a:rPr>
                        <a:t>2</a:t>
                      </a:r>
                      <a:endParaRPr kumimoji="0" lang="cs-CZ" sz="12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Do 100 m</a:t>
                      </a:r>
                      <a:r>
                        <a:rPr kumimoji="0" lang="cs-CZ" sz="1200" b="0" i="0" u="none" strike="noStrike" cap="none" normalizeH="0" baseline="30000" smtClean="0">
                          <a:ln>
                            <a:noFill/>
                          </a:ln>
                          <a:solidFill>
                            <a:schemeClr val="tx1"/>
                          </a:solidFill>
                          <a:effectLst/>
                          <a:latin typeface="Times New Roman" pitchFamily="18" charset="0"/>
                        </a:rPr>
                        <a:t>2</a:t>
                      </a:r>
                      <a:endParaRPr kumimoji="0" lang="cs-CZ" sz="12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Do 125 m</a:t>
                      </a:r>
                      <a:r>
                        <a:rPr kumimoji="0" lang="cs-CZ" sz="1200" b="0" i="0" u="none" strike="noStrike" cap="none" normalizeH="0" baseline="30000" smtClean="0">
                          <a:ln>
                            <a:noFill/>
                          </a:ln>
                          <a:solidFill>
                            <a:schemeClr val="tx1"/>
                          </a:solidFill>
                          <a:effectLst/>
                          <a:latin typeface="Times New Roman" pitchFamily="18" charset="0"/>
                        </a:rPr>
                        <a:t>2</a:t>
                      </a:r>
                      <a:endParaRPr kumimoji="0" lang="cs-CZ" sz="12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Nad 125 m</a:t>
                      </a:r>
                      <a:r>
                        <a:rPr kumimoji="0" lang="cs-CZ" sz="1200" b="0" i="0" u="none" strike="noStrike" cap="none" normalizeH="0" baseline="30000" smtClean="0">
                          <a:ln>
                            <a:noFill/>
                          </a:ln>
                          <a:solidFill>
                            <a:schemeClr val="tx1"/>
                          </a:solidFill>
                          <a:effectLst/>
                          <a:latin typeface="Times New Roman" pitchFamily="18" charset="0"/>
                        </a:rPr>
                        <a:t>2</a:t>
                      </a:r>
                      <a:endParaRPr kumimoji="0" lang="cs-CZ" sz="1200" b="0"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47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Times New Roman" pitchFamily="18" charset="0"/>
                        </a:rPr>
                        <a:t>Světelný </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1 (0)</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Times New Roman" pitchFamily="18" charset="0"/>
                        </a:rPr>
                        <a:t>1</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1</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2</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2</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47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Times New Roman" pitchFamily="18" charset="0"/>
                        </a:rPr>
                        <a:t>Zásuvkový </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1</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2 (1)</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3 (2)</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3(2)</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4 (3)</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478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Times New Roman" pitchFamily="18" charset="0"/>
                        </a:rPr>
                        <a:t>Pro bytové jádro </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(1)</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(1)</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(1)</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smtClean="0">
                          <a:ln>
                            <a:noFill/>
                          </a:ln>
                          <a:solidFill>
                            <a:schemeClr val="tx1"/>
                          </a:solidFill>
                          <a:effectLst/>
                          <a:latin typeface="Times New Roman" pitchFamily="18" charset="0"/>
                        </a:rPr>
                        <a:t>(1)</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s-CZ" sz="1200" b="0" i="0" u="none" strike="noStrike" cap="none" normalizeH="0" baseline="0" dirty="0" smtClean="0">
                          <a:ln>
                            <a:noFill/>
                          </a:ln>
                          <a:solidFill>
                            <a:schemeClr val="tx1"/>
                          </a:solidFill>
                          <a:effectLst/>
                          <a:latin typeface="Times New Roman" pitchFamily="18" charset="0"/>
                        </a:rPr>
                        <a:t>(1)</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5404" name="Text Box 66"/>
          <p:cNvSpPr txBox="1">
            <a:spLocks noChangeArrowheads="1"/>
          </p:cNvSpPr>
          <p:nvPr/>
        </p:nvSpPr>
        <p:spPr bwMode="auto">
          <a:xfrm>
            <a:off x="303213" y="2419350"/>
            <a:ext cx="8372475" cy="2462213"/>
          </a:xfrm>
          <a:prstGeom prst="rect">
            <a:avLst/>
          </a:prstGeom>
          <a:noFill/>
          <a:ln w="9525">
            <a:noFill/>
            <a:miter lim="800000"/>
            <a:headEnd/>
            <a:tailEnd/>
          </a:ln>
        </p:spPr>
        <p:txBody>
          <a:bodyPr>
            <a:spAutoFit/>
          </a:bodyPr>
          <a:lstStyle/>
          <a:p>
            <a:pPr marL="342900" indent="-342900">
              <a:buFontTx/>
              <a:buAutoNum type="arabicParenR"/>
            </a:pPr>
            <a:r>
              <a:rPr lang="cs-CZ" sz="1400" b="1" dirty="0"/>
              <a:t>Světelný obvod</a:t>
            </a:r>
            <a:r>
              <a:rPr lang="cs-CZ" sz="1400" dirty="0"/>
              <a:t> je určen pro pevné připojení svítidel, popřípadě pro připojení svítidel na zásuvky ovládané spínači. Na tento obvod lze také připojit zásuvky a to v jedné místnosti nejvýše jednu zásuvku. V každé místnosti a v kuchyni, která není připojena na obvod pro bytové jádro, musí být </a:t>
            </a:r>
            <a:r>
              <a:rPr lang="cs-CZ" sz="1400" b="1" dirty="0"/>
              <a:t>alespoň jeden vývod připojen na světelný obvod.</a:t>
            </a:r>
          </a:p>
          <a:p>
            <a:pPr marL="342900" indent="-342900">
              <a:buFontTx/>
              <a:buAutoNum type="arabicParenR"/>
            </a:pPr>
            <a:r>
              <a:rPr lang="cs-CZ" sz="1400" b="1" dirty="0"/>
              <a:t>Zásuvkový</a:t>
            </a:r>
            <a:r>
              <a:rPr lang="cs-CZ" sz="1400" dirty="0"/>
              <a:t> je určen převážně pro připojování spotřebičů do zásuvek. Na tento obvod lze také pevně připojit spotřebiče </a:t>
            </a:r>
            <a:r>
              <a:rPr lang="cs-CZ" sz="1400" b="1" dirty="0"/>
              <a:t>do celkového minimálního příkonu 2 300 VA</a:t>
            </a:r>
            <a:r>
              <a:rPr lang="cs-CZ" sz="1400" dirty="0"/>
              <a:t> (svítidla, ventilátory, infrazářiče, ..) Každá zásuvka do </a:t>
            </a:r>
            <a:r>
              <a:rPr lang="cs-CZ" sz="1400" b="1" dirty="0"/>
              <a:t>20A</a:t>
            </a:r>
            <a:r>
              <a:rPr lang="cs-CZ" sz="1400" dirty="0"/>
              <a:t> musí být vybavena proudovým chráničem s vybavovacím proudem do </a:t>
            </a:r>
            <a:r>
              <a:rPr lang="cs-CZ" sz="1400" b="1" dirty="0"/>
              <a:t>30mA</a:t>
            </a:r>
            <a:r>
              <a:rPr lang="cs-CZ" sz="1400" dirty="0"/>
              <a:t> (0,03A)</a:t>
            </a:r>
          </a:p>
          <a:p>
            <a:pPr marL="342900" indent="-342900">
              <a:buFontTx/>
              <a:buAutoNum type="arabicParenR"/>
            </a:pPr>
            <a:r>
              <a:rPr lang="cs-CZ" sz="1400" b="1" dirty="0"/>
              <a:t>Na odvod pro bytové jádro</a:t>
            </a:r>
            <a:r>
              <a:rPr lang="cs-CZ" sz="1400" dirty="0"/>
              <a:t> se připojí osvětlení, zásuvky a pevně připojené spotřebiče v bytovém jádru a v kuchyňské sestavě, s výjimkou zásuvky na pračku, elektrický sporák, popř. další spotřebiče, které je nutno připojit na samostatný obvod. Tento obvod je nutno </a:t>
            </a:r>
            <a:r>
              <a:rPr lang="cs-CZ" sz="1400" b="1" dirty="0"/>
              <a:t>vybavit proudovým chráničem</a:t>
            </a:r>
            <a:r>
              <a:rPr lang="cs-CZ" sz="1400" dirty="0"/>
              <a:t> s vybavovacím proudem  </a:t>
            </a:r>
            <a:r>
              <a:rPr lang="cs-CZ" sz="1400" b="1" dirty="0"/>
              <a:t>I </a:t>
            </a:r>
            <a:r>
              <a:rPr lang="cs-CZ" sz="1400" b="1" dirty="0">
                <a:latin typeface="Symbol" pitchFamily="18" charset="2"/>
              </a:rPr>
              <a:t>£ </a:t>
            </a:r>
            <a:r>
              <a:rPr lang="cs-CZ" sz="1400" b="1" dirty="0"/>
              <a:t>30 </a:t>
            </a:r>
            <a:r>
              <a:rPr lang="cs-CZ" sz="1400" b="1" dirty="0" err="1"/>
              <a:t>mA</a:t>
            </a:r>
            <a:r>
              <a:rPr lang="cs-CZ" sz="1400" b="1" dirty="0"/>
              <a:t>.</a:t>
            </a:r>
          </a:p>
        </p:txBody>
      </p:sp>
      <p:sp>
        <p:nvSpPr>
          <p:cNvPr id="15405" name="Text Box 67"/>
          <p:cNvSpPr txBox="1">
            <a:spLocks noChangeArrowheads="1"/>
          </p:cNvSpPr>
          <p:nvPr/>
        </p:nvSpPr>
        <p:spPr bwMode="auto">
          <a:xfrm>
            <a:off x="571500" y="5000625"/>
            <a:ext cx="8135938" cy="517525"/>
          </a:xfrm>
          <a:prstGeom prst="rect">
            <a:avLst/>
          </a:prstGeom>
          <a:noFill/>
          <a:ln w="9525">
            <a:noFill/>
            <a:miter lim="800000"/>
            <a:headEnd/>
            <a:tailEnd/>
          </a:ln>
        </p:spPr>
        <p:txBody>
          <a:bodyPr>
            <a:spAutoFit/>
          </a:bodyPr>
          <a:lstStyle/>
          <a:p>
            <a:r>
              <a:rPr lang="cs-CZ" b="1"/>
              <a:t>Pro všechna plánovaná elektrická zařízení s příkonem 2 kW a více se navrhují samostatné obvody, i když se připojují vidlicí do zásuvky</a:t>
            </a:r>
          </a:p>
        </p:txBody>
      </p:sp>
      <p:sp>
        <p:nvSpPr>
          <p:cNvPr id="6" name="Obdélník 5"/>
          <p:cNvSpPr/>
          <p:nvPr/>
        </p:nvSpPr>
        <p:spPr>
          <a:xfrm>
            <a:off x="351693" y="2391508"/>
            <a:ext cx="8384344" cy="2560320"/>
          </a:xfrm>
          <a:prstGeom prst="rect">
            <a:avLst/>
          </a:prstGeom>
          <a:solidFill>
            <a:schemeClr val="bg1"/>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rabicPeriod"/>
            </a:pPr>
            <a:r>
              <a:rPr lang="cs-CZ" dirty="0" smtClean="0">
                <a:solidFill>
                  <a:schemeClr val="tx1"/>
                </a:solidFill>
              </a:rPr>
              <a:t>K čemu je určen světelný obvod?</a:t>
            </a:r>
          </a:p>
          <a:p>
            <a:pPr marL="342900" indent="-342900">
              <a:buFont typeface="+mj-lt"/>
              <a:buAutoNum type="arabicPeriod"/>
            </a:pPr>
            <a:r>
              <a:rPr lang="cs-CZ" dirty="0" smtClean="0">
                <a:solidFill>
                  <a:schemeClr val="tx1"/>
                </a:solidFill>
              </a:rPr>
              <a:t>K čemu je určen zásuvkový obvod?</a:t>
            </a:r>
          </a:p>
          <a:p>
            <a:pPr marL="342900" indent="-342900">
              <a:buFont typeface="+mj-lt"/>
              <a:buAutoNum type="arabicPeriod"/>
            </a:pPr>
            <a:r>
              <a:rPr lang="cs-CZ" dirty="0" smtClean="0">
                <a:solidFill>
                  <a:schemeClr val="tx1"/>
                </a:solidFill>
              </a:rPr>
              <a:t>Jak  řeší současná norma zásuvky do 20A?</a:t>
            </a:r>
          </a:p>
          <a:p>
            <a:pPr marL="342900" indent="-342900">
              <a:buFont typeface="+mj-lt"/>
              <a:buAutoNum type="arabicPeriod"/>
            </a:pPr>
            <a:r>
              <a:rPr lang="cs-CZ" dirty="0" smtClean="0">
                <a:solidFill>
                  <a:schemeClr val="tx1"/>
                </a:solidFill>
              </a:rPr>
              <a:t>Vyjmenujte alespoň 4 spotřebiče, pro které zřizujeme samostatný obvod.</a:t>
            </a:r>
            <a:endParaRPr lang="cs-CZ" dirty="0">
              <a:solidFill>
                <a:schemeClr val="tx1"/>
              </a:solidFill>
            </a:endParaRP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6"/>
                                        </p:tgtEl>
                                        <p:attrNameLst>
                                          <p:attrName>ppt_x</p:attrName>
                                        </p:attrNameLst>
                                      </p:cBhvr>
                                      <p:tavLst>
                                        <p:tav tm="0">
                                          <p:val>
                                            <p:strVal val="ppt_x"/>
                                          </p:val>
                                        </p:tav>
                                        <p:tav tm="100000">
                                          <p:val>
                                            <p:strVal val="ppt_x"/>
                                          </p:val>
                                        </p:tav>
                                      </p:tavLst>
                                    </p:anim>
                                    <p:anim calcmode="lin" valueType="num">
                                      <p:cBhvr additive="base">
                                        <p:cTn id="7" dur="500"/>
                                        <p:tgtEl>
                                          <p:spTgt spid="6"/>
                                        </p:tgtEl>
                                        <p:attrNameLst>
                                          <p:attrName>ppt_y</p:attrName>
                                        </p:attrNameLst>
                                      </p:cBhvr>
                                      <p:tavLst>
                                        <p:tav tm="0">
                                          <p:val>
                                            <p:strVal val="ppt_y"/>
                                          </p:val>
                                        </p:tav>
                                        <p:tav tm="100000">
                                          <p:val>
                                            <p:strVal val="1+ppt_h/2"/>
                                          </p:val>
                                        </p:tav>
                                      </p:tavLst>
                                    </p:anim>
                                    <p:set>
                                      <p:cBhvr>
                                        <p:cTn id="8"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485017"/>
          </a:xfrm>
          <a:solidFill>
            <a:srgbClr val="FFC000"/>
          </a:solidFill>
        </p:spPr>
        <p:txBody>
          <a:bodyPr>
            <a:normAutofit fontScale="90000"/>
          </a:bodyPr>
          <a:lstStyle/>
          <a:p>
            <a:r>
              <a:rPr lang="cs-CZ" sz="2800" dirty="0" smtClean="0"/>
              <a:t>Ukázka pracovního listu</a:t>
            </a:r>
            <a:endParaRPr lang="cs-CZ" sz="2800" dirty="0"/>
          </a:p>
        </p:txBody>
      </p:sp>
      <p:pic>
        <p:nvPicPr>
          <p:cNvPr id="3" name="Obrázek 2" descr="TEST RZ obvody za EL.JPG"/>
          <p:cNvPicPr>
            <a:picLocks noChangeAspect="1"/>
          </p:cNvPicPr>
          <p:nvPr/>
        </p:nvPicPr>
        <p:blipFill>
          <a:blip r:embed="rId2" cstate="print">
            <a:duotone>
              <a:prstClr val="black"/>
              <a:srgbClr val="D9C3A5">
                <a:tint val="50000"/>
                <a:satMod val="180000"/>
              </a:srgbClr>
            </a:duotone>
            <a:lum bright="10000"/>
          </a:blip>
          <a:stretch>
            <a:fillRect/>
          </a:stretch>
        </p:blipFill>
        <p:spPr>
          <a:xfrm>
            <a:off x="486535" y="828236"/>
            <a:ext cx="8175941" cy="5727309"/>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54050"/>
          </a:xfrm>
          <a:solidFill>
            <a:srgbClr val="FFC000"/>
          </a:solidFill>
          <a:ln>
            <a:solidFill>
              <a:srgbClr val="FFC000"/>
            </a:solidFill>
          </a:ln>
        </p:spPr>
        <p:txBody>
          <a:bodyPr rtlCol="0">
            <a:normAutofit fontScale="90000"/>
          </a:bodyPr>
          <a:lstStyle/>
          <a:p>
            <a:pPr eaLnBrk="1" fontAlgn="auto" hangingPunct="1">
              <a:spcAft>
                <a:spcPts val="0"/>
              </a:spcAft>
              <a:defRPr/>
            </a:pPr>
            <a:r>
              <a:rPr lang="cs-CZ" dirty="0" smtClean="0"/>
              <a:t>Konec prezentace</a:t>
            </a:r>
          </a:p>
        </p:txBody>
      </p:sp>
      <p:sp>
        <p:nvSpPr>
          <p:cNvPr id="3" name="Zástupný symbol pro zápatí 2"/>
          <p:cNvSpPr>
            <a:spLocks noGrp="1"/>
          </p:cNvSpPr>
          <p:nvPr>
            <p:ph type="ftr" sz="quarter" idx="11"/>
          </p:nvPr>
        </p:nvSpPr>
        <p:spPr/>
        <p:txBody>
          <a:bodyPr/>
          <a:lstStyle/>
          <a:p>
            <a:pPr>
              <a:defRPr/>
            </a:pPr>
            <a:r>
              <a:rPr lang="cs-CZ"/>
              <a:t>© Ing. Václav Opatrný</a:t>
            </a:r>
          </a:p>
        </p:txBody>
      </p:sp>
      <p:sp>
        <p:nvSpPr>
          <p:cNvPr id="4" name="Zástupný symbol pro číslo snímku 3"/>
          <p:cNvSpPr>
            <a:spLocks noGrp="1"/>
          </p:cNvSpPr>
          <p:nvPr>
            <p:ph type="sldNum" sz="quarter" idx="12"/>
          </p:nvPr>
        </p:nvSpPr>
        <p:spPr/>
        <p:txBody>
          <a:bodyPr/>
          <a:lstStyle/>
          <a:p>
            <a:pPr>
              <a:defRPr/>
            </a:pPr>
            <a:fld id="{11316118-264D-4ECA-8664-2C8822758154}" type="slidenum">
              <a:rPr lang="cs-CZ"/>
              <a:pPr>
                <a:defRPr/>
              </a:pPr>
              <a:t>8</a:t>
            </a:fld>
            <a:endParaRPr lang="cs-CZ"/>
          </a:p>
        </p:txBody>
      </p:sp>
      <p:sp>
        <p:nvSpPr>
          <p:cNvPr id="5" name="TextovéPole 4"/>
          <p:cNvSpPr txBox="1"/>
          <p:nvPr/>
        </p:nvSpPr>
        <p:spPr>
          <a:xfrm>
            <a:off x="498475" y="5805488"/>
            <a:ext cx="8355013" cy="461962"/>
          </a:xfrm>
          <a:prstGeom prst="rect">
            <a:avLst/>
          </a:prstGeom>
          <a:noFill/>
        </p:spPr>
        <p:txBody>
          <a:bodyPr>
            <a:spAutoFit/>
          </a:bodyPr>
          <a:lstStyle/>
          <a:p>
            <a:pPr algn="ctr">
              <a:defRPr/>
            </a:pPr>
            <a:r>
              <a:rPr lang="cs-CZ" sz="2400" dirty="0">
                <a:solidFill>
                  <a:schemeClr val="accent3">
                    <a:lumMod val="75000"/>
                  </a:schemeClr>
                </a:solidFill>
              </a:rPr>
              <a:t>Všechny </a:t>
            </a:r>
            <a:r>
              <a:rPr lang="cs-CZ" sz="2400" dirty="0" smtClean="0">
                <a:solidFill>
                  <a:schemeClr val="accent3">
                    <a:lumMod val="75000"/>
                  </a:schemeClr>
                </a:solidFill>
              </a:rPr>
              <a:t>materiály </a:t>
            </a:r>
            <a:r>
              <a:rPr lang="cs-CZ" sz="2400" dirty="0">
                <a:solidFill>
                  <a:schemeClr val="accent3">
                    <a:lumMod val="75000"/>
                  </a:schemeClr>
                </a:solidFill>
              </a:rPr>
              <a:t>a obrázky jsou z archivu autora.</a:t>
            </a:r>
          </a:p>
        </p:txBody>
      </p:sp>
      <p:pic>
        <p:nvPicPr>
          <p:cNvPr id="6" name="Picture 5" descr="p3020001"/>
          <p:cNvPicPr>
            <a:picLocks noChangeAspect="1" noChangeArrowheads="1"/>
          </p:cNvPicPr>
          <p:nvPr/>
        </p:nvPicPr>
        <p:blipFill>
          <a:blip r:embed="rId2" cstate="print">
            <a:duotone>
              <a:prstClr val="black"/>
              <a:schemeClr val="accent5">
                <a:tint val="45000"/>
                <a:satMod val="400000"/>
              </a:schemeClr>
            </a:duotone>
          </a:blip>
          <a:srcRect/>
          <a:stretch>
            <a:fillRect/>
          </a:stretch>
        </p:blipFill>
        <p:spPr bwMode="auto">
          <a:xfrm>
            <a:off x="1275859" y="1193800"/>
            <a:ext cx="6573793" cy="4616156"/>
          </a:xfrm>
          <a:prstGeom prst="rect">
            <a:avLst/>
          </a:prstGeom>
          <a:ln>
            <a:noFill/>
          </a:ln>
          <a:effectLst>
            <a:softEdge rad="112500"/>
          </a:effectLst>
        </p:spPr>
      </p:pic>
    </p:spTree>
  </p:cSld>
  <p:clrMapOvr>
    <a:masterClrMapping/>
  </p:clrMapOvr>
  <p:transition>
    <p:wipe dir="d"/>
  </p:transition>
  <p:timing>
    <p:tnLst>
      <p:par>
        <p:cTn id="1" dur="indefinite" restart="never" nodeType="tmRoot"/>
      </p:par>
    </p:tnLst>
  </p:timing>
</p:sld>
</file>

<file path=ppt/theme/theme1.xml><?xml version="1.0" encoding="utf-8"?>
<a:theme xmlns:a="http://schemas.openxmlformats.org/drawingml/2006/main" name="Motiv sady Office">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520</TotalTime>
  <Words>1269</Words>
  <Application>Microsoft Office PowerPoint</Application>
  <PresentationFormat>Předvádění na obrazovce (4:3)</PresentationFormat>
  <Paragraphs>159</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sady Office</vt:lpstr>
      <vt:lpstr>Snímek 1</vt:lpstr>
      <vt:lpstr>Odbočky k elektroměrům</vt:lpstr>
      <vt:lpstr>Elektroměr + HDO</vt:lpstr>
      <vt:lpstr>Přístroje společné s elektroměrem</vt:lpstr>
      <vt:lpstr>Rozvody za elektroměrem</vt:lpstr>
      <vt:lpstr>Minimální počty obvodů v bytech, světelné a zásuvkové obvody</vt:lpstr>
      <vt:lpstr>Ukázka pracovního listu</vt:lpstr>
      <vt:lpstr>Konec prezentace</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Opatrný</dc:creator>
  <cp:lastModifiedBy>Opatrný</cp:lastModifiedBy>
  <cp:revision>25</cp:revision>
  <dcterms:created xsi:type="dcterms:W3CDTF">2013-04-30T19:48:54Z</dcterms:created>
  <dcterms:modified xsi:type="dcterms:W3CDTF">2013-05-01T16:35:32Z</dcterms:modified>
</cp:coreProperties>
</file>