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5"/>
  </p:notesMasterIdLst>
  <p:sldIdLst>
    <p:sldId id="256" r:id="rId2"/>
    <p:sldId id="263" r:id="rId3"/>
    <p:sldId id="270" r:id="rId4"/>
    <p:sldId id="280" r:id="rId5"/>
    <p:sldId id="278" r:id="rId6"/>
    <p:sldId id="281" r:id="rId7"/>
    <p:sldId id="282" r:id="rId8"/>
    <p:sldId id="283" r:id="rId9"/>
    <p:sldId id="284" r:id="rId10"/>
    <p:sldId id="285" r:id="rId11"/>
    <p:sldId id="260" r:id="rId12"/>
    <p:sldId id="262" r:id="rId13"/>
    <p:sldId id="261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  <a:srgbClr val="CCFFCC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2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D6096B-6455-4ED7-AB3F-236366E68D06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CF6952-A43E-4E8A-AB4D-15FA3F15CA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1448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CF6952-A43E-4E8A-AB4D-15FA3F15CA2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80119A-06C6-4C7D-8A30-79DA581D753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76B1D-7B29-4A45-B875-491C57BE4636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D63961-5D27-4AC6-9413-63F6E35C9230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7193A-CA74-4D8E-A0F8-CCEC7250BA47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B8A5B-B048-484B-9914-0C446FE6971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C5E9F-845C-4E02-83B4-7E26F8483C4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F0BDA8-EA25-4546-AB18-C4B0F894877F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CCC19-CCA9-42B2-889C-3AC9E4CA2124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00B439-0C12-487D-923B-25DE47D1B033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48354F-F0E5-4F89-A223-54338ACE418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4E9D6-036A-44F8-9876-D92DE796B242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BAFA3-4EE0-4BC6-A60B-E89B6EF6C2AD}" type="datetime1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C9FB4-A7C5-45DF-8E0C-0F7C11240F1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8568155"/>
              </p:ext>
            </p:extLst>
          </p:nvPr>
        </p:nvGraphicFramePr>
        <p:xfrm>
          <a:off x="1115616" y="2132856"/>
          <a:ext cx="6929486" cy="3720476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VY_32_INOVACE_07_B_13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Elektrostatické pole a elektromagnetismus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Silové působení magnetického pole</a:t>
                      </a:r>
                      <a:endParaRPr lang="cs-CZ" sz="1600" kern="1200" baseline="0" dirty="0">
                        <a:solidFill>
                          <a:schemeClr val="tx1"/>
                        </a:solidFill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Ing.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Lukáš Nepokoj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prosinec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5" name="obrázek 1" descr="OPVK_hor_zakladni_logolink_RGB_cz.jpg"/>
          <p:cNvPicPr>
            <a:picLocks noChangeAspect="1" noChangeArrowheads="1"/>
          </p:cNvPicPr>
          <p:nvPr/>
        </p:nvPicPr>
        <p:blipFill>
          <a:blip r:embed="rId4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ástupný symbol pro obsah 6"/>
          <p:cNvSpPr txBox="1">
            <a:spLocks/>
          </p:cNvSpPr>
          <p:nvPr/>
        </p:nvSpPr>
        <p:spPr>
          <a:xfrm>
            <a:off x="457200" y="1916832"/>
            <a:ext cx="8229600" cy="4536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Anotace</a:t>
            </a:r>
          </a:p>
          <a:p>
            <a:pPr marR="0" lvl="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lang="cs-CZ" sz="1600" dirty="0" smtClean="0">
                <a:latin typeface="Arial" pitchFamily="34" charset="0"/>
                <a:cs typeface="Arial" pitchFamily="34" charset="0"/>
              </a:rPr>
              <a:t>Materiál je určen pro 1. ročník studijního oboru MIEZ, předmětu ELEKTROTECHNIKA, inovuje výuku použitím multimediálních pomůcek – prezentace s názornými obrázky a schématy doplněných textem podporujícím výklad učitele.</a:t>
            </a: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cs-CZ" sz="3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Metodický pokyn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r>
              <a:rPr lang="cs-CZ" sz="16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defRPr/>
            </a:pPr>
            <a:endParaRPr lang="cs-CZ" sz="16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32000" marR="0" lvl="0" indent="-432000" algn="just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tabLst/>
              <a:defRPr/>
            </a:pP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sz="30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4" name="obrázek 1" descr="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sz="37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SILOVÉ PŮSOBENÍ MAGNETICKÉHO POLE</a:t>
            </a:r>
            <a:endParaRPr lang="cs-CZ" sz="37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3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8219256" cy="1440160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H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– intenzita magnetického pole,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určuje vlastnosti magnetického pole, závisí na velikosti proudu, počtu závitů a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délce cívky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Obdélník 10"/>
              <p:cNvSpPr/>
              <p:nvPr/>
            </p:nvSpPr>
            <p:spPr>
              <a:xfrm>
                <a:off x="827584" y="3623109"/>
                <a:ext cx="3816424" cy="95801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000" b="1" i="1">
                          <a:latin typeface="Cambria Math"/>
                        </a:rPr>
                        <m:t>𝑯</m:t>
                      </m:r>
                      <m:r>
                        <a:rPr lang="cs-CZ" sz="3000" b="1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1" i="1">
                              <a:latin typeface="Cambria Math"/>
                            </a:rPr>
                            <m:t>𝑰</m:t>
                          </m:r>
                          <m:r>
                            <a:rPr lang="cs-CZ" sz="3000" b="1" i="1">
                              <a:latin typeface="Cambria Math"/>
                            </a:rPr>
                            <m:t>∙</m:t>
                          </m:r>
                          <m:r>
                            <a:rPr lang="cs-CZ" sz="3000" b="1" i="1">
                              <a:latin typeface="Cambria Math"/>
                            </a:rPr>
                            <m:t>𝑵</m:t>
                          </m:r>
                        </m:num>
                        <m:den>
                          <m:r>
                            <a:rPr lang="cs-CZ" sz="3000" b="1" i="1">
                              <a:latin typeface="Cambria Math"/>
                            </a:rPr>
                            <m:t>𝒍</m:t>
                          </m:r>
                        </m:den>
                      </m:f>
                      <m:r>
                        <a:rPr lang="cs-CZ" sz="3000" b="1" i="1">
                          <a:latin typeface="Cambria Math"/>
                        </a:rPr>
                        <m:t> </m:t>
                      </m:r>
                      <m:r>
                        <a:rPr lang="cs-CZ" sz="3000" b="0" i="1">
                          <a:latin typeface="Cambria Math"/>
                        </a:rPr>
                        <m:t>[</m:t>
                      </m:r>
                      <m:f>
                        <m:fPr>
                          <m:ctrlPr>
                            <a:rPr lang="cs-CZ" sz="30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>
                              <a:latin typeface="Cambria Math"/>
                            </a:rPr>
                            <m:t>𝐴</m:t>
                          </m:r>
                        </m:num>
                        <m:den>
                          <m:r>
                            <a:rPr lang="cs-CZ" sz="3000" b="0" i="1">
                              <a:latin typeface="Cambria Math"/>
                            </a:rPr>
                            <m:t>𝑚</m:t>
                          </m:r>
                        </m:den>
                      </m:f>
                      <m:r>
                        <a:rPr lang="cs-CZ" sz="3000" b="0" i="1">
                          <a:latin typeface="Cambria Math"/>
                        </a:rPr>
                        <m:t>;</m:t>
                      </m:r>
                      <m:r>
                        <a:rPr lang="cs-CZ" sz="3000" b="0" i="1">
                          <a:latin typeface="Cambria Math"/>
                        </a:rPr>
                        <m:t>𝐴</m:t>
                      </m:r>
                      <m:r>
                        <a:rPr lang="cs-CZ" sz="3000" b="0" i="1">
                          <a:latin typeface="Cambria Math"/>
                        </a:rPr>
                        <m:t>,</m:t>
                      </m:r>
                      <m:r>
                        <a:rPr lang="cs-CZ" sz="3000" b="0" i="1">
                          <a:latin typeface="Cambria Math"/>
                        </a:rPr>
                        <m:t>𝑧</m:t>
                      </m:r>
                      <m:r>
                        <a:rPr lang="cs-CZ" sz="3000" b="0" i="1">
                          <a:latin typeface="Cambria Math"/>
                        </a:rPr>
                        <m:t>,</m:t>
                      </m:r>
                      <m:r>
                        <a:rPr lang="cs-CZ" sz="3000" b="0" i="1">
                          <a:latin typeface="Cambria Math"/>
                        </a:rPr>
                        <m:t>𝑚</m:t>
                      </m:r>
                      <m:r>
                        <a:rPr lang="cs-CZ" sz="3000" b="0" i="1">
                          <a:latin typeface="Cambria Math"/>
                        </a:rPr>
                        <m:t>]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3623109"/>
                <a:ext cx="3816424" cy="958019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Zástupný symbol pro obsah 6"/>
          <p:cNvSpPr txBox="1">
            <a:spLocks/>
          </p:cNvSpPr>
          <p:nvPr/>
        </p:nvSpPr>
        <p:spPr>
          <a:xfrm>
            <a:off x="827584" y="4703487"/>
            <a:ext cx="2602632" cy="189386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600" i="1" dirty="0" smtClean="0">
                <a:latin typeface="Arial" pitchFamily="34" charset="0"/>
                <a:cs typeface="Arial" pitchFamily="34" charset="0"/>
              </a:rPr>
              <a:t> – proud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i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600" i="1" dirty="0" smtClean="0">
                <a:latin typeface="Arial" pitchFamily="34" charset="0"/>
                <a:cs typeface="Arial" pitchFamily="34" charset="0"/>
              </a:rPr>
              <a:t> – počet závitů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600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sz="2600" i="1" dirty="0" smtClean="0">
                <a:latin typeface="Arial" pitchFamily="34" charset="0"/>
                <a:cs typeface="Arial" pitchFamily="34" charset="0"/>
              </a:rPr>
              <a:t> – délka cívky</a:t>
            </a:r>
          </a:p>
        </p:txBody>
      </p:sp>
    </p:spTree>
    <p:extLst>
      <p:ext uri="{BB962C8B-B14F-4D97-AF65-F5344CB8AC3E}">
        <p14:creationId xmlns:p14="http://schemas.microsoft.com/office/powerpoint/2010/main" val="277796076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sz="3700" b="1" dirty="0" smtClean="0">
                <a:solidFill>
                  <a:schemeClr val="bg1"/>
                </a:solidFill>
                <a:latin typeface="Arial Narrow" pitchFamily="34" charset="0"/>
                <a:cs typeface="Arial" pitchFamily="34" charset="0"/>
              </a:rPr>
              <a:t>SILOVÉ PŮSOBENÍ MAGNETICKÉHO POLE</a:t>
            </a:r>
            <a:endParaRPr lang="cs-CZ" sz="3700" b="1" dirty="0">
              <a:solidFill>
                <a:schemeClr val="bg1"/>
              </a:solidFill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4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8219256" cy="1091016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B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– magnetická indukce,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určuje směr a velikost silového působení magnetického pole</a:t>
            </a:r>
            <a:endParaRPr lang="cs-CZ" sz="2600" dirty="0" smtClean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Obdélník 10"/>
              <p:cNvSpPr/>
              <p:nvPr/>
            </p:nvSpPr>
            <p:spPr>
              <a:xfrm>
                <a:off x="827584" y="3079856"/>
                <a:ext cx="3816424" cy="10175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>
                          <a:latin typeface="Cambria Math"/>
                        </a:rPr>
                        <m:t>𝑩</m:t>
                      </m:r>
                      <m:r>
                        <a:rPr lang="cs-CZ" sz="3200" b="1" i="1">
                          <a:latin typeface="Cambria Math"/>
                        </a:rPr>
                        <m:t>=</m:t>
                      </m:r>
                      <m:r>
                        <a:rPr lang="cs-CZ" sz="3200" b="1" i="1">
                          <a:latin typeface="Cambria Math"/>
                        </a:rPr>
                        <m:t>𝝁</m:t>
                      </m:r>
                      <m:r>
                        <a:rPr lang="cs-CZ" sz="3200" b="1" i="1">
                          <a:latin typeface="Cambria Math"/>
                        </a:rPr>
                        <m:t>∙</m:t>
                      </m:r>
                      <m:r>
                        <a:rPr lang="cs-CZ" sz="3200" b="1" i="1">
                          <a:latin typeface="Cambria Math"/>
                        </a:rPr>
                        <m:t>𝑯</m:t>
                      </m:r>
                      <m:r>
                        <a:rPr lang="cs-CZ" sz="3200" b="1" i="1">
                          <a:latin typeface="Cambria Math"/>
                        </a:rPr>
                        <m:t> </m:t>
                      </m:r>
                      <m:r>
                        <a:rPr lang="cs-CZ" sz="3200" i="1">
                          <a:latin typeface="Cambria Math"/>
                        </a:rPr>
                        <m:t>[</m:t>
                      </m:r>
                      <m:r>
                        <a:rPr lang="cs-CZ" sz="3200" i="1">
                          <a:latin typeface="Cambria Math"/>
                        </a:rPr>
                        <m:t>𝑇</m:t>
                      </m:r>
                      <m:r>
                        <a:rPr lang="cs-CZ" sz="3200" i="1">
                          <a:latin typeface="Cambria Math"/>
                        </a:rPr>
                        <m:t>,</m:t>
                      </m:r>
                      <m:f>
                        <m:fPr>
                          <m:ctrlPr>
                            <a:rPr lang="cs-CZ" sz="32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i="1">
                              <a:latin typeface="Cambria Math"/>
                            </a:rPr>
                            <m:t>𝐻</m:t>
                          </m:r>
                        </m:num>
                        <m:den>
                          <m:r>
                            <a:rPr lang="cs-CZ" sz="3200" i="1">
                              <a:latin typeface="Cambria Math"/>
                            </a:rPr>
                            <m:t>𝑚</m:t>
                          </m:r>
                        </m:den>
                      </m:f>
                      <m:r>
                        <a:rPr lang="cs-CZ" sz="3200" i="1">
                          <a:latin typeface="Cambria Math"/>
                        </a:rPr>
                        <m:t>,</m:t>
                      </m:r>
                      <m:f>
                        <m:fPr>
                          <m:ctrlPr>
                            <a:rPr lang="cs-CZ" sz="3200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i="1">
                              <a:latin typeface="Cambria Math"/>
                            </a:rPr>
                            <m:t>𝐴</m:t>
                          </m:r>
                        </m:num>
                        <m:den>
                          <m:r>
                            <a:rPr lang="cs-CZ" sz="3200" i="1">
                              <a:latin typeface="Cambria Math"/>
                            </a:rPr>
                            <m:t>𝑚</m:t>
                          </m:r>
                        </m:den>
                      </m:f>
                      <m:r>
                        <a:rPr lang="cs-CZ" sz="3200" i="1">
                          <a:latin typeface="Cambria Math"/>
                        </a:rPr>
                        <m:t>]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1" name="Obdélník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3079856"/>
                <a:ext cx="3816424" cy="101752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Zástupný symbol pro obsah 6"/>
          <p:cNvSpPr txBox="1">
            <a:spLocks/>
          </p:cNvSpPr>
          <p:nvPr/>
        </p:nvSpPr>
        <p:spPr>
          <a:xfrm>
            <a:off x="5364088" y="3284984"/>
            <a:ext cx="3456384" cy="32189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el-GR" sz="2600" i="1" dirty="0">
                <a:latin typeface="Times New Roman" pitchFamily="18" charset="0"/>
                <a:cs typeface="Times New Roman" pitchFamily="18" charset="0"/>
              </a:rPr>
              <a:t>μ </a:t>
            </a:r>
            <a:r>
              <a:rPr lang="el-GR" sz="2600" i="1" dirty="0">
                <a:latin typeface="Arial Narrow" pitchFamily="34" charset="0"/>
                <a:cs typeface="Times New Roman" pitchFamily="18" charset="0"/>
              </a:rPr>
              <a:t>– </a:t>
            </a:r>
            <a:r>
              <a:rPr lang="cs-CZ" sz="2600" i="1" dirty="0">
                <a:latin typeface="Arial Narrow" pitchFamily="34" charset="0"/>
                <a:cs typeface="Times New Roman" pitchFamily="18" charset="0"/>
              </a:rPr>
              <a:t>permeabilita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el-GR" sz="2600" i="1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el-GR" sz="2600" i="1" baseline="-25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l-GR" sz="2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l-GR" sz="2600" i="1" dirty="0">
                <a:latin typeface="Arial Narrow" pitchFamily="34" charset="0"/>
                <a:cs typeface="Times New Roman" pitchFamily="18" charset="0"/>
              </a:rPr>
              <a:t>– </a:t>
            </a:r>
            <a:r>
              <a:rPr lang="cs-CZ" sz="2600" i="1" dirty="0">
                <a:latin typeface="Arial Narrow" pitchFamily="34" charset="0"/>
                <a:cs typeface="Times New Roman" pitchFamily="18" charset="0"/>
              </a:rPr>
              <a:t>permeabilita vakua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el-GR" sz="2600" i="1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cs-CZ" sz="2600" i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26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600" i="1" dirty="0">
                <a:latin typeface="Arial Narrow" pitchFamily="34" charset="0"/>
                <a:cs typeface="Times New Roman" pitchFamily="18" charset="0"/>
              </a:rPr>
              <a:t>– poměrná permeabilita, pro vakuum </a:t>
            </a:r>
            <a:r>
              <a:rPr lang="el-GR" sz="2600" i="1" dirty="0" smtClean="0">
                <a:latin typeface="Times New Roman" pitchFamily="18" charset="0"/>
                <a:cs typeface="Times New Roman" pitchFamily="18" charset="0"/>
              </a:rPr>
              <a:t>μ</a:t>
            </a:r>
            <a:r>
              <a:rPr lang="cs-CZ" sz="2600" i="1" baseline="-250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2600" i="1" dirty="0" smtClean="0">
                <a:latin typeface="Times New Roman" pitchFamily="18" charset="0"/>
                <a:cs typeface="Times New Roman" pitchFamily="18" charset="0"/>
              </a:rPr>
              <a:t>=1</a:t>
            </a:r>
            <a:endParaRPr lang="cs-CZ" sz="2600" i="1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Obdélník 8"/>
              <p:cNvSpPr/>
              <p:nvPr/>
            </p:nvSpPr>
            <p:spPr>
              <a:xfrm>
                <a:off x="827584" y="4365104"/>
                <a:ext cx="4176464" cy="10275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1" i="1">
                          <a:latin typeface="Cambria Math"/>
                        </a:rPr>
                        <m:t>𝝁</m:t>
                      </m:r>
                      <m:r>
                        <a:rPr lang="cs-CZ" sz="3200" b="1" i="1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32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1" i="1">
                              <a:latin typeface="Cambria Math"/>
                            </a:rPr>
                            <m:t>𝝁</m:t>
                          </m:r>
                        </m:e>
                        <m:sub>
                          <m:r>
                            <a:rPr lang="cs-CZ" sz="3200" b="1" i="1">
                              <a:latin typeface="Cambria Math"/>
                            </a:rPr>
                            <m:t>𝟎</m:t>
                          </m:r>
                        </m:sub>
                      </m:sSub>
                      <m:r>
                        <a:rPr lang="cs-CZ" sz="3200" b="1" i="1">
                          <a:latin typeface="Cambria Math"/>
                        </a:rPr>
                        <m:t>∙</m:t>
                      </m:r>
                      <m:sSub>
                        <m:sSubPr>
                          <m:ctrlPr>
                            <a:rPr lang="cs-CZ" sz="32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1" i="1">
                              <a:latin typeface="Cambria Math"/>
                            </a:rPr>
                            <m:t>𝝁</m:t>
                          </m:r>
                        </m:e>
                        <m:sub>
                          <m:r>
                            <a:rPr lang="cs-CZ" sz="3200" b="1" i="1">
                              <a:latin typeface="Cambria Math"/>
                            </a:rPr>
                            <m:t>𝒓</m:t>
                          </m:r>
                        </m:sub>
                      </m:sSub>
                      <m:r>
                        <a:rPr lang="cs-CZ" sz="3200" i="1">
                          <a:latin typeface="Cambria Math"/>
                        </a:rPr>
                        <m:t> </m:t>
                      </m:r>
                      <m:d>
                        <m:dPr>
                          <m:begChr m:val="["/>
                          <m:endChr m:val="]"/>
                          <m:ctrlPr>
                            <a:rPr lang="cs-CZ" sz="3200" i="1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sz="32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3200" i="1">
                                  <a:latin typeface="Cambria Math"/>
                                </a:rPr>
                                <m:t>𝐻</m:t>
                              </m:r>
                            </m:num>
                            <m:den>
                              <m:r>
                                <a:rPr lang="cs-CZ" sz="3200" i="1">
                                  <a:latin typeface="Cambria Math"/>
                                </a:rPr>
                                <m:t>𝑚</m:t>
                              </m:r>
                            </m:den>
                          </m:f>
                          <m:r>
                            <a:rPr lang="cs-CZ" sz="3200" i="1">
                              <a:latin typeface="Cambria Math"/>
                            </a:rPr>
                            <m:t>;</m:t>
                          </m:r>
                          <m:f>
                            <m:fPr>
                              <m:ctrlPr>
                                <a:rPr lang="cs-CZ" sz="3200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3200" i="1">
                                  <a:latin typeface="Cambria Math"/>
                                </a:rPr>
                                <m:t>𝐻</m:t>
                              </m:r>
                            </m:num>
                            <m:den>
                              <m:r>
                                <a:rPr lang="cs-CZ" sz="3200" i="1">
                                  <a:latin typeface="Cambria Math"/>
                                </a:rPr>
                                <m:t>𝑚</m:t>
                              </m:r>
                            </m:den>
                          </m:f>
                          <m:r>
                            <a:rPr lang="cs-CZ" sz="3200" i="1">
                              <a:latin typeface="Cambria Math"/>
                            </a:rPr>
                            <m:t>,−</m:t>
                          </m:r>
                        </m:e>
                      </m:d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9" name="Obdélník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4365104"/>
                <a:ext cx="4176464" cy="102758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Obdélník 9"/>
              <p:cNvSpPr/>
              <p:nvPr/>
            </p:nvSpPr>
            <p:spPr>
              <a:xfrm>
                <a:off x="827584" y="5489586"/>
                <a:ext cx="3384376" cy="101431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2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200" b="1" i="1">
                              <a:latin typeface="Cambria Math"/>
                            </a:rPr>
                            <m:t>𝝁</m:t>
                          </m:r>
                        </m:e>
                        <m:sub>
                          <m:r>
                            <a:rPr lang="cs-CZ" sz="3200" b="1" i="1">
                              <a:latin typeface="Cambria Math"/>
                            </a:rPr>
                            <m:t>𝟎</m:t>
                          </m:r>
                        </m:sub>
                      </m:sSub>
                      <m:r>
                        <a:rPr lang="cs-CZ" sz="3200" b="1" i="1">
                          <a:latin typeface="Cambria Math"/>
                        </a:rPr>
                        <m:t>=</m:t>
                      </m:r>
                      <m:r>
                        <a:rPr lang="cs-CZ" sz="3200" b="1" i="1">
                          <a:latin typeface="Cambria Math"/>
                        </a:rPr>
                        <m:t>𝟒</m:t>
                      </m:r>
                      <m:r>
                        <a:rPr lang="cs-CZ" sz="3200" b="1" i="1">
                          <a:latin typeface="Cambria Math"/>
                        </a:rPr>
                        <m:t>𝝅</m:t>
                      </m:r>
                      <m:r>
                        <a:rPr lang="cs-CZ" sz="3200" b="1" i="1">
                          <a:latin typeface="Cambria Math"/>
                        </a:rPr>
                        <m:t>∙</m:t>
                      </m:r>
                      <m:sSup>
                        <m:sSupPr>
                          <m:ctrlPr>
                            <a:rPr lang="cs-CZ" sz="3200" b="1" i="1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3200" b="1" i="1">
                              <a:latin typeface="Cambria Math"/>
                            </a:rPr>
                            <m:t>𝟏𝟎</m:t>
                          </m:r>
                        </m:e>
                        <m:sup>
                          <m:r>
                            <a:rPr lang="cs-CZ" sz="3200" b="1" i="1">
                              <a:latin typeface="Cambria Math"/>
                            </a:rPr>
                            <m:t>−</m:t>
                          </m:r>
                          <m:r>
                            <a:rPr lang="cs-CZ" sz="3200" b="1" i="1">
                              <a:latin typeface="Cambria Math"/>
                            </a:rPr>
                            <m:t>𝟕</m:t>
                          </m:r>
                        </m:sup>
                      </m:sSup>
                      <m:f>
                        <m:fPr>
                          <m:ctrlPr>
                            <a:rPr lang="cs-CZ" sz="3200" b="1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200" b="1" i="1">
                              <a:latin typeface="Cambria Math"/>
                            </a:rPr>
                            <m:t>𝑯</m:t>
                          </m:r>
                        </m:num>
                        <m:den>
                          <m:r>
                            <a:rPr lang="cs-CZ" sz="3200" b="1" i="1">
                              <a:latin typeface="Cambria Math"/>
                            </a:rPr>
                            <m:t>𝒎</m:t>
                          </m:r>
                        </m:den>
                      </m:f>
                    </m:oMath>
                  </m:oMathPara>
                </a14:m>
                <a:endParaRPr lang="cs-CZ" sz="3200" b="1" dirty="0"/>
              </a:p>
            </p:txBody>
          </p:sp>
        </mc:Choice>
        <mc:Fallback xmlns="">
          <p:sp>
            <p:nvSpPr>
              <p:cNvPr id="10" name="Obdélník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7584" y="5489586"/>
                <a:ext cx="3384376" cy="101431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378431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sz="3700" b="1" dirty="0">
                <a:solidFill>
                  <a:prstClr val="white"/>
                </a:solidFill>
                <a:latin typeface="Arial Narrow" pitchFamily="34" charset="0"/>
                <a:cs typeface="Arial" pitchFamily="34" charset="0"/>
              </a:rPr>
              <a:t>SILOVÉ PŮSOBENÍ MAGNETICKÉHO POLE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5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8147248" cy="648072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b="1" dirty="0">
                <a:latin typeface="Arial" pitchFamily="34" charset="0"/>
                <a:cs typeface="Arial" pitchFamily="34" charset="0"/>
              </a:rPr>
              <a:t>Přímý vodič v homogenním magnetickém poli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00" y="2830144"/>
            <a:ext cx="4917672" cy="36952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5004048" y="2564904"/>
                <a:ext cx="3245247" cy="10156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000" b="1" i="1" smtClean="0">
                          <a:latin typeface="Cambria Math"/>
                        </a:rPr>
                        <m:t>𝑭</m:t>
                      </m:r>
                      <m:r>
                        <a:rPr lang="cs-CZ" sz="3000" b="1" i="1" smtClean="0">
                          <a:latin typeface="Cambria Math"/>
                        </a:rPr>
                        <m:t>=</m:t>
                      </m:r>
                      <m:r>
                        <a:rPr lang="cs-CZ" sz="3000" b="1" i="1" smtClean="0">
                          <a:latin typeface="Cambria Math"/>
                        </a:rPr>
                        <m:t>𝑩</m:t>
                      </m:r>
                      <m:r>
                        <a:rPr lang="cs-CZ" sz="3000" b="1" i="1" smtClean="0">
                          <a:latin typeface="Cambria Math"/>
                        </a:rPr>
                        <m:t>∙</m:t>
                      </m:r>
                      <m:r>
                        <a:rPr lang="cs-CZ" sz="3000" b="1" i="1" smtClean="0">
                          <a:latin typeface="Cambria Math"/>
                        </a:rPr>
                        <m:t>𝑰</m:t>
                      </m:r>
                      <m:r>
                        <a:rPr lang="cs-CZ" sz="3000" b="1" i="1" smtClean="0">
                          <a:latin typeface="Cambria Math"/>
                        </a:rPr>
                        <m:t>∙</m:t>
                      </m:r>
                      <m:r>
                        <a:rPr lang="cs-CZ" sz="3000" b="1" i="1" smtClean="0">
                          <a:latin typeface="Cambria Math"/>
                        </a:rPr>
                        <m:t>𝒍</m:t>
                      </m:r>
                      <m:r>
                        <a:rPr lang="cs-CZ" sz="3000" b="1" i="1" smtClean="0">
                          <a:latin typeface="Cambria Math"/>
                        </a:rPr>
                        <m:t>∙</m:t>
                      </m:r>
                      <m:r>
                        <a:rPr lang="cs-CZ" sz="3000" b="1" i="1" smtClean="0">
                          <a:latin typeface="Cambria Math"/>
                        </a:rPr>
                        <m:t>𝒔𝒊𝒏</m:t>
                      </m:r>
                      <m:r>
                        <a:rPr lang="cs-CZ" sz="3000" b="1" i="1" smtClean="0">
                          <a:latin typeface="Cambria Math"/>
                        </a:rPr>
                        <m:t>𝜶</m:t>
                      </m:r>
                    </m:oMath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𝑁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;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𝑇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,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𝐴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,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𝑚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,−</m:t>
                          </m:r>
                        </m:e>
                      </m:d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048" y="2564904"/>
                <a:ext cx="3245247" cy="101566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Zástupný symbol pro obsah 6"/>
          <p:cNvSpPr txBox="1">
            <a:spLocks/>
          </p:cNvSpPr>
          <p:nvPr/>
        </p:nvSpPr>
        <p:spPr>
          <a:xfrm>
            <a:off x="5004048" y="3713646"/>
            <a:ext cx="3816424" cy="29557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900"/>
              </a:spcAft>
              <a:buNone/>
            </a:pPr>
            <a:r>
              <a:rPr lang="cs-CZ" sz="2600" i="1" dirty="0" smtClean="0">
                <a:latin typeface="Times New Roman" pitchFamily="18" charset="0"/>
                <a:cs typeface="Times New Roman" pitchFamily="18" charset="0"/>
              </a:rPr>
              <a:t>F – síla působící na vodič</a:t>
            </a:r>
          </a:p>
          <a:p>
            <a:pPr marL="0" indent="0">
              <a:spcBef>
                <a:spcPts val="0"/>
              </a:spcBef>
              <a:spcAft>
                <a:spcPts val="900"/>
              </a:spcAft>
              <a:buNone/>
            </a:pPr>
            <a:r>
              <a:rPr lang="cs-CZ" sz="2600" i="1" dirty="0" smtClean="0">
                <a:latin typeface="Times New Roman" pitchFamily="18" charset="0"/>
                <a:cs typeface="Times New Roman" pitchFamily="18" charset="0"/>
              </a:rPr>
              <a:t>B – magnetická indukce</a:t>
            </a:r>
          </a:p>
          <a:p>
            <a:pPr marL="0" indent="0">
              <a:spcBef>
                <a:spcPts val="0"/>
              </a:spcBef>
              <a:spcAft>
                <a:spcPts val="900"/>
              </a:spcAft>
              <a:buNone/>
            </a:pPr>
            <a:r>
              <a:rPr lang="cs-CZ" sz="2600" i="1" dirty="0" smtClean="0">
                <a:latin typeface="Times New Roman" pitchFamily="18" charset="0"/>
                <a:cs typeface="Times New Roman" pitchFamily="18" charset="0"/>
              </a:rPr>
              <a:t>I – proud tekoucí vodičem</a:t>
            </a:r>
            <a:endParaRPr lang="cs-CZ" sz="2600" i="1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spcBef>
                <a:spcPts val="0"/>
              </a:spcBef>
              <a:spcAft>
                <a:spcPts val="900"/>
              </a:spcAft>
              <a:buNone/>
            </a:pPr>
            <a:r>
              <a:rPr lang="cs-CZ" sz="2600" i="1" dirty="0" smtClean="0">
                <a:latin typeface="Times New Roman" pitchFamily="18" charset="0"/>
                <a:cs typeface="Times New Roman" pitchFamily="18" charset="0"/>
              </a:rPr>
              <a:t>l – aktivní délka vodiče</a:t>
            </a:r>
          </a:p>
          <a:p>
            <a:pPr>
              <a:spcBef>
                <a:spcPts val="0"/>
              </a:spcBef>
              <a:spcAft>
                <a:spcPts val="900"/>
              </a:spcAft>
              <a:buFont typeface="Symbol"/>
              <a:buChar char="a"/>
            </a:pPr>
            <a:r>
              <a:rPr lang="cs-CZ" sz="2600" i="1" dirty="0" smtClean="0">
                <a:latin typeface="Times New Roman" pitchFamily="18" charset="0"/>
                <a:cs typeface="Times New Roman" pitchFamily="18" charset="0"/>
              </a:rPr>
              <a:t>– úhel mezi </a:t>
            </a:r>
            <a:r>
              <a:rPr lang="cs-CZ" sz="2600" i="1" dirty="0" err="1" smtClean="0">
                <a:latin typeface="Times New Roman" pitchFamily="18" charset="0"/>
                <a:cs typeface="Times New Roman" pitchFamily="18" charset="0"/>
              </a:rPr>
              <a:t>indukč</a:t>
            </a:r>
            <a:r>
              <a:rPr lang="cs-CZ" sz="2600" i="1" dirty="0" smtClean="0">
                <a:latin typeface="Times New Roman" pitchFamily="18" charset="0"/>
                <a:cs typeface="Times New Roman" pitchFamily="18" charset="0"/>
              </a:rPr>
              <a:t>.              </a:t>
            </a:r>
            <a:br>
              <a:rPr lang="cs-CZ" sz="26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600" i="1" dirty="0" smtClean="0">
                <a:latin typeface="Times New Roman" pitchFamily="18" charset="0"/>
                <a:cs typeface="Times New Roman" pitchFamily="18" charset="0"/>
              </a:rPr>
              <a:t>   čarami a vodičem</a:t>
            </a:r>
            <a:endParaRPr lang="cs-CZ" sz="2600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75558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sz="3700" b="1" dirty="0">
                <a:solidFill>
                  <a:prstClr val="white"/>
                </a:solidFill>
                <a:latin typeface="Arial Narrow" pitchFamily="34" charset="0"/>
                <a:cs typeface="Arial" pitchFamily="34" charset="0"/>
              </a:rPr>
              <a:t>SILOVÉ PŮSOBENÍ MAGNETICKÉHO POLE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6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8003232" cy="1944216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Je – </a:t>
            </a:r>
            <a:r>
              <a:rPr lang="cs-CZ" sz="2600" dirty="0" err="1">
                <a:latin typeface="Arial" pitchFamily="34" charset="0"/>
                <a:cs typeface="Arial" pitchFamily="34" charset="0"/>
              </a:rPr>
              <a:t>li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 přímý vodič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kolmý na indukční čáry 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b="1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jako např. u točivých strojů), pak </a:t>
            </a:r>
            <a:r>
              <a:rPr lang="el-GR" sz="2600" dirty="0" smtClean="0">
                <a:latin typeface="Arial" pitchFamily="34" charset="0"/>
                <a:cs typeface="Arial" pitchFamily="34" charset="0"/>
              </a:rPr>
              <a:t>α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l-GR" sz="2600" dirty="0" smtClean="0">
                <a:latin typeface="Arial" pitchFamily="34" charset="0"/>
                <a:cs typeface="Arial" pitchFamily="34" charset="0"/>
              </a:rPr>
              <a:t>=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l-GR" sz="2600" dirty="0" smtClean="0">
                <a:latin typeface="Arial" pitchFamily="34" charset="0"/>
                <a:cs typeface="Arial" pitchFamily="34" charset="0"/>
              </a:rPr>
              <a:t>90°,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sin</a:t>
            </a:r>
            <a:r>
              <a:rPr lang="el-GR" sz="2600" dirty="0" smtClean="0">
                <a:latin typeface="Arial" pitchFamily="34" charset="0"/>
                <a:cs typeface="Arial" pitchFamily="34" charset="0"/>
              </a:rPr>
              <a:t>α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l-GR" sz="2600" dirty="0" smtClean="0">
                <a:latin typeface="Arial" pitchFamily="34" charset="0"/>
                <a:cs typeface="Arial" pitchFamily="34" charset="0"/>
              </a:rPr>
              <a:t>=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l-GR" sz="2600" dirty="0" smtClean="0">
                <a:latin typeface="Arial" pitchFamily="34" charset="0"/>
                <a:cs typeface="Arial" pitchFamily="34" charset="0"/>
              </a:rPr>
              <a:t>1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a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síla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 kterou magnetické pole působí na vodič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se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spočítá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: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Obdélník 4"/>
              <p:cNvSpPr/>
              <p:nvPr/>
            </p:nvSpPr>
            <p:spPr>
              <a:xfrm>
                <a:off x="899592" y="4141529"/>
                <a:ext cx="2181495" cy="101566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000" b="1" i="1" smtClean="0">
                          <a:latin typeface="Cambria Math"/>
                        </a:rPr>
                        <m:t>𝑭</m:t>
                      </m:r>
                      <m:r>
                        <a:rPr lang="cs-CZ" sz="3000" b="1" i="1" smtClean="0">
                          <a:latin typeface="Cambria Math"/>
                        </a:rPr>
                        <m:t>=</m:t>
                      </m:r>
                      <m:r>
                        <a:rPr lang="cs-CZ" sz="3000" b="1" i="1" smtClean="0">
                          <a:latin typeface="Cambria Math"/>
                        </a:rPr>
                        <m:t>𝑩</m:t>
                      </m:r>
                      <m:r>
                        <a:rPr lang="cs-CZ" sz="3000" b="1" i="1" smtClean="0">
                          <a:latin typeface="Cambria Math"/>
                        </a:rPr>
                        <m:t>∙</m:t>
                      </m:r>
                      <m:r>
                        <a:rPr lang="cs-CZ" sz="3000" b="1" i="1" smtClean="0">
                          <a:latin typeface="Cambria Math"/>
                        </a:rPr>
                        <m:t>𝑰</m:t>
                      </m:r>
                      <m:r>
                        <a:rPr lang="cs-CZ" sz="3000" b="1" i="1" smtClean="0">
                          <a:latin typeface="Cambria Math"/>
                        </a:rPr>
                        <m:t>∙</m:t>
                      </m:r>
                      <m:r>
                        <a:rPr lang="cs-CZ" sz="3000" b="1" i="1" smtClean="0">
                          <a:latin typeface="Cambria Math"/>
                        </a:rPr>
                        <m:t>𝒍</m:t>
                      </m:r>
                    </m:oMath>
                  </m:oMathPara>
                </a14:m>
                <a:endParaRPr lang="cs-CZ" sz="3000" b="1" i="1" dirty="0" smtClean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["/>
                          <m:endChr m:val="]"/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𝑁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;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𝑇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,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𝐴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,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𝑚</m:t>
                          </m:r>
                        </m:e>
                      </m:d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5" name="Obdélník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4141529"/>
                <a:ext cx="2181495" cy="101566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429000"/>
            <a:ext cx="5436095" cy="3213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4359752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2132856"/>
            <a:ext cx="4785367" cy="2952328"/>
          </a:xfrm>
          <a:prstGeom prst="rect">
            <a:avLst/>
          </a:prstGeom>
        </p:spPr>
      </p:pic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457200" y="1988840"/>
            <a:ext cx="8291264" cy="4464496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>
                <a:latin typeface="Arial" pitchFamily="34" charset="0"/>
                <a:cs typeface="Arial" pitchFamily="34" charset="0"/>
              </a:rPr>
              <a:t>Směr síly určuje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b="1" dirty="0" err="1" smtClean="0">
                <a:latin typeface="Arial" pitchFamily="34" charset="0"/>
                <a:cs typeface="Arial" pitchFamily="34" charset="0"/>
              </a:rPr>
              <a:t>Flemingovo</a:t>
            </a: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 pravidlo </a:t>
            </a:r>
            <a:br>
              <a:rPr lang="cs-CZ" sz="2600" b="1" dirty="0" smtClean="0">
                <a:latin typeface="Arial" pitchFamily="34" charset="0"/>
                <a:cs typeface="Arial" pitchFamily="34" charset="0"/>
              </a:rPr>
            </a:b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levé </a:t>
            </a:r>
            <a:r>
              <a:rPr lang="cs-CZ" sz="2600" b="1" dirty="0">
                <a:latin typeface="Arial" pitchFamily="34" charset="0"/>
                <a:cs typeface="Arial" pitchFamily="34" charset="0"/>
              </a:rPr>
              <a:t>ruky:</a:t>
            </a: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Levá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ruka se položí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na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vodič tak, aby prsty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ukazovaly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směr proudu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indukční čáry vstupovaly do dlaně,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pak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natažený palec ukazuje směr síly.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sz="3700" b="1" dirty="0">
                <a:solidFill>
                  <a:prstClr val="white"/>
                </a:solidFill>
                <a:latin typeface="Arial Narrow" pitchFamily="34" charset="0"/>
                <a:cs typeface="Arial" pitchFamily="34" charset="0"/>
              </a:rPr>
              <a:t>SILOVÉ PŮSOBENÍ MAGNETICKÉHO POLE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7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117606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2411760" y="3429000"/>
            <a:ext cx="6552728" cy="3240360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Vodič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s proudem je tlačen ze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zesíleného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do zeslabeného magnetického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pole.</a:t>
            </a:r>
          </a:p>
          <a:p>
            <a:pPr marL="432000" lvl="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Proud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vytvoří v okolí vodiče vlastní magnetické pole, které z jedné strany vnější magnetické pole zesiluje 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cs-CZ" sz="2600" dirty="0" smtClean="0">
                <a:latin typeface="Arial" pitchFamily="34" charset="0"/>
                <a:cs typeface="Arial" pitchFamily="34" charset="0"/>
              </a:rPr>
            </a:br>
            <a:r>
              <a:rPr lang="cs-CZ" sz="26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cs-CZ" sz="2600" dirty="0">
                <a:latin typeface="Arial" pitchFamily="34" charset="0"/>
                <a:cs typeface="Arial" pitchFamily="34" charset="0"/>
              </a:rPr>
              <a:t>z druhé strany zeslabuje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sz="3700" b="1" dirty="0">
                <a:solidFill>
                  <a:prstClr val="white"/>
                </a:solidFill>
                <a:latin typeface="Arial Narrow" pitchFamily="34" charset="0"/>
                <a:cs typeface="Arial" pitchFamily="34" charset="0"/>
              </a:rPr>
              <a:t>SILOVÉ PŮSOBENÍ MAGNETICKÉHO POLE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8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469" y="1988839"/>
            <a:ext cx="2167299" cy="4486770"/>
          </a:xfrm>
          <a:prstGeom prst="rect">
            <a:avLst/>
          </a:prstGeom>
        </p:spPr>
      </p:pic>
      <p:sp>
        <p:nvSpPr>
          <p:cNvPr id="7" name="Zástupný symbol pro obsah 6"/>
          <p:cNvSpPr txBox="1">
            <a:spLocks/>
          </p:cNvSpPr>
          <p:nvPr/>
        </p:nvSpPr>
        <p:spPr>
          <a:xfrm>
            <a:off x="3635896" y="1947268"/>
            <a:ext cx="5328592" cy="11937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>
                <a:latin typeface="Arial" pitchFamily="34" charset="0"/>
                <a:cs typeface="Arial" pitchFamily="34" charset="0"/>
              </a:rPr>
              <a:t>proud tekoucí z tabule (směrem k nám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marL="0" indent="0">
              <a:lnSpc>
                <a:spcPct val="160000"/>
              </a:lnSpc>
              <a:spcBef>
                <a:spcPts val="600"/>
              </a:spcBef>
              <a:spcAft>
                <a:spcPts val="2400"/>
              </a:spcAft>
              <a:buNone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proud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tekoucí do tabule (směrem od nás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)</a:t>
            </a:r>
            <a:endParaRPr lang="cs-CZ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022" y="2636912"/>
            <a:ext cx="596850" cy="59685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3022" y="1896046"/>
            <a:ext cx="596850" cy="59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1472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6"/>
          <p:cNvSpPr>
            <a:spLocks noGrp="1"/>
          </p:cNvSpPr>
          <p:nvPr>
            <p:ph idx="1"/>
          </p:nvPr>
        </p:nvSpPr>
        <p:spPr>
          <a:xfrm>
            <a:off x="395536" y="1988840"/>
            <a:ext cx="8568952" cy="1440160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 Narrow" pitchFamily="34" charset="0"/>
                <a:cs typeface="Arial" pitchFamily="34" charset="0"/>
              </a:rPr>
              <a:t>Síly </a:t>
            </a:r>
            <a:r>
              <a:rPr lang="cs-CZ" sz="2600" dirty="0">
                <a:latin typeface="Arial Narrow" pitchFamily="34" charset="0"/>
                <a:cs typeface="Arial" pitchFamily="34" charset="0"/>
              </a:rPr>
              <a:t>mezi vodiči s proudem se jmenují </a:t>
            </a:r>
            <a:r>
              <a:rPr lang="cs-CZ" sz="2600" b="1" dirty="0">
                <a:latin typeface="Arial Narrow" pitchFamily="34" charset="0"/>
                <a:cs typeface="Arial" pitchFamily="34" charset="0"/>
              </a:rPr>
              <a:t>elektrodynamické síly. </a:t>
            </a:r>
          </a:p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 Narrow" pitchFamily="34" charset="0"/>
                <a:cs typeface="Arial" pitchFamily="34" charset="0"/>
              </a:rPr>
              <a:t>Magnetické </a:t>
            </a:r>
            <a:r>
              <a:rPr lang="cs-CZ" sz="2600" dirty="0">
                <a:latin typeface="Arial Narrow" pitchFamily="34" charset="0"/>
                <a:cs typeface="Arial" pitchFamily="34" charset="0"/>
              </a:rPr>
              <a:t>pole mezi vodiči je součtem polí jednotlivých vodičů.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sz="3700" b="1" dirty="0">
                <a:solidFill>
                  <a:prstClr val="white"/>
                </a:solidFill>
                <a:latin typeface="Arial Narrow" pitchFamily="34" charset="0"/>
                <a:cs typeface="Arial" pitchFamily="34" charset="0"/>
              </a:rPr>
              <a:t>SILOVÉ PŮSOBENÍ MAGNETICKÉHO POLE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9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21" y="3429000"/>
            <a:ext cx="8622958" cy="2016224"/>
          </a:xfrm>
          <a:prstGeom prst="rect">
            <a:avLst/>
          </a:prstGeom>
        </p:spPr>
      </p:pic>
      <p:sp>
        <p:nvSpPr>
          <p:cNvPr id="10" name="Zástupný symbol pro obsah 6"/>
          <p:cNvSpPr txBox="1">
            <a:spLocks/>
          </p:cNvSpPr>
          <p:nvPr/>
        </p:nvSpPr>
        <p:spPr>
          <a:xfrm>
            <a:off x="395536" y="5733256"/>
            <a:ext cx="8568952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600" b="1" dirty="0" smtClean="0">
                <a:latin typeface="Arial" pitchFamily="34" charset="0"/>
                <a:cs typeface="Arial" pitchFamily="34" charset="0"/>
              </a:rPr>
              <a:t>Vodiče </a:t>
            </a:r>
            <a:r>
              <a:rPr lang="pt-BR" sz="2600" b="1" dirty="0">
                <a:latin typeface="Arial" pitchFamily="34" charset="0"/>
                <a:cs typeface="Arial" pitchFamily="34" charset="0"/>
              </a:rPr>
              <a:t>s proudy opačného směru se odpuzují.</a:t>
            </a:r>
            <a:endParaRPr lang="cs-CZ" sz="2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08493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sz="3700" b="1" dirty="0">
                <a:solidFill>
                  <a:prstClr val="white"/>
                </a:solidFill>
                <a:latin typeface="Arial Narrow" pitchFamily="34" charset="0"/>
                <a:cs typeface="Arial" pitchFamily="34" charset="0"/>
              </a:rPr>
              <a:t>SILOVÉ PŮSOBENÍ MAGNETICKÉHO POLE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10</a:t>
            </a:fld>
            <a:endParaRPr lang="cs-CZ"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108013"/>
            <a:ext cx="8496944" cy="2337100"/>
          </a:xfrm>
          <a:prstGeom prst="rect">
            <a:avLst/>
          </a:prstGeom>
        </p:spPr>
      </p:pic>
      <p:sp>
        <p:nvSpPr>
          <p:cNvPr id="10" name="Zástupný symbol pro obsah 6"/>
          <p:cNvSpPr txBox="1">
            <a:spLocks/>
          </p:cNvSpPr>
          <p:nvPr/>
        </p:nvSpPr>
        <p:spPr>
          <a:xfrm>
            <a:off x="395536" y="4653136"/>
            <a:ext cx="8568952" cy="20162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pt-BR" sz="2600" b="1" dirty="0" smtClean="0">
                <a:latin typeface="Arial" pitchFamily="34" charset="0"/>
                <a:cs typeface="Arial" pitchFamily="34" charset="0"/>
              </a:rPr>
              <a:t>Vodiče </a:t>
            </a:r>
            <a:r>
              <a:rPr lang="pt-BR" sz="2600" b="1" dirty="0">
                <a:latin typeface="Arial" pitchFamily="34" charset="0"/>
                <a:cs typeface="Arial" pitchFamily="34" charset="0"/>
              </a:rPr>
              <a:t>s proudy stejného směru se přitahují.</a:t>
            </a:r>
            <a:endParaRPr lang="cs-CZ" sz="2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74313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536504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smtClean="0">
                <a:latin typeface="Arial" pitchFamily="34" charset="0"/>
                <a:cs typeface="Arial" pitchFamily="34" charset="0"/>
              </a:rPr>
              <a:t>OPAKOVÁNÍ: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 se spočítá síla působící na vodič protékaný proudem umístěný v magnetickém poli?</a:t>
            </a:r>
            <a:br>
              <a:rPr lang="cs-CZ" sz="2200" dirty="0" smtClean="0">
                <a:latin typeface="Arial" pitchFamily="34" charset="0"/>
                <a:cs typeface="Arial" pitchFamily="34" charset="0"/>
              </a:rPr>
            </a:br>
            <a:r>
              <a:rPr lang="cs-CZ" sz="2200" dirty="0" smtClean="0">
                <a:latin typeface="Arial" pitchFamily="34" charset="0"/>
                <a:cs typeface="Arial" pitchFamily="34" charset="0"/>
              </a:rPr>
              <a:t>……………………………………………………………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Jaký je směr síly, která takto působí na vodič? .………………………………......................................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r>
              <a:rPr lang="cs-CZ" sz="2200" dirty="0" smtClean="0">
                <a:latin typeface="Arial" pitchFamily="34" charset="0"/>
                <a:cs typeface="Arial" pitchFamily="34" charset="0"/>
              </a:rPr>
              <a:t>Jak na sebe působí dva vodiče protékané proudem umístěné 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vedle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sebe </a:t>
            </a:r>
            <a:r>
              <a:rPr lang="cs-CZ" sz="2200" smtClean="0">
                <a:latin typeface="Arial" pitchFamily="34" charset="0"/>
                <a:cs typeface="Arial" pitchFamily="34" charset="0"/>
              </a:rPr>
              <a:t>a proč?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..………………………................................................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11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sz="3700" b="1" dirty="0">
                <a:solidFill>
                  <a:prstClr val="white"/>
                </a:solidFill>
                <a:latin typeface="Arial Narrow" pitchFamily="34" charset="0"/>
                <a:cs typeface="Arial" pitchFamily="34" charset="0"/>
              </a:rPr>
              <a:t>SILOVÉ PŮSOBENÍ MAGNETICKÉHO POLE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600" dirty="0" err="1" smtClean="0">
                <a:latin typeface="Arial" pitchFamily="34" charset="0"/>
                <a:cs typeface="Arial" pitchFamily="34" charset="0"/>
              </a:rPr>
              <a:t>Vocabulary</a:t>
            </a:r>
            <a:r>
              <a:rPr lang="cs-CZ" sz="26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>
                <a:latin typeface="Arial" pitchFamily="34" charset="0"/>
                <a:cs typeface="Arial" pitchFamily="34" charset="0"/>
              </a:rPr>
              <a:t>f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orce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F – síla F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magnetic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induction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B – magnetická indukce B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magnetic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field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intensity H – intenzita magnetického pole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>
                <a:latin typeface="Arial" pitchFamily="34" charset="0"/>
                <a:cs typeface="Arial" pitchFamily="34" charset="0"/>
              </a:rPr>
              <a:t>Fleming's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left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-hand 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rule –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Flemingovo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pravidlo levé ruky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r>
              <a:rPr lang="cs-CZ" sz="2200" dirty="0" err="1">
                <a:latin typeface="Arial" pitchFamily="34" charset="0"/>
                <a:cs typeface="Arial" pitchFamily="34" charset="0"/>
              </a:rPr>
              <a:t>external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>
                <a:latin typeface="Arial" pitchFamily="34" charset="0"/>
                <a:cs typeface="Arial" pitchFamily="34" charset="0"/>
              </a:rPr>
              <a:t>magnetic</a:t>
            </a:r>
            <a:r>
              <a:rPr lang="cs-CZ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field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– vnější magnetické pole</a:t>
            </a: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57250" lvl="1" indent="-4572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+mj-lt"/>
              <a:buAutoNum type="arabicParenR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 smtClean="0">
              <a:latin typeface="Arial" pitchFamily="34" charset="0"/>
              <a:cs typeface="Arial" pitchFamily="34" charset="0"/>
            </a:endParaRPr>
          </a:p>
          <a:p>
            <a:pPr marL="832050" lvl="1" indent="-432000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endParaRPr lang="cs-CZ" sz="22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12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68760"/>
          </a:xfrm>
        </p:spPr>
        <p:txBody>
          <a:bodyPr>
            <a:noAutofit/>
          </a:bodyPr>
          <a:lstStyle/>
          <a:p>
            <a:r>
              <a:rPr lang="cs-CZ" sz="3700" b="1" dirty="0">
                <a:solidFill>
                  <a:prstClr val="white"/>
                </a:solidFill>
                <a:latin typeface="Arial Narrow" pitchFamily="34" charset="0"/>
                <a:cs typeface="Arial" pitchFamily="34" charset="0"/>
              </a:rPr>
              <a:t>SILOVÉ PŮSOBENÍ MAGNETICKÉHO POLE</a:t>
            </a:r>
            <a:endParaRPr lang="cs-CZ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Autofit/>
          </a:bodyPr>
          <a:lstStyle/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>
                <a:latin typeface="Arial" pitchFamily="34" charset="0"/>
                <a:cs typeface="Arial" pitchFamily="34" charset="0"/>
              </a:rPr>
              <a:t>TKOTZ, Klaus a kol. </a:t>
            </a:r>
            <a:r>
              <a:rPr lang="cs-CZ" sz="2000" i="1" dirty="0">
                <a:latin typeface="Arial" pitchFamily="34" charset="0"/>
                <a:cs typeface="Arial" pitchFamily="34" charset="0"/>
              </a:rPr>
              <a:t>PŘÍRUČKA PRO ELEKTROTECHNIKA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. Praha: Europa-Sobotáles </a:t>
            </a:r>
            <a:r>
              <a:rPr lang="cs-CZ" sz="2000" dirty="0" err="1">
                <a:latin typeface="Arial" pitchFamily="34" charset="0"/>
                <a:cs typeface="Arial" pitchFamily="34" charset="0"/>
              </a:rPr>
              <a:t>cz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, s.r.o., 2006, ISBN 80-86706-13-3. 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432000" indent="-43200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Font typeface="Wingdings" pitchFamily="2" charset="2"/>
              <a:buChar char="Ø"/>
            </a:pP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Pokud není uvedeno jinak, použitý materiál je z vlastních zdrojů autora.</a:t>
            </a: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</a:pPr>
            <a:endParaRPr lang="cs-CZ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5C9FB4-A7C5-45DF-8E0C-0F7C11240F17}" type="slidenum">
              <a:rPr lang="cs-CZ" smtClean="0">
                <a:latin typeface="Arial" pitchFamily="34" charset="0"/>
                <a:cs typeface="Arial" pitchFamily="34" charset="0"/>
              </a:rPr>
              <a:pPr/>
              <a:t>13</a:t>
            </a:fld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457200" y="0"/>
            <a:ext cx="8229600" cy="12687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Použité</a:t>
            </a:r>
            <a:r>
              <a:rPr kumimoji="0" lang="cs-CZ" sz="44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zdroje</a:t>
            </a:r>
            <a:endParaRPr kumimoji="0" lang="cs-CZ" sz="44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1350</TotalTime>
  <Words>508</Words>
  <Application>Microsoft Office PowerPoint</Application>
  <PresentationFormat>Předvádění na obrazovce (4:3)</PresentationFormat>
  <Paragraphs>98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Prezentace aplikace PowerPoint</vt:lpstr>
      <vt:lpstr>SILOVÉ PŮSOBENÍ MAGNETICKÉHO POLE</vt:lpstr>
      <vt:lpstr>SILOVÉ PŮSOBENÍ MAGNETICKÉHO POLE</vt:lpstr>
      <vt:lpstr>SILOVÉ PŮSOBENÍ MAGNETICKÉHO POLE</vt:lpstr>
      <vt:lpstr>SILOVÉ PŮSOBENÍ MAGNETICKÉHO POLE</vt:lpstr>
      <vt:lpstr>SILOVÉ PŮSOBENÍ MAGNETICKÉHO POLE</vt:lpstr>
      <vt:lpstr>SILOVÉ PŮSOBENÍ MAGNETICKÉHO POLE</vt:lpstr>
      <vt:lpstr>SILOVÉ PŮSOBENÍ MAGNETICKÉHO POLE</vt:lpstr>
      <vt:lpstr>SILOVÉ PŮSOBENÍ MAGNETICKÉHO POLE</vt:lpstr>
      <vt:lpstr>SILOVÉ PŮSOBENÍ MAGNETICKÉHO POLE</vt:lpstr>
      <vt:lpstr>SILOVÉ PŮSOBENÍ MAGNETICKÉHO POLE</vt:lpstr>
      <vt:lpstr>Prezentace aplikace PowerPoint</vt:lpstr>
    </vt:vector>
  </TitlesOfParts>
  <Company>SOŠ a 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ELEKTRICKÝ ZDROJ</dc:title>
  <dc:creator>znepokoj00</dc:creator>
  <cp:lastModifiedBy>NEPOKOJ Lukáš</cp:lastModifiedBy>
  <cp:revision>115</cp:revision>
  <dcterms:created xsi:type="dcterms:W3CDTF">2012-05-16T10:04:36Z</dcterms:created>
  <dcterms:modified xsi:type="dcterms:W3CDTF">2013-01-03T13:54:11Z</dcterms:modified>
</cp:coreProperties>
</file>