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80" r:id="rId3"/>
    <p:sldId id="256" r:id="rId4"/>
    <p:sldId id="257" r:id="rId5"/>
    <p:sldId id="279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81" r:id="rId16"/>
  </p:sldIdLst>
  <p:sldSz cx="9144000" cy="6858000" type="screen4x3"/>
  <p:notesSz cx="6858000" cy="91440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5759D"/>
    <a:srgbClr val="35B19D"/>
    <a:srgbClr val="000000"/>
    <a:srgbClr val="FFFF00"/>
    <a:srgbClr val="B3D3EA"/>
    <a:srgbClr val="78AD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610" autoAdjust="0"/>
    <p:restoredTop sz="95596" autoAdjust="0"/>
  </p:normalViewPr>
  <p:slideViewPr>
    <p:cSldViewPr>
      <p:cViewPr varScale="1">
        <p:scale>
          <a:sx n="70" d="100"/>
          <a:sy n="70" d="100"/>
        </p:scale>
        <p:origin x="-14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819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19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819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819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9DEDE5D-6E6A-451A-8E73-6726E6982AA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16448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8D35612-E6AF-4CF0-BB62-A0E0763EAFF3}" type="slidenum">
              <a:rPr lang="en-US"/>
              <a:pPr/>
              <a:t>2</a:t>
            </a:fld>
            <a:endParaRPr lang="en-US"/>
          </a:p>
        </p:txBody>
      </p:sp>
      <p:sp>
        <p:nvSpPr>
          <p:cNvPr id="107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EC7047-EFCF-43A9-97AA-97000502E944}" type="slidenum">
              <a:rPr lang="en-US"/>
              <a:pPr/>
              <a:t>3</a:t>
            </a:fld>
            <a:endParaRPr lang="en-US"/>
          </a:p>
        </p:txBody>
      </p:sp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7639692-13ED-40E9-9B10-B527F3A4034F}" type="slidenum">
              <a:rPr lang="en-US"/>
              <a:pPr/>
              <a:t>4</a:t>
            </a:fld>
            <a:endParaRPr lang="en-US"/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7639692-13ED-40E9-9B10-B527F3A4034F}" type="slidenum">
              <a:rPr lang="en-US">
                <a:solidFill>
                  <a:prstClr val="black"/>
                </a:solidFill>
              </a:rPr>
              <a:pPr/>
              <a:t>5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2963863"/>
            <a:ext cx="7772400" cy="704850"/>
          </a:xfrm>
          <a:extLs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US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81000" y="3649663"/>
            <a:ext cx="7772400" cy="685800"/>
          </a:xfrm>
          <a:extLs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1"/>
                  </a:outerShdw>
                </a:effectLst>
              </a14:hiddenEffects>
            </a:ext>
          </a:extLst>
        </p:spPr>
        <p:txBody>
          <a:bodyPr/>
          <a:lstStyle>
            <a:lvl1pPr marL="0" indent="0">
              <a:buFontTx/>
              <a:buNone/>
              <a:defRPr sz="24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US" noProof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71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605533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28600" y="2438400"/>
            <a:ext cx="35814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62400" y="2438400"/>
            <a:ext cx="35814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996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6749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415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6005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436026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81553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836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715000" y="1676400"/>
            <a:ext cx="182880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28600" y="1676400"/>
            <a:ext cx="53340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757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719869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94236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0552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0947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98901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68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807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12523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086992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30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897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28600" y="1676400"/>
            <a:ext cx="7315200" cy="71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8600" y="2438400"/>
            <a:ext cx="73152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icrosoft Sans Serif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icrosoft Sans Serif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icrosoft Sans Serif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icrosoft Sans Serif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icrosoft Sans Serif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icrosoft Sans Serif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icrosoft Sans Serif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icrosoft Sans Serif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95EC1D4A-A796-47C3-A63E-CE236FB377E2}" type="datetimeFigureOut">
              <a:rPr lang="cs-CZ" smtClean="0">
                <a:solidFill>
                  <a:srgbClr val="696464"/>
                </a:solidFill>
                <a:latin typeface="Perpetua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2. 5. 2013</a:t>
            </a:fld>
            <a:endParaRPr lang="cs-CZ">
              <a:solidFill>
                <a:srgbClr val="696464"/>
              </a:solidFill>
              <a:latin typeface="Perpetua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algn="l"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srgbClr val="696464"/>
              </a:solidFill>
              <a:latin typeface="Perpetua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AC57A5DF-1266-40EA-9282-1E66B9DE06C0}" type="slidenum">
              <a:rPr lang="cs-CZ" smtClean="0"/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795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www.slunecnice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static/uploads/photo/2012/11/04/08/21/video-64072_640.jpg" TargetMode="External"/><Relationship Id="rId2" Type="http://schemas.openxmlformats.org/officeDocument/2006/relationships/hyperlink" Target="http://pixabay.com/static/uploads/photo/2012/04/18/15/29/video-37342_640.png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751969"/>
            <a:ext cx="7834064" cy="477337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VY_32_INOVACE_55_Inf8_9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DVD kamera – konverze videa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na téma problematiky konverze vide formátů.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10. 2. 2013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</a:t>
            </a: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dvd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, konverze, video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3175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71463" y="3048000"/>
            <a:ext cx="4648200" cy="685800"/>
          </a:xfrm>
        </p:spPr>
        <p:txBody>
          <a:bodyPr/>
          <a:lstStyle/>
          <a:p>
            <a:r>
              <a:rPr lang="cs-CZ" b="1" dirty="0" smtClean="0"/>
              <a:t>Konverze videa</a:t>
            </a:r>
            <a:endParaRPr lang="en-US" b="1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1556792"/>
            <a:ext cx="6705600" cy="792163"/>
          </a:xfrm>
          <a:extLst>
            <a:ext uri="{AF507438-7753-43E0-B8FC-AC1667EBCBE1}">
              <a14:hiddenEffects xmlns:a14="http://schemas.microsoft.com/office/drawing/2010/main">
                <a:effectLst>
                  <a:outerShdw algn="ctr" rotWithShape="0">
                    <a:schemeClr val="hlink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Konverze videa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2708920"/>
            <a:ext cx="8280920" cy="3282950"/>
          </a:xfrm>
        </p:spPr>
        <p:txBody>
          <a:bodyPr/>
          <a:lstStyle/>
          <a:p>
            <a:pPr marL="360000"/>
            <a:r>
              <a:rPr lang="cs-CZ" altLang="ko-KR" sz="2400" b="1" dirty="0" smtClean="0">
                <a:latin typeface="Verdana" pitchFamily="34" charset="0"/>
                <a:ea typeface="굴림" charset="-127"/>
              </a:rPr>
              <a:t>Převod mezi různými video formáty</a:t>
            </a:r>
          </a:p>
          <a:p>
            <a:r>
              <a:rPr lang="cs-CZ" sz="2400" b="1" dirty="0" smtClean="0">
                <a:latin typeface="Verdana" pitchFamily="34" charset="0"/>
                <a:ea typeface="굴림" charset="-127"/>
              </a:rPr>
              <a:t>Úprava kvality, velikosti výsledného souboru</a:t>
            </a:r>
          </a:p>
          <a:p>
            <a:r>
              <a:rPr lang="cs-CZ" sz="2400" b="1" dirty="0" smtClean="0">
                <a:latin typeface="Verdana" pitchFamily="34" charset="0"/>
                <a:ea typeface="굴림" charset="-127"/>
              </a:rPr>
              <a:t>Důvod: možnost přehrávání v jiném zařízení či programu, možnost úpravy</a:t>
            </a:r>
            <a:endParaRPr lang="en-US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05064"/>
            <a:ext cx="2655070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28600"/>
            <a:ext cx="6934200" cy="715963"/>
          </a:xfrm>
        </p:spPr>
        <p:txBody>
          <a:bodyPr/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Software pro konverzi</a:t>
            </a:r>
            <a:endParaRPr 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447800"/>
            <a:ext cx="6705600" cy="48006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altLang="ko-KR" sz="2400" b="1" dirty="0">
                <a:latin typeface="Verdana" pitchFamily="34" charset="0"/>
                <a:ea typeface="굴림" charset="-127"/>
              </a:rPr>
              <a:t>Format </a:t>
            </a:r>
            <a:r>
              <a:rPr lang="en-US" altLang="ko-KR" sz="2400" b="1" dirty="0" smtClean="0">
                <a:latin typeface="Verdana" pitchFamily="34" charset="0"/>
                <a:ea typeface="굴림" charset="-127"/>
              </a:rPr>
              <a:t>Factory</a:t>
            </a:r>
            <a:endParaRPr lang="cs-CZ" altLang="ko-KR" sz="2400" b="1" dirty="0" smtClean="0">
              <a:latin typeface="Verdana" pitchFamily="34" charset="0"/>
              <a:ea typeface="굴림" charset="-127"/>
            </a:endParaRPr>
          </a:p>
          <a:p>
            <a:pPr>
              <a:lnSpc>
                <a:spcPct val="150000"/>
              </a:lnSpc>
            </a:pPr>
            <a:r>
              <a:rPr lang="en-US" altLang="ko-KR" sz="2400" b="1" dirty="0" err="1" smtClean="0">
                <a:latin typeface="Verdana" pitchFamily="34" charset="0"/>
                <a:ea typeface="굴림" charset="-127"/>
              </a:rPr>
              <a:t>VirtualDub</a:t>
            </a:r>
            <a:endParaRPr lang="cs-CZ" altLang="ko-KR" sz="2400" b="1" dirty="0" smtClean="0">
              <a:latin typeface="Verdana" pitchFamily="34" charset="0"/>
              <a:ea typeface="굴림" charset="-127"/>
            </a:endParaRPr>
          </a:p>
          <a:p>
            <a:pPr>
              <a:lnSpc>
                <a:spcPct val="150000"/>
              </a:lnSpc>
            </a:pPr>
            <a:r>
              <a:rPr lang="cs-CZ" altLang="ko-KR" sz="2400" b="1" dirty="0" err="1">
                <a:latin typeface="Verdana" pitchFamily="34" charset="0"/>
                <a:ea typeface="굴림" charset="-127"/>
              </a:rPr>
              <a:t>MediaCoder</a:t>
            </a:r>
            <a:endParaRPr lang="cs-CZ" altLang="ko-KR" sz="2400" b="1" dirty="0" smtClean="0">
              <a:latin typeface="Verdana" pitchFamily="34" charset="0"/>
              <a:ea typeface="굴림" charset="-127"/>
            </a:endParaRPr>
          </a:p>
          <a:p>
            <a:pPr>
              <a:lnSpc>
                <a:spcPct val="150000"/>
              </a:lnSpc>
            </a:pPr>
            <a:r>
              <a:rPr lang="en-US" altLang="ko-KR" sz="2400" b="1" dirty="0">
                <a:latin typeface="Verdana" pitchFamily="34" charset="0"/>
                <a:ea typeface="굴림" charset="-127"/>
              </a:rPr>
              <a:t>WM </a:t>
            </a:r>
            <a:r>
              <a:rPr lang="en-US" altLang="ko-KR" sz="2400" b="1" dirty="0" smtClean="0">
                <a:latin typeface="Verdana" pitchFamily="34" charset="0"/>
                <a:ea typeface="굴림" charset="-127"/>
              </a:rPr>
              <a:t>Converter</a:t>
            </a:r>
            <a:endParaRPr lang="cs-CZ" altLang="ko-KR" sz="2400" b="1" dirty="0" smtClean="0">
              <a:latin typeface="Verdana" pitchFamily="34" charset="0"/>
              <a:ea typeface="굴림" charset="-127"/>
            </a:endParaRPr>
          </a:p>
          <a:p>
            <a:pPr>
              <a:lnSpc>
                <a:spcPct val="150000"/>
              </a:lnSpc>
            </a:pPr>
            <a:r>
              <a:rPr lang="en-US" altLang="ko-KR" sz="2400" b="1" dirty="0" err="1">
                <a:latin typeface="Verdana" pitchFamily="34" charset="0"/>
                <a:ea typeface="굴림" charset="-127"/>
              </a:rPr>
              <a:t>XMedia</a:t>
            </a:r>
            <a:r>
              <a:rPr lang="en-US" altLang="ko-KR" sz="2400" b="1" dirty="0">
                <a:latin typeface="Verdana" pitchFamily="34" charset="0"/>
                <a:ea typeface="굴림" charset="-127"/>
              </a:rPr>
              <a:t> </a:t>
            </a:r>
            <a:r>
              <a:rPr lang="en-US" altLang="ko-KR" sz="2400" b="1" dirty="0" smtClean="0">
                <a:latin typeface="Verdana" pitchFamily="34" charset="0"/>
                <a:ea typeface="굴림" charset="-127"/>
              </a:rPr>
              <a:t>Recode</a:t>
            </a:r>
            <a:endParaRPr lang="cs-CZ" altLang="ko-KR" sz="2400" b="1" dirty="0" smtClean="0">
              <a:latin typeface="Verdana" pitchFamily="34" charset="0"/>
              <a:ea typeface="굴림" charset="-127"/>
            </a:endParaRPr>
          </a:p>
          <a:p>
            <a:pPr>
              <a:lnSpc>
                <a:spcPct val="150000"/>
              </a:lnSpc>
            </a:pPr>
            <a:r>
              <a:rPr lang="en-US" altLang="ko-KR" sz="2400" b="1" dirty="0" err="1" smtClean="0">
                <a:latin typeface="Verdana" pitchFamily="34" charset="0"/>
                <a:ea typeface="굴림" charset="-127"/>
              </a:rPr>
              <a:t>Avidemux</a:t>
            </a:r>
            <a:endParaRPr lang="cs-CZ" altLang="ko-KR" sz="2400" b="1" dirty="0">
              <a:latin typeface="Verdana" pitchFamily="34" charset="0"/>
              <a:ea typeface="굴림" charset="-127"/>
            </a:endParaRPr>
          </a:p>
          <a:p>
            <a:pPr>
              <a:lnSpc>
                <a:spcPct val="150000"/>
              </a:lnSpc>
            </a:pPr>
            <a:r>
              <a:rPr lang="cs-CZ" altLang="ko-KR" sz="2400" b="1" dirty="0">
                <a:latin typeface="Verdana" pitchFamily="34" charset="0"/>
                <a:ea typeface="굴림" charset="-127"/>
              </a:rPr>
              <a:t>a</a:t>
            </a:r>
            <a:r>
              <a:rPr lang="cs-CZ" altLang="ko-KR" sz="2400" b="1" dirty="0" smtClean="0">
                <a:latin typeface="Verdana" pitchFamily="34" charset="0"/>
                <a:ea typeface="굴림" charset="-127"/>
              </a:rPr>
              <a:t> mnoho dalších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77343">
            <a:off x="4739134" y="2277793"/>
            <a:ext cx="4483017" cy="3166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0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0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28600"/>
            <a:ext cx="6934200" cy="715963"/>
          </a:xfrm>
        </p:spPr>
        <p:txBody>
          <a:bodyPr/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 konverze videa</a:t>
            </a:r>
            <a:endParaRPr 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7704" y="1196752"/>
            <a:ext cx="6705600" cy="48006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altLang="ko-KR" sz="2400" b="1" dirty="0" smtClean="0">
                <a:latin typeface="Verdana" pitchFamily="34" charset="0"/>
                <a:ea typeface="굴림" charset="-127"/>
              </a:rPr>
              <a:t>Pro konverzi využijeme freeware software </a:t>
            </a:r>
            <a:r>
              <a:rPr lang="cs-CZ" altLang="ko-KR" sz="2400" b="1" dirty="0" err="1" smtClean="0">
                <a:latin typeface="Verdana" pitchFamily="34" charset="0"/>
                <a:ea typeface="굴림" charset="-127"/>
              </a:rPr>
              <a:t>FormatFactory</a:t>
            </a:r>
            <a:endParaRPr lang="cs-CZ" altLang="ko-KR" sz="2400" b="1" dirty="0" smtClean="0">
              <a:latin typeface="Verdana" pitchFamily="34" charset="0"/>
              <a:ea typeface="굴림" charset="-127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1340" y="2492896"/>
            <a:ext cx="6755954" cy="4220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1961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8"/>
          <a:stretch/>
        </p:blipFill>
        <p:spPr bwMode="auto">
          <a:xfrm>
            <a:off x="1573306" y="2060848"/>
            <a:ext cx="7484250" cy="469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ový popisek 1"/>
          <p:cNvSpPr/>
          <p:nvPr/>
        </p:nvSpPr>
        <p:spPr bwMode="auto">
          <a:xfrm>
            <a:off x="2699792" y="317013"/>
            <a:ext cx="2016224" cy="1080120"/>
          </a:xfrm>
          <a:prstGeom prst="wedgeRoundRectCallout">
            <a:avLst>
              <a:gd name="adj1" fmla="val -35426"/>
              <a:gd name="adj2" fmla="val 320282"/>
              <a:gd name="adj3" fmla="val 16667"/>
            </a:avLst>
          </a:prstGeom>
          <a:ln/>
          <a:extLst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Nejprve zvolíme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cílový formát</a:t>
            </a:r>
          </a:p>
        </p:txBody>
      </p:sp>
    </p:spTree>
    <p:extLst>
      <p:ext uri="{BB962C8B-B14F-4D97-AF65-F5344CB8AC3E}">
        <p14:creationId xmlns:p14="http://schemas.microsoft.com/office/powerpoint/2010/main" val="2001128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5958" y="1884641"/>
            <a:ext cx="6838950" cy="496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ový popisek 2"/>
          <p:cNvSpPr/>
          <p:nvPr/>
        </p:nvSpPr>
        <p:spPr bwMode="auto">
          <a:xfrm>
            <a:off x="2843807" y="264461"/>
            <a:ext cx="2520279" cy="1080120"/>
          </a:xfrm>
          <a:prstGeom prst="wedgeRoundRectCallout">
            <a:avLst>
              <a:gd name="adj1" fmla="val 146524"/>
              <a:gd name="adj2" fmla="val 189750"/>
              <a:gd name="adj3" fmla="val 16667"/>
            </a:avLst>
          </a:prstGeom>
          <a:ln/>
          <a:extLst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Přidáme soubor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určený ke konverzi</a:t>
            </a:r>
          </a:p>
        </p:txBody>
      </p:sp>
      <p:sp>
        <p:nvSpPr>
          <p:cNvPr id="4" name="Zaoblený obdélníkový popisek 3"/>
          <p:cNvSpPr/>
          <p:nvPr/>
        </p:nvSpPr>
        <p:spPr bwMode="auto">
          <a:xfrm>
            <a:off x="107504" y="3933056"/>
            <a:ext cx="3024336" cy="1080120"/>
          </a:xfrm>
          <a:prstGeom prst="wedgeRoundRectCallout">
            <a:avLst>
              <a:gd name="adj1" fmla="val 131353"/>
              <a:gd name="adj2" fmla="val -184379"/>
              <a:gd name="adj3" fmla="val 16667"/>
            </a:avLst>
          </a:prstGeom>
          <a:ln/>
          <a:extLst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Můžeme zvolit parametry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výsledného souboru</a:t>
            </a:r>
          </a:p>
        </p:txBody>
      </p:sp>
      <p:sp>
        <p:nvSpPr>
          <p:cNvPr id="5" name="Zaoblený obdélníkový popisek 4"/>
          <p:cNvSpPr/>
          <p:nvPr/>
        </p:nvSpPr>
        <p:spPr bwMode="auto">
          <a:xfrm>
            <a:off x="114578" y="5301208"/>
            <a:ext cx="2520279" cy="1080120"/>
          </a:xfrm>
          <a:prstGeom prst="wedgeRoundRectCallout">
            <a:avLst>
              <a:gd name="adj1" fmla="val 149273"/>
              <a:gd name="adj2" fmla="val 65329"/>
              <a:gd name="adj3" fmla="val 16667"/>
            </a:avLst>
          </a:prstGeom>
          <a:ln/>
          <a:extLst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Zvolíme složku 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800" b="1" dirty="0">
                <a:solidFill>
                  <a:schemeClr val="tx1"/>
                </a:solidFill>
                <a:latin typeface="Arial" charset="0"/>
              </a:rPr>
              <a:t>v</a:t>
            </a:r>
            <a:r>
              <a:rPr lang="cs-CZ" sz="1800" b="1" dirty="0" smtClean="0">
                <a:solidFill>
                  <a:schemeClr val="tx1"/>
                </a:solidFill>
                <a:latin typeface="Arial" charset="0"/>
              </a:rPr>
              <a:t>ýsledného souboru</a:t>
            </a: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3311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85424"/>
            <a:ext cx="6057900" cy="523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7315200" cy="715963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95000"/>
                  </a:schemeClr>
                </a:solidFill>
              </a:rPr>
              <a:t>Parametry výstupu</a:t>
            </a:r>
            <a:endParaRPr lang="cs-CZ" dirty="0">
              <a:solidFill>
                <a:schemeClr val="accent3">
                  <a:lumMod val="95000"/>
                </a:schemeClr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 bwMode="auto">
          <a:xfrm>
            <a:off x="6156176" y="3038280"/>
            <a:ext cx="2834580" cy="1398832"/>
          </a:xfrm>
          <a:prstGeom prst="wedgeRoundRectCallout">
            <a:avLst>
              <a:gd name="adj1" fmla="val -225893"/>
              <a:gd name="adj2" fmla="val -37982"/>
              <a:gd name="adj3" fmla="val 16667"/>
            </a:avLst>
          </a:prstGeom>
          <a:ln/>
          <a:extLst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800" b="1" dirty="0" smtClean="0">
                <a:solidFill>
                  <a:schemeClr val="tx1"/>
                </a:solidFill>
                <a:latin typeface="Arial" charset="0"/>
              </a:rPr>
              <a:t>Máme možnost zvolit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800" b="1" dirty="0">
                <a:solidFill>
                  <a:schemeClr val="tx1"/>
                </a:solidFill>
                <a:latin typeface="Arial" charset="0"/>
              </a:rPr>
              <a:t>k</a:t>
            </a:r>
            <a:r>
              <a:rPr lang="cs-CZ" sz="1800" b="1" dirty="0" smtClean="0">
                <a:solidFill>
                  <a:schemeClr val="tx1"/>
                </a:solidFill>
                <a:latin typeface="Arial" charset="0"/>
              </a:rPr>
              <a:t>valitu výsledného videa,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800" b="1" dirty="0" smtClean="0">
                <a:solidFill>
                  <a:schemeClr val="tx1"/>
                </a:solidFill>
                <a:latin typeface="Arial" charset="0"/>
              </a:rPr>
              <a:t>jeho velikost.. </a:t>
            </a: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1899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1920" y="1883770"/>
            <a:ext cx="6810375" cy="496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ový popisek 3"/>
          <p:cNvSpPr/>
          <p:nvPr/>
        </p:nvSpPr>
        <p:spPr bwMode="auto">
          <a:xfrm>
            <a:off x="179512" y="4149080"/>
            <a:ext cx="2989323" cy="1398832"/>
          </a:xfrm>
          <a:prstGeom prst="wedgeRoundRectCallout">
            <a:avLst>
              <a:gd name="adj1" fmla="val 120209"/>
              <a:gd name="adj2" fmla="val -88930"/>
              <a:gd name="adj3" fmla="val 16667"/>
            </a:avLst>
          </a:prstGeom>
          <a:ln/>
          <a:extLst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800" b="1" dirty="0" smtClean="0">
                <a:solidFill>
                  <a:schemeClr val="tx1"/>
                </a:solidFill>
                <a:latin typeface="Arial" charset="0"/>
              </a:rPr>
              <a:t>Výpis videosouboru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800" b="1" dirty="0">
                <a:solidFill>
                  <a:schemeClr val="tx1"/>
                </a:solidFill>
                <a:latin typeface="Arial" charset="0"/>
              </a:rPr>
              <a:t>p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řipraveného ke konverzi</a:t>
            </a:r>
          </a:p>
        </p:txBody>
      </p:sp>
      <p:sp>
        <p:nvSpPr>
          <p:cNvPr id="5" name="Zaoblený obdélníkový popisek 4"/>
          <p:cNvSpPr/>
          <p:nvPr/>
        </p:nvSpPr>
        <p:spPr bwMode="auto">
          <a:xfrm>
            <a:off x="4716016" y="548680"/>
            <a:ext cx="1751062" cy="1224136"/>
          </a:xfrm>
          <a:prstGeom prst="wedgeRoundRectCallout">
            <a:avLst>
              <a:gd name="adj1" fmla="val 134808"/>
              <a:gd name="adj2" fmla="val 94679"/>
              <a:gd name="adj3" fmla="val 16667"/>
            </a:avLst>
          </a:prstGeom>
          <a:ln/>
          <a:extLst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800" b="1" dirty="0" smtClean="0">
                <a:solidFill>
                  <a:schemeClr val="tx1"/>
                </a:solidFill>
                <a:latin typeface="Arial" charset="0"/>
              </a:rPr>
              <a:t>Potvrdíme OK</a:t>
            </a: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2002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2133600"/>
            <a:ext cx="7581900" cy="472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ový popisek 2"/>
          <p:cNvSpPr/>
          <p:nvPr/>
        </p:nvSpPr>
        <p:spPr bwMode="auto">
          <a:xfrm>
            <a:off x="1763688" y="260648"/>
            <a:ext cx="2327126" cy="1224136"/>
          </a:xfrm>
          <a:prstGeom prst="wedgeRoundRectCallout">
            <a:avLst>
              <a:gd name="adj1" fmla="val 88298"/>
              <a:gd name="adj2" fmla="val 147408"/>
              <a:gd name="adj3" fmla="val 16667"/>
            </a:avLst>
          </a:prstGeom>
          <a:ln/>
          <a:extLst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800" b="1" dirty="0" smtClean="0">
                <a:solidFill>
                  <a:schemeClr val="tx1"/>
                </a:solidFill>
                <a:latin typeface="Arial" charset="0"/>
              </a:rPr>
              <a:t>Můžeme spustit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konverzi</a:t>
            </a:r>
          </a:p>
        </p:txBody>
      </p:sp>
    </p:spTree>
    <p:extLst>
      <p:ext uri="{BB962C8B-B14F-4D97-AF65-F5344CB8AC3E}">
        <p14:creationId xmlns:p14="http://schemas.microsoft.com/office/powerpoint/2010/main" val="1096236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2"/>
          <a:stretch/>
        </p:blipFill>
        <p:spPr bwMode="auto">
          <a:xfrm>
            <a:off x="1465729" y="1885950"/>
            <a:ext cx="7678271" cy="497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ový popisek 2"/>
          <p:cNvSpPr/>
          <p:nvPr/>
        </p:nvSpPr>
        <p:spPr bwMode="auto">
          <a:xfrm>
            <a:off x="1763688" y="260648"/>
            <a:ext cx="2327126" cy="1224136"/>
          </a:xfrm>
          <a:prstGeom prst="wedgeRoundRectCallout">
            <a:avLst>
              <a:gd name="adj1" fmla="val 125858"/>
              <a:gd name="adj2" fmla="val 249568"/>
              <a:gd name="adj3" fmla="val 16667"/>
            </a:avLst>
          </a:prstGeom>
          <a:ln/>
          <a:extLst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800" b="1" dirty="0" smtClean="0">
                <a:solidFill>
                  <a:schemeClr val="tx1"/>
                </a:solidFill>
                <a:latin typeface="Arial" charset="0"/>
              </a:rPr>
              <a:t>Zde je zobrazen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Stav</a:t>
            </a:r>
            <a:r>
              <a:rPr kumimoji="0" lang="cs-CZ" sz="18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konverze</a:t>
            </a: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9296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1456" b="33846"/>
          <a:stretch/>
        </p:blipFill>
        <p:spPr bwMode="auto">
          <a:xfrm>
            <a:off x="323528" y="1817171"/>
            <a:ext cx="3713871" cy="48392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aoblený obdélníkový popisek 1"/>
          <p:cNvSpPr/>
          <p:nvPr/>
        </p:nvSpPr>
        <p:spPr bwMode="auto">
          <a:xfrm>
            <a:off x="5580112" y="2636912"/>
            <a:ext cx="2448272" cy="2160240"/>
          </a:xfrm>
          <a:prstGeom prst="wedgeRoundRectCallout">
            <a:avLst>
              <a:gd name="adj1" fmla="val -200330"/>
              <a:gd name="adj2" fmla="val 51154"/>
              <a:gd name="adj3" fmla="val 16667"/>
            </a:avLst>
          </a:prstGeom>
          <a:ln/>
          <a:extLst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43099" y="2978368"/>
            <a:ext cx="21602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b="1" dirty="0"/>
              <a:t>Výsledek konverze je uložen do standartní složky Videa v </a:t>
            </a:r>
            <a:r>
              <a:rPr lang="cs-CZ" sz="1800" b="1" dirty="0" smtClean="0"/>
              <a:t>Knihovně</a:t>
            </a:r>
            <a:endParaRPr lang="cs-CZ" sz="1800" b="1" dirty="0"/>
          </a:p>
        </p:txBody>
      </p:sp>
    </p:spTree>
    <p:extLst>
      <p:ext uri="{BB962C8B-B14F-4D97-AF65-F5344CB8AC3E}">
        <p14:creationId xmlns:p14="http://schemas.microsoft.com/office/powerpoint/2010/main" val="789167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412776"/>
            <a:ext cx="7315200" cy="715963"/>
          </a:xfrm>
        </p:spPr>
        <p:txBody>
          <a:bodyPr/>
          <a:lstStyle/>
          <a:p>
            <a:r>
              <a:rPr lang="cs-CZ" dirty="0" smtClean="0"/>
              <a:t>Vyzkoušej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2996952"/>
            <a:ext cx="8807896" cy="3708648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Nainstaluj software </a:t>
            </a:r>
            <a:r>
              <a:rPr lang="cs-CZ" dirty="0" err="1" smtClean="0"/>
              <a:t>FotmatFactory</a:t>
            </a:r>
            <a:r>
              <a:rPr lang="cs-CZ" dirty="0" smtClean="0"/>
              <a:t>.		</a:t>
            </a:r>
            <a:r>
              <a:rPr lang="cs-CZ" dirty="0" smtClean="0">
                <a:hlinkClick r:id="rId2"/>
              </a:rPr>
              <a:t>?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Vyzkoušej převést libovolný videosoubor.	</a:t>
            </a:r>
            <a:r>
              <a:rPr lang="cs-CZ" dirty="0" smtClean="0">
                <a:hlinkClick r:id="rId3" action="ppaction://hlinksldjump"/>
              </a:rPr>
              <a:t>?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Jaké další programy pro konverzi znáš?	</a:t>
            </a:r>
            <a:r>
              <a:rPr lang="cs-CZ" dirty="0" smtClean="0">
                <a:hlinkClick r:id="rId4" action="ppaction://hlinksldjump"/>
              </a:rPr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0685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066800"/>
            <a:ext cx="8785225" cy="5562600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2013-02-10] dostupné na</a:t>
            </a:r>
            <a:r>
              <a:rPr lang="cs-CZ" sz="1600" dirty="0"/>
              <a:t>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pixabay.com/static/uploads/photo/2012/04/18/15/29/video-37342_640.png</a:t>
            </a:r>
            <a:r>
              <a:rPr lang="cs-CZ" sz="1600" dirty="0" smtClean="0"/>
              <a:t> 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</a:t>
            </a:r>
            <a:r>
              <a:rPr lang="cs-CZ" sz="1600" dirty="0" smtClean="0"/>
              <a:t>[cit. 2013-02-10] </a:t>
            </a:r>
            <a:r>
              <a:rPr lang="cs-CZ" sz="1600" dirty="0"/>
              <a:t>dostupné na: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pixabay.com/static/uploads/photo/2012/11/04/08/21/video-64072_640.jpg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</a:t>
            </a:r>
            <a:r>
              <a:rPr lang="cs-CZ" sz="1600" dirty="0" smtClean="0"/>
              <a:t>[cit. 2013-02-10] </a:t>
            </a:r>
            <a:r>
              <a:rPr lang="cs-CZ" sz="1600" dirty="0" err="1" smtClean="0"/>
              <a:t>ProntScreen</a:t>
            </a:r>
            <a:r>
              <a:rPr lang="cs-CZ" sz="1600" dirty="0" smtClean="0"/>
              <a:t> programu </a:t>
            </a:r>
            <a:r>
              <a:rPr lang="cs-CZ" sz="1600" dirty="0" err="1" smtClean="0"/>
              <a:t>FormatFactory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</a:t>
            </a:r>
            <a:r>
              <a:rPr lang="cs-CZ" sz="1600" dirty="0"/>
              <a:t>cit. 2013-02-10</a:t>
            </a:r>
            <a:r>
              <a:rPr lang="cs-CZ" sz="1600" dirty="0" smtClean="0"/>
              <a:t>] Klipart sady Microsoft Office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b="1" dirty="0">
                <a:solidFill>
                  <a:srgbClr val="FF0000"/>
                </a:solidFill>
              </a:rPr>
              <a:t>Použit výhradně obrazový materiál Creative Commons.</a:t>
            </a:r>
            <a:r>
              <a:rPr lang="cs-CZ" sz="1600" dirty="0" smtClean="0"/>
              <a:t> 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625118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powerpoint-template">
  <a:themeElements>
    <a:clrScheme name="powerpoint-template-24 7">
      <a:dk1>
        <a:srgbClr val="4D4D4D"/>
      </a:dk1>
      <a:lt1>
        <a:srgbClr val="FFFFFF"/>
      </a:lt1>
      <a:dk2>
        <a:srgbClr val="4D4D4D"/>
      </a:dk2>
      <a:lt2>
        <a:srgbClr val="3D4C59"/>
      </a:lt2>
      <a:accent1>
        <a:srgbClr val="576878"/>
      </a:accent1>
      <a:accent2>
        <a:srgbClr val="5E7489"/>
      </a:accent2>
      <a:accent3>
        <a:srgbClr val="FFFFFF"/>
      </a:accent3>
      <a:accent4>
        <a:srgbClr val="404040"/>
      </a:accent4>
      <a:accent5>
        <a:srgbClr val="B4B9BE"/>
      </a:accent5>
      <a:accent6>
        <a:srgbClr val="54687C"/>
      </a:accent6>
      <a:hlink>
        <a:srgbClr val="697B8F"/>
      </a:hlink>
      <a:folHlink>
        <a:srgbClr val="DDDDDD"/>
      </a:folHlink>
    </a:clrScheme>
    <a:fontScheme name="powerpoint-template-24">
      <a:majorFont>
        <a:latin typeface="Microsoft Sans Serif"/>
        <a:ea typeface=""/>
        <a:cs typeface=""/>
      </a:majorFont>
      <a:minorFont>
        <a:latin typeface="Microsoft Sans Serif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bg2">
                <a:gamma/>
                <a:tint val="26667"/>
                <a:invGamma/>
              </a:schemeClr>
            </a:gs>
            <a:gs pos="100000">
              <a:schemeClr val="bg2">
                <a:alpha val="14999"/>
              </a:schemeClr>
            </a:gs>
          </a:gsLst>
          <a:lin ang="5400000" scaled="1"/>
        </a:gra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bg2">
                <a:gamma/>
                <a:tint val="26667"/>
                <a:invGamma/>
              </a:schemeClr>
            </a:gs>
            <a:gs pos="100000">
              <a:schemeClr val="bg2">
                <a:alpha val="14999"/>
              </a:schemeClr>
            </a:gs>
          </a:gsLst>
          <a:lin ang="5400000" scaled="1"/>
        </a:gra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owerpoint-template-24 1">
        <a:dk1>
          <a:srgbClr val="4D4D4D"/>
        </a:dk1>
        <a:lt1>
          <a:srgbClr val="FFFFFF"/>
        </a:lt1>
        <a:dk2>
          <a:srgbClr val="4D4D4D"/>
        </a:dk2>
        <a:lt2>
          <a:srgbClr val="0C209B"/>
        </a:lt2>
        <a:accent1>
          <a:srgbClr val="2167BF"/>
        </a:accent1>
        <a:accent2>
          <a:srgbClr val="C60C0D"/>
        </a:accent2>
        <a:accent3>
          <a:srgbClr val="FFFFFF"/>
        </a:accent3>
        <a:accent4>
          <a:srgbClr val="404040"/>
        </a:accent4>
        <a:accent5>
          <a:srgbClr val="ABB8DC"/>
        </a:accent5>
        <a:accent6>
          <a:srgbClr val="B30A0B"/>
        </a:accent6>
        <a:hlink>
          <a:srgbClr val="4793C7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2">
        <a:dk1>
          <a:srgbClr val="4D4D4D"/>
        </a:dk1>
        <a:lt1>
          <a:srgbClr val="FFFFFF"/>
        </a:lt1>
        <a:dk2>
          <a:srgbClr val="4D4D4D"/>
        </a:dk2>
        <a:lt2>
          <a:srgbClr val="CC0000"/>
        </a:lt2>
        <a:accent1>
          <a:srgbClr val="FF9933"/>
        </a:accent1>
        <a:accent2>
          <a:srgbClr val="009900"/>
        </a:accent2>
        <a:accent3>
          <a:srgbClr val="FFFFFF"/>
        </a:accent3>
        <a:accent4>
          <a:srgbClr val="404040"/>
        </a:accent4>
        <a:accent5>
          <a:srgbClr val="FFCAAD"/>
        </a:accent5>
        <a:accent6>
          <a:srgbClr val="008A00"/>
        </a:accent6>
        <a:hlink>
          <a:srgbClr val="3366F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3">
        <a:dk1>
          <a:srgbClr val="4D4D4D"/>
        </a:dk1>
        <a:lt1>
          <a:srgbClr val="FFFFFF"/>
        </a:lt1>
        <a:dk2>
          <a:srgbClr val="4D4D4D"/>
        </a:dk2>
        <a:lt2>
          <a:srgbClr val="0E0F83"/>
        </a:lt2>
        <a:accent1>
          <a:srgbClr val="4049D2"/>
        </a:accent1>
        <a:accent2>
          <a:srgbClr val="494FD9"/>
        </a:accent2>
        <a:accent3>
          <a:srgbClr val="FFFFFF"/>
        </a:accent3>
        <a:accent4>
          <a:srgbClr val="404040"/>
        </a:accent4>
        <a:accent5>
          <a:srgbClr val="AFB1E5"/>
        </a:accent5>
        <a:accent6>
          <a:srgbClr val="4147C4"/>
        </a:accent6>
        <a:hlink>
          <a:srgbClr val="757DD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4">
        <a:dk1>
          <a:srgbClr val="4D4D4D"/>
        </a:dk1>
        <a:lt1>
          <a:srgbClr val="FFFFFF"/>
        </a:lt1>
        <a:dk2>
          <a:srgbClr val="4D4D4D"/>
        </a:dk2>
        <a:lt2>
          <a:srgbClr val="4B8ACD"/>
        </a:lt2>
        <a:accent1>
          <a:srgbClr val="5C98C2"/>
        </a:accent1>
        <a:accent2>
          <a:srgbClr val="93BAD6"/>
        </a:accent2>
        <a:accent3>
          <a:srgbClr val="FFFFFF"/>
        </a:accent3>
        <a:accent4>
          <a:srgbClr val="404040"/>
        </a:accent4>
        <a:accent5>
          <a:srgbClr val="B5CADD"/>
        </a:accent5>
        <a:accent6>
          <a:srgbClr val="85A8C2"/>
        </a:accent6>
        <a:hlink>
          <a:srgbClr val="AECDE1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5">
        <a:dk1>
          <a:srgbClr val="4D4D4D"/>
        </a:dk1>
        <a:lt1>
          <a:srgbClr val="FFFFFF"/>
        </a:lt1>
        <a:dk2>
          <a:srgbClr val="4D4D4D"/>
        </a:dk2>
        <a:lt2>
          <a:srgbClr val="114682"/>
        </a:lt2>
        <a:accent1>
          <a:srgbClr val="295B99"/>
        </a:accent1>
        <a:accent2>
          <a:srgbClr val="406DA6"/>
        </a:accent2>
        <a:accent3>
          <a:srgbClr val="FFFFFF"/>
        </a:accent3>
        <a:accent4>
          <a:srgbClr val="404040"/>
        </a:accent4>
        <a:accent5>
          <a:srgbClr val="ACB5CA"/>
        </a:accent5>
        <a:accent6>
          <a:srgbClr val="396296"/>
        </a:accent6>
        <a:hlink>
          <a:srgbClr val="5F84B5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6">
        <a:dk1>
          <a:srgbClr val="4D4D4D"/>
        </a:dk1>
        <a:lt1>
          <a:srgbClr val="FFFFFF"/>
        </a:lt1>
        <a:dk2>
          <a:srgbClr val="4D4D4D"/>
        </a:dk2>
        <a:lt2>
          <a:srgbClr val="2E71CA"/>
        </a:lt2>
        <a:accent1>
          <a:srgbClr val="809BB0"/>
        </a:accent1>
        <a:accent2>
          <a:srgbClr val="51646A"/>
        </a:accent2>
        <a:accent3>
          <a:srgbClr val="FFFFFF"/>
        </a:accent3>
        <a:accent4>
          <a:srgbClr val="404040"/>
        </a:accent4>
        <a:accent5>
          <a:srgbClr val="C0CBD4"/>
        </a:accent5>
        <a:accent6>
          <a:srgbClr val="495A5F"/>
        </a:accent6>
        <a:hlink>
          <a:srgbClr val="6283A2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7">
        <a:dk1>
          <a:srgbClr val="4D4D4D"/>
        </a:dk1>
        <a:lt1>
          <a:srgbClr val="FFFFFF"/>
        </a:lt1>
        <a:dk2>
          <a:srgbClr val="4D4D4D"/>
        </a:dk2>
        <a:lt2>
          <a:srgbClr val="3D4C59"/>
        </a:lt2>
        <a:accent1>
          <a:srgbClr val="576878"/>
        </a:accent1>
        <a:accent2>
          <a:srgbClr val="5E7489"/>
        </a:accent2>
        <a:accent3>
          <a:srgbClr val="FFFFFF"/>
        </a:accent3>
        <a:accent4>
          <a:srgbClr val="404040"/>
        </a:accent4>
        <a:accent5>
          <a:srgbClr val="B4B9BE"/>
        </a:accent5>
        <a:accent6>
          <a:srgbClr val="54687C"/>
        </a:accent6>
        <a:hlink>
          <a:srgbClr val="697B8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powerpoint-template</Template>
  <TotalTime>55</TotalTime>
  <Words>173</Words>
  <Application>Microsoft Office PowerPoint</Application>
  <PresentationFormat>Předvádění na obrazovce (4:3)</PresentationFormat>
  <Paragraphs>65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powerpoint-template</vt:lpstr>
      <vt:lpstr>Jmění</vt:lpstr>
      <vt:lpstr>Prezentace aplikace PowerPoint</vt:lpstr>
      <vt:lpstr>Konverze videa</vt:lpstr>
      <vt:lpstr>Konverze videa</vt:lpstr>
      <vt:lpstr>Software pro konverzi</vt:lpstr>
      <vt:lpstr>Postup konverze videa</vt:lpstr>
      <vt:lpstr>Prezentace aplikace PowerPoint</vt:lpstr>
      <vt:lpstr>Prezentace aplikace PowerPoint</vt:lpstr>
      <vt:lpstr>Parametry výstupu</vt:lpstr>
      <vt:lpstr>Prezentace aplikace PowerPoint</vt:lpstr>
      <vt:lpstr>Prezentace aplikace PowerPoint</vt:lpstr>
      <vt:lpstr>Prezentace aplikace PowerPoint</vt:lpstr>
      <vt:lpstr>Prezentace aplikace PowerPoint</vt:lpstr>
      <vt:lpstr>Vyzkoušej si:</vt:lpstr>
      <vt:lpstr>Použité zdroje:</vt:lpstr>
    </vt:vector>
  </TitlesOfParts>
  <Company>jk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of presentation</dc:title>
  <dc:creator>km</dc:creator>
  <cp:lastModifiedBy>PN</cp:lastModifiedBy>
  <cp:revision>12</cp:revision>
  <dcterms:created xsi:type="dcterms:W3CDTF">2013-02-12T10:42:30Z</dcterms:created>
  <dcterms:modified xsi:type="dcterms:W3CDTF">2013-05-02T04:46:43Z</dcterms:modified>
</cp:coreProperties>
</file>