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Override5.xml" ContentType="application/vnd.openxmlformats-officedocument.themeOverr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69" r:id="rId3"/>
    <p:sldId id="257" r:id="rId4"/>
    <p:sldId id="258" r:id="rId5"/>
    <p:sldId id="260" r:id="rId6"/>
    <p:sldId id="265" r:id="rId7"/>
    <p:sldId id="266" r:id="rId8"/>
    <p:sldId id="267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560" autoAdjust="0"/>
    <p:restoredTop sz="94660"/>
  </p:normalViewPr>
  <p:slideViewPr>
    <p:cSldViewPr>
      <p:cViewPr varScale="1">
        <p:scale>
          <a:sx n="65" d="100"/>
          <a:sy n="65" d="100"/>
        </p:scale>
        <p:origin x="-588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1345C8-EB64-40AF-B0C9-6AABE74A08D5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39267-3EE1-4399-9E27-2FC7863AF0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21044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JwYSRPjjYFM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Relationship Id="rId4" Type="http://schemas.openxmlformats.org/officeDocument/2006/relationships/hyperlink" Target="http://www.youtube.com/watch?v=mO_e7FRmEM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191181508"/>
              </p:ext>
            </p:extLst>
          </p:nvPr>
        </p:nvGraphicFramePr>
        <p:xfrm>
          <a:off x="428596" y="571480"/>
          <a:ext cx="8358217" cy="3919115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006416"/>
                <a:gridCol w="4351801"/>
              </a:tblGrid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VY_32_INOVACE_V.NP1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5. 4. 2013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Člověk a příroda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Přírodopis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Vývoj planety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9.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5360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Geologický čas: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stručný přehled jednotlivých geologických období vývoje Země. Inovace – využití ICT (interaktivní tabule).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7083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k obeznámení žáků s geologickými etapami vývoje Země.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 plnému využití učebního materiálu je třeba připojení k internetu, neboť prezentace obsahuje odkazy na video ukázky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.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58363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857760"/>
            <a:ext cx="5407660" cy="103822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2285992"/>
            <a:ext cx="8229600" cy="1643066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Geologický čas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386441874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Hadaikum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072098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err="1" smtClean="0">
                <a:solidFill>
                  <a:srgbClr val="FFFF00"/>
                </a:solidFill>
              </a:rPr>
              <a:t>předgeologické</a:t>
            </a:r>
            <a:r>
              <a:rPr lang="cs-CZ" b="1" dirty="0" smtClean="0">
                <a:solidFill>
                  <a:srgbClr val="FFFF00"/>
                </a:solidFill>
              </a:rPr>
              <a:t> období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cca 4600 </a:t>
            </a:r>
            <a:r>
              <a:rPr lang="cs-CZ" b="1" dirty="0" err="1" smtClean="0">
                <a:solidFill>
                  <a:srgbClr val="FFFF00"/>
                </a:solidFill>
              </a:rPr>
              <a:t>Ma</a:t>
            </a:r>
            <a:r>
              <a:rPr lang="cs-CZ" b="1" dirty="0" smtClean="0">
                <a:solidFill>
                  <a:srgbClr val="FFFF00"/>
                </a:solidFill>
              </a:rPr>
              <a:t> – 3800 </a:t>
            </a:r>
            <a:r>
              <a:rPr lang="cs-CZ" b="1" dirty="0" err="1" smtClean="0">
                <a:solidFill>
                  <a:srgbClr val="FFFF00"/>
                </a:solidFill>
              </a:rPr>
              <a:t>Ma</a:t>
            </a:r>
            <a:r>
              <a:rPr lang="cs-CZ" b="1" dirty="0" smtClean="0">
                <a:solidFill>
                  <a:srgbClr val="FFFF00"/>
                </a:solidFill>
              </a:rPr>
              <a:t> (</a:t>
            </a:r>
            <a:r>
              <a:rPr lang="cs-CZ" b="1" dirty="0" err="1" smtClean="0">
                <a:solidFill>
                  <a:srgbClr val="FFFF00"/>
                </a:solidFill>
              </a:rPr>
              <a:t>megaannum</a:t>
            </a:r>
            <a:r>
              <a:rPr lang="cs-CZ" b="1" dirty="0" smtClean="0">
                <a:solidFill>
                  <a:srgbClr val="FFFF00"/>
                </a:solidFill>
              </a:rPr>
              <a:t>, milión let)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vznik prvotní zemské kůry a oceánů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výrazná sopečná aktivita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intenzivní dopady vesmírných těles; srážka s tělesem planetárních rozměrů (</a:t>
            </a:r>
            <a:r>
              <a:rPr lang="cs-CZ" b="1" dirty="0" err="1" smtClean="0">
                <a:solidFill>
                  <a:srgbClr val="FFFF00"/>
                </a:solidFill>
              </a:rPr>
              <a:t>Thea</a:t>
            </a:r>
            <a:r>
              <a:rPr lang="cs-CZ" b="1" dirty="0" smtClean="0">
                <a:solidFill>
                  <a:srgbClr val="FFFF00"/>
                </a:solidFill>
              </a:rPr>
              <a:t>), impuls pro vznik Měsíce 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vznik atmosféry (konec období): převážně N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, CO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, dále NH</a:t>
            </a:r>
            <a:r>
              <a:rPr lang="cs-CZ" b="1" baseline="-25000" dirty="0" smtClean="0">
                <a:solidFill>
                  <a:srgbClr val="FFFF00"/>
                </a:solidFill>
              </a:rPr>
              <a:t>3</a:t>
            </a:r>
            <a:r>
              <a:rPr lang="cs-CZ" b="1" dirty="0" smtClean="0">
                <a:solidFill>
                  <a:srgbClr val="FFFF00"/>
                </a:solidFill>
              </a:rPr>
              <a:t>, CH</a:t>
            </a:r>
            <a:r>
              <a:rPr lang="cs-CZ" b="1" baseline="-25000" dirty="0" smtClean="0">
                <a:solidFill>
                  <a:srgbClr val="FFFF00"/>
                </a:solidFill>
              </a:rPr>
              <a:t>4</a:t>
            </a:r>
            <a:r>
              <a:rPr lang="cs-CZ" b="1" dirty="0" smtClean="0">
                <a:solidFill>
                  <a:srgbClr val="FFFF00"/>
                </a:solidFill>
              </a:rPr>
              <a:t>, SO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, H</a:t>
            </a:r>
            <a:r>
              <a:rPr lang="cs-CZ" b="1" baseline="-25000" dirty="0" smtClean="0">
                <a:solidFill>
                  <a:srgbClr val="FFFF00"/>
                </a:solidFill>
              </a:rPr>
              <a:t>2 </a:t>
            </a:r>
            <a:r>
              <a:rPr lang="cs-CZ" b="1" dirty="0" smtClean="0">
                <a:solidFill>
                  <a:srgbClr val="FFFF00"/>
                </a:solidFill>
              </a:rPr>
              <a:t>...</a:t>
            </a:r>
            <a:endParaRPr lang="cs-CZ" b="1" baseline="-25000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vznik oceánů (konec období) v důsledku ochlazení planety (přítomnost vody: sopečná činnost, dopady vesmírných těles)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existence života nedoložena</a:t>
            </a:r>
          </a:p>
          <a:p>
            <a:endParaRPr lang="cs-CZ" b="1" baseline="-25000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Archaikum - prahory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3800 </a:t>
            </a:r>
            <a:r>
              <a:rPr lang="cs-CZ" b="1" dirty="0" err="1" smtClean="0">
                <a:solidFill>
                  <a:srgbClr val="FFFF00"/>
                </a:solidFill>
              </a:rPr>
              <a:t>Ma</a:t>
            </a:r>
            <a:r>
              <a:rPr lang="cs-CZ" b="1" dirty="0" smtClean="0">
                <a:solidFill>
                  <a:srgbClr val="FFFF00"/>
                </a:solidFill>
              </a:rPr>
              <a:t> – 2500 </a:t>
            </a:r>
            <a:r>
              <a:rPr lang="cs-CZ" b="1" dirty="0" err="1" smtClean="0">
                <a:solidFill>
                  <a:srgbClr val="FFFF00"/>
                </a:solidFill>
              </a:rPr>
              <a:t>Ma</a:t>
            </a:r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vznik nejstarších hornin</a:t>
            </a:r>
            <a:endParaRPr lang="cs-CZ" b="1" dirty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tvorba jader kontinentů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vznik jednoduchých forem života – bakterií a sinic – </a:t>
            </a:r>
            <a:r>
              <a:rPr lang="cs-CZ" b="1" dirty="0" err="1" smtClean="0">
                <a:solidFill>
                  <a:srgbClr val="FFFF00"/>
                </a:solidFill>
              </a:rPr>
              <a:t>prokaryotické</a:t>
            </a:r>
            <a:r>
              <a:rPr lang="cs-CZ" b="1" dirty="0" smtClean="0">
                <a:solidFill>
                  <a:srgbClr val="FFFF00"/>
                </a:solidFill>
              </a:rPr>
              <a:t> buňky, stromatolity – produkce plynného O</a:t>
            </a:r>
            <a:r>
              <a:rPr lang="cs-CZ" b="1" baseline="-25000" dirty="0" smtClean="0">
                <a:solidFill>
                  <a:srgbClr val="FFFF00"/>
                </a:solidFill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 do atmosféry; existence eukaryotických buněk neprokázána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existence atmosféry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existence hydrosféry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Starohory - </a:t>
            </a:r>
            <a:r>
              <a:rPr lang="cs-CZ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proterozoikum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2500 </a:t>
            </a:r>
            <a:r>
              <a:rPr lang="cs-CZ" sz="4400" b="1" dirty="0" err="1" smtClean="0">
                <a:solidFill>
                  <a:srgbClr val="FFFF00"/>
                </a:solidFill>
              </a:rPr>
              <a:t>Ma</a:t>
            </a:r>
            <a:r>
              <a:rPr lang="cs-CZ" sz="4400" b="1" dirty="0" smtClean="0">
                <a:solidFill>
                  <a:srgbClr val="FFFF00"/>
                </a:solidFill>
              </a:rPr>
              <a:t> – 542 </a:t>
            </a:r>
            <a:r>
              <a:rPr lang="cs-CZ" sz="4400" b="1" dirty="0" err="1" smtClean="0">
                <a:solidFill>
                  <a:srgbClr val="FFFF00"/>
                </a:solidFill>
              </a:rPr>
              <a:t>Ma</a:t>
            </a:r>
            <a:endParaRPr lang="cs-CZ" sz="4400" b="1" dirty="0" smtClean="0">
              <a:solidFill>
                <a:srgbClr val="FFFF00"/>
              </a:solidFill>
            </a:endParaRPr>
          </a:p>
          <a:p>
            <a:r>
              <a:rPr lang="cs-CZ" sz="4400" b="1" dirty="0" smtClean="0">
                <a:solidFill>
                  <a:srgbClr val="FFFF00"/>
                </a:solidFill>
              </a:rPr>
              <a:t>pravděpodobný vznik řas (eukaryotické), mnohobuněčných organismů (konec období)</a:t>
            </a: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Paleozoikum - prvohory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542 </a:t>
            </a:r>
            <a:r>
              <a:rPr lang="cs-CZ" b="1" dirty="0" err="1" smtClean="0">
                <a:solidFill>
                  <a:srgbClr val="FFFF00"/>
                </a:solidFill>
              </a:rPr>
              <a:t>Ma</a:t>
            </a:r>
            <a:r>
              <a:rPr lang="cs-CZ" b="1" dirty="0" smtClean="0">
                <a:solidFill>
                  <a:srgbClr val="FFFF00"/>
                </a:solidFill>
              </a:rPr>
              <a:t> – 251 </a:t>
            </a:r>
            <a:r>
              <a:rPr lang="cs-CZ" b="1" dirty="0" err="1" smtClean="0">
                <a:solidFill>
                  <a:srgbClr val="FFFF00"/>
                </a:solidFill>
              </a:rPr>
              <a:t>Ma</a:t>
            </a:r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Pangea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kambrium, ordovik, silur, devon, karbon, perm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rozvoj života – první strunatci, výtrusné rostliny, první nahosemenné (podrobněji v sekci prvohory), černé uhlí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konec prvohor – masivní vymírání druhů (až </a:t>
            </a:r>
            <a:r>
              <a:rPr lang="cs-CZ" b="1" dirty="0" smtClean="0">
                <a:solidFill>
                  <a:srgbClr val="FFFF00"/>
                </a:solidFill>
              </a:rPr>
              <a:t>95 %); </a:t>
            </a:r>
            <a:r>
              <a:rPr lang="cs-CZ" b="1" dirty="0" smtClean="0">
                <a:solidFill>
                  <a:srgbClr val="FFFF00"/>
                </a:solidFill>
              </a:rPr>
              <a:t>podrobněji v sekci prvohory</a:t>
            </a: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Mezozoikum - druhohory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252 </a:t>
            </a:r>
            <a:r>
              <a:rPr lang="cs-CZ" sz="4000" b="1" dirty="0" err="1" smtClean="0">
                <a:solidFill>
                  <a:srgbClr val="FFFF00"/>
                </a:solidFill>
              </a:rPr>
              <a:t>Ma</a:t>
            </a:r>
            <a:r>
              <a:rPr lang="cs-CZ" sz="4000" b="1" dirty="0" smtClean="0">
                <a:solidFill>
                  <a:srgbClr val="FFFF00"/>
                </a:solidFill>
              </a:rPr>
              <a:t> - 66 </a:t>
            </a:r>
            <a:r>
              <a:rPr lang="cs-CZ" sz="4000" b="1" dirty="0" err="1" smtClean="0">
                <a:solidFill>
                  <a:srgbClr val="FFFF00"/>
                </a:solidFill>
              </a:rPr>
              <a:t>Ma</a:t>
            </a:r>
            <a:endParaRPr lang="cs-CZ" sz="4000" b="1" dirty="0" smtClean="0">
              <a:solidFill>
                <a:srgbClr val="FFFF00"/>
              </a:solidFill>
            </a:endParaRPr>
          </a:p>
          <a:p>
            <a:r>
              <a:rPr lang="cs-CZ" sz="4000" b="1" dirty="0" smtClean="0">
                <a:solidFill>
                  <a:srgbClr val="FFFF00"/>
                </a:solidFill>
              </a:rPr>
              <a:t>trias, jura, křída</a:t>
            </a:r>
          </a:p>
          <a:p>
            <a:r>
              <a:rPr lang="cs-CZ" sz="4000" b="1" dirty="0" smtClean="0">
                <a:solidFill>
                  <a:srgbClr val="FFFF00"/>
                </a:solidFill>
              </a:rPr>
              <a:t>rozvoj nahosemenných rostlin (</a:t>
            </a:r>
            <a:r>
              <a:rPr lang="cs-CZ" sz="4000" b="1" dirty="0" err="1" smtClean="0">
                <a:solidFill>
                  <a:srgbClr val="FFFF00"/>
                </a:solidFill>
              </a:rPr>
              <a:t>cykasy</a:t>
            </a:r>
            <a:r>
              <a:rPr lang="cs-CZ" sz="4000" b="1" dirty="0" smtClean="0">
                <a:solidFill>
                  <a:srgbClr val="FFFF00"/>
                </a:solidFill>
              </a:rPr>
              <a:t>, jehličnany), počátek krytosemenných; hnědé uhlí</a:t>
            </a:r>
          </a:p>
          <a:p>
            <a:r>
              <a:rPr lang="cs-CZ" sz="4000" b="1" dirty="0" smtClean="0">
                <a:solidFill>
                  <a:srgbClr val="FFFF00"/>
                </a:solidFill>
              </a:rPr>
              <a:t>éra plazů</a:t>
            </a: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Kenozoikum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65,5 </a:t>
            </a:r>
            <a:r>
              <a:rPr lang="cs-CZ" sz="4000" b="1" dirty="0" err="1" smtClean="0">
                <a:solidFill>
                  <a:srgbClr val="FFFF00"/>
                </a:solidFill>
              </a:rPr>
              <a:t>Ma</a:t>
            </a:r>
            <a:r>
              <a:rPr lang="cs-CZ" sz="4000" b="1" dirty="0" smtClean="0">
                <a:solidFill>
                  <a:srgbClr val="FFFF00"/>
                </a:solidFill>
              </a:rPr>
              <a:t> – současnost</a:t>
            </a:r>
          </a:p>
          <a:p>
            <a:r>
              <a:rPr lang="cs-CZ" sz="4000" b="1" dirty="0" smtClean="0">
                <a:solidFill>
                  <a:srgbClr val="FFFF00"/>
                </a:solidFill>
              </a:rPr>
              <a:t>třetihory, čtvrtohory</a:t>
            </a:r>
          </a:p>
          <a:p>
            <a:r>
              <a:rPr lang="cs-CZ" sz="4000" b="1" dirty="0" smtClean="0">
                <a:solidFill>
                  <a:srgbClr val="FFFF00"/>
                </a:solidFill>
              </a:rPr>
              <a:t>rozvoj savců, ptáků, předchůdce člověka</a:t>
            </a:r>
          </a:p>
          <a:p>
            <a:r>
              <a:rPr lang="cs-CZ" sz="4000" b="1" dirty="0" smtClean="0">
                <a:solidFill>
                  <a:srgbClr val="FFFF00"/>
                </a:solidFill>
              </a:rPr>
              <a:t>rozvoj krytosemenných rostlin</a:t>
            </a:r>
          </a:p>
          <a:p>
            <a:pPr>
              <a:buNone/>
            </a:pPr>
            <a:endParaRPr lang="cs-CZ" sz="4000" b="1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Dodatky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 fontScale="92500"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Velký třesk (</a:t>
            </a:r>
            <a:r>
              <a:rPr lang="cs-CZ" sz="3600" b="1" dirty="0" err="1" smtClean="0">
                <a:solidFill>
                  <a:srgbClr val="FFFF00"/>
                </a:solidFill>
              </a:rPr>
              <a:t>Big</a:t>
            </a:r>
            <a:r>
              <a:rPr lang="cs-CZ" sz="3600" b="1" dirty="0" smtClean="0">
                <a:solidFill>
                  <a:srgbClr val="FFFF00"/>
                </a:solidFill>
              </a:rPr>
              <a:t> </a:t>
            </a:r>
            <a:r>
              <a:rPr lang="cs-CZ" sz="3600" b="1" dirty="0" err="1" smtClean="0">
                <a:solidFill>
                  <a:srgbClr val="FFFF00"/>
                </a:solidFill>
              </a:rPr>
              <a:t>Bang</a:t>
            </a:r>
            <a:r>
              <a:rPr lang="cs-CZ" sz="3600" b="1" dirty="0" smtClean="0">
                <a:solidFill>
                  <a:srgbClr val="FFFF00"/>
                </a:solidFill>
              </a:rPr>
              <a:t>): zhruba 13,7 miliard let (např. E. </a:t>
            </a:r>
            <a:r>
              <a:rPr lang="cs-CZ" sz="3600" b="1" dirty="0" err="1" smtClean="0">
                <a:solidFill>
                  <a:srgbClr val="FFFF00"/>
                </a:solidFill>
              </a:rPr>
              <a:t>Hubble</a:t>
            </a:r>
            <a:r>
              <a:rPr lang="cs-CZ" sz="3600" b="1" dirty="0" smtClean="0">
                <a:solidFill>
                  <a:srgbClr val="FFFF00"/>
                </a:solidFill>
              </a:rPr>
              <a:t>: vzdalování galaxií)</a:t>
            </a:r>
          </a:p>
          <a:p>
            <a:r>
              <a:rPr lang="cs-CZ" sz="3600" b="1" dirty="0" smtClean="0">
                <a:solidFill>
                  <a:srgbClr val="FFFF00"/>
                </a:solidFill>
              </a:rPr>
              <a:t>Vznik </a:t>
            </a:r>
            <a:r>
              <a:rPr lang="cs-CZ" sz="3600" b="1" dirty="0" smtClean="0">
                <a:solidFill>
                  <a:srgbClr val="FFFF00"/>
                </a:solidFill>
              </a:rPr>
              <a:t>sluneční </a:t>
            </a:r>
            <a:r>
              <a:rPr lang="cs-CZ" sz="3600" b="1" dirty="0" smtClean="0">
                <a:solidFill>
                  <a:srgbClr val="FFFF00"/>
                </a:solidFill>
              </a:rPr>
              <a:t>soustavy: zhruba 4,6 miliard let - </a:t>
            </a:r>
            <a:r>
              <a:rPr lang="cs-CZ" sz="3600" b="1" dirty="0" smtClean="0">
                <a:solidFill>
                  <a:srgbClr val="FFFF00"/>
                </a:solidFill>
                <a:hlinkClick r:id="rId3"/>
              </a:rPr>
              <a:t>video</a:t>
            </a:r>
            <a:endParaRPr lang="cs-CZ" sz="3600" b="1" dirty="0" smtClean="0">
              <a:solidFill>
                <a:srgbClr val="FFFF00"/>
              </a:solidFill>
            </a:endParaRPr>
          </a:p>
          <a:p>
            <a:r>
              <a:rPr lang="cs-CZ" sz="3600" b="1" dirty="0" smtClean="0">
                <a:solidFill>
                  <a:srgbClr val="FFFF00"/>
                </a:solidFill>
              </a:rPr>
              <a:t>Prekambrium (období před prvohorami): téměř </a:t>
            </a:r>
            <a:r>
              <a:rPr lang="cs-CZ" sz="3600" b="1" dirty="0" smtClean="0">
                <a:solidFill>
                  <a:srgbClr val="FFFF00"/>
                </a:solidFill>
              </a:rPr>
              <a:t>90 % </a:t>
            </a:r>
            <a:r>
              <a:rPr lang="cs-CZ" sz="3600" b="1" dirty="0" smtClean="0">
                <a:solidFill>
                  <a:srgbClr val="FFFF00"/>
                </a:solidFill>
              </a:rPr>
              <a:t>celkové doby existence planety</a:t>
            </a:r>
          </a:p>
          <a:p>
            <a:r>
              <a:rPr lang="cs-CZ" sz="3600" b="1" dirty="0" smtClean="0">
                <a:solidFill>
                  <a:srgbClr val="FFFF00"/>
                </a:solidFill>
                <a:hlinkClick r:id="rId4"/>
              </a:rPr>
              <a:t>Vznik Měsíce</a:t>
            </a:r>
            <a:r>
              <a:rPr lang="cs-CZ" sz="3600" b="1" dirty="0" smtClean="0">
                <a:solidFill>
                  <a:srgbClr val="FFFF00"/>
                </a:solidFill>
              </a:rPr>
              <a:t> - video</a:t>
            </a:r>
          </a:p>
          <a:p>
            <a:endParaRPr lang="cs-CZ" sz="3600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sz="4000" b="1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1151</TotalTime>
  <Words>413</Words>
  <Application>Microsoft Office PowerPoint</Application>
  <PresentationFormat>Předvádění na obrazovce (4:3)</PresentationFormat>
  <Paragraphs>68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Geologický čas</vt:lpstr>
      <vt:lpstr>Hadaikum</vt:lpstr>
      <vt:lpstr>Archaikum - prahory</vt:lpstr>
      <vt:lpstr>Starohory - proterozoikum</vt:lpstr>
      <vt:lpstr>Paleozoikum - prvohory</vt:lpstr>
      <vt:lpstr>Mezozoikum - druhohory</vt:lpstr>
      <vt:lpstr>Kenozoikum</vt:lpstr>
      <vt:lpstr>Dodatky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User1</dc:creator>
  <cp:lastModifiedBy>Jirka</cp:lastModifiedBy>
  <cp:revision>129</cp:revision>
  <dcterms:created xsi:type="dcterms:W3CDTF">2012-11-21T17:26:46Z</dcterms:created>
  <dcterms:modified xsi:type="dcterms:W3CDTF">2013-05-02T17:17:52Z</dcterms:modified>
</cp:coreProperties>
</file>