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74" r:id="rId3"/>
    <p:sldId id="265" r:id="rId4"/>
    <p:sldId id="266" r:id="rId5"/>
    <p:sldId id="269" r:id="rId6"/>
    <p:sldId id="268" r:id="rId7"/>
    <p:sldId id="27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60" autoAdjust="0"/>
    <p:restoredTop sz="94660"/>
  </p:normalViewPr>
  <p:slideViewPr>
    <p:cSldViewPr>
      <p:cViewPr varScale="1">
        <p:scale>
          <a:sx n="65" d="100"/>
          <a:sy n="65" d="100"/>
        </p:scale>
        <p:origin x="-588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345C8-EB64-40AF-B0C9-6AABE74A08D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39267-3EE1-4399-9E27-2FC7863AF0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9292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QVoSyVu9rk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zvDat00ZzU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589458151"/>
              </p:ext>
            </p:extLst>
          </p:nvPr>
        </p:nvGraphicFramePr>
        <p:xfrm>
          <a:off x="428596" y="571480"/>
          <a:ext cx="8358217" cy="3786215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VY_32_INOVACE_V.NP3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3. 4. 2013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Vývoj planety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9.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5360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Druhohory: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Periody, vývoj fauny a flóry.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7083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k obeznámení </a:t>
                      </a:r>
                      <a:r>
                        <a:rPr lang="cs-CZ" sz="1200" baseline="0" smtClean="0">
                          <a:latin typeface="Times New Roman" pitchFamily="18" charset="0"/>
                          <a:cs typeface="Times New Roman" pitchFamily="18" charset="0"/>
                        </a:rPr>
                        <a:t>žáků </a:t>
                      </a:r>
                      <a:r>
                        <a:rPr lang="cs-CZ" sz="1200" baseline="0" smtClean="0">
                          <a:latin typeface="Times New Roman" pitchFamily="18" charset="0"/>
                          <a:cs typeface="Times New Roman" pitchFamily="18" charset="0"/>
                        </a:rPr>
                        <a:t>s vývojem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Země v období druhohor.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58363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285992"/>
            <a:ext cx="8229600" cy="1643066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Mezozoikum</a:t>
            </a:r>
            <a:b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(druhohory)</a:t>
            </a:r>
            <a:endParaRPr lang="cs-CZ" sz="60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Mezozoikum - druhohory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252 </a:t>
            </a:r>
            <a:r>
              <a:rPr lang="cs-CZ" b="1" dirty="0" err="1" smtClean="0">
                <a:solidFill>
                  <a:srgbClr val="FFFF00"/>
                </a:solidFill>
              </a:rPr>
              <a:t>Ma</a:t>
            </a:r>
            <a:r>
              <a:rPr lang="cs-CZ" b="1" dirty="0" smtClean="0">
                <a:solidFill>
                  <a:srgbClr val="FFFF00"/>
                </a:solidFill>
              </a:rPr>
              <a:t> - 66 </a:t>
            </a:r>
            <a:r>
              <a:rPr lang="cs-CZ" b="1" dirty="0" err="1" smtClean="0">
                <a:solidFill>
                  <a:srgbClr val="FFFF00"/>
                </a:solidFill>
              </a:rPr>
              <a:t>Ma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Periody: trias, jura, křída</a:t>
            </a:r>
          </a:p>
          <a:p>
            <a:r>
              <a:rPr lang="cs-CZ" b="1" dirty="0" smtClean="0">
                <a:solidFill>
                  <a:srgbClr val="FFFF00"/>
                </a:solidFill>
                <a:hlinkClick r:id="rId3"/>
              </a:rPr>
              <a:t>Pangea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  <a:r>
              <a:rPr lang="cs-CZ" b="1" dirty="0" err="1" smtClean="0">
                <a:solidFill>
                  <a:srgbClr val="FFFF00"/>
                </a:solidFill>
              </a:rPr>
              <a:t>superkontinent</a:t>
            </a:r>
            <a:r>
              <a:rPr lang="cs-CZ" b="1" dirty="0" smtClean="0">
                <a:solidFill>
                  <a:srgbClr val="FFFF00"/>
                </a:solidFill>
              </a:rPr>
              <a:t>; rozpad na </a:t>
            </a:r>
            <a:r>
              <a:rPr lang="cs-CZ" b="1" u="sng" dirty="0" err="1" smtClean="0">
                <a:solidFill>
                  <a:srgbClr val="FFFF00"/>
                </a:solidFill>
              </a:rPr>
              <a:t>Laurasii</a:t>
            </a:r>
            <a:r>
              <a:rPr lang="cs-CZ" b="1" dirty="0" smtClean="0">
                <a:solidFill>
                  <a:srgbClr val="FFFF00"/>
                </a:solidFill>
              </a:rPr>
              <a:t> (sever, „zárodek“ S Ameriky a Eurasie) a </a:t>
            </a:r>
            <a:r>
              <a:rPr lang="cs-CZ" b="1" dirty="0" err="1" smtClean="0">
                <a:solidFill>
                  <a:srgbClr val="FFFF00"/>
                </a:solidFill>
              </a:rPr>
              <a:t>Gondwanu</a:t>
            </a:r>
            <a:r>
              <a:rPr lang="cs-CZ" b="1" dirty="0" smtClean="0">
                <a:solidFill>
                  <a:srgbClr val="FFFF00"/>
                </a:solidFill>
              </a:rPr>
              <a:t> (jih, „zárodek“ J Ameriky, Austrálie, Afriky, Antarktidy a Indie)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Alpínské vrásnění</a:t>
            </a:r>
            <a:r>
              <a:rPr lang="cs-CZ" b="1" dirty="0" smtClean="0">
                <a:solidFill>
                  <a:srgbClr val="FFFF00"/>
                </a:solidFill>
              </a:rPr>
              <a:t>: začátek v křídě, pokračování dodnes; např. Pyreneje, Karpaty, Alpy, Pamír, Himálaj, Atlas a další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éra plazů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Mezozoikum – druhohory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Trias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FFFF00"/>
                </a:solidFill>
              </a:rPr>
              <a:t>fauna</a:t>
            </a:r>
            <a:r>
              <a:rPr lang="cs-CZ" sz="4000" b="1" dirty="0" smtClean="0">
                <a:solidFill>
                  <a:srgbClr val="FFFF00"/>
                </a:solidFill>
              </a:rPr>
              <a:t>: amoniti, žraloci, ryby, </a:t>
            </a:r>
            <a:r>
              <a:rPr lang="cs-CZ" sz="4000" b="1" u="sng" dirty="0" smtClean="0">
                <a:solidFill>
                  <a:srgbClr val="FFFF00"/>
                </a:solidFill>
              </a:rPr>
              <a:t>plazi</a:t>
            </a:r>
            <a:r>
              <a:rPr lang="cs-CZ" sz="4000" b="1" dirty="0" smtClean="0">
                <a:solidFill>
                  <a:srgbClr val="FFFF00"/>
                </a:solidFill>
              </a:rPr>
              <a:t> (první dinosauři)</a:t>
            </a:r>
            <a:endParaRPr lang="cs-CZ" sz="4000" b="1" u="sng" dirty="0" smtClean="0">
              <a:solidFill>
                <a:srgbClr val="FFFF00"/>
              </a:solidFill>
            </a:endParaRPr>
          </a:p>
          <a:p>
            <a:r>
              <a:rPr lang="cs-CZ" sz="4000" b="1" u="sng" dirty="0" smtClean="0">
                <a:solidFill>
                  <a:srgbClr val="FFFF00"/>
                </a:solidFill>
              </a:rPr>
              <a:t>flóra</a:t>
            </a:r>
            <a:r>
              <a:rPr lang="cs-CZ" sz="4000" b="1" dirty="0" smtClean="0">
                <a:solidFill>
                  <a:srgbClr val="FFFF00"/>
                </a:solidFill>
              </a:rPr>
              <a:t>: rozvoj mořských řas; suchozemské: dominance jehličnanů a </a:t>
            </a:r>
            <a:r>
              <a:rPr lang="cs-CZ" sz="4000" b="1" dirty="0" err="1" smtClean="0">
                <a:solidFill>
                  <a:srgbClr val="FFFF00"/>
                </a:solidFill>
              </a:rPr>
              <a:t>cykasů</a:t>
            </a:r>
            <a:endParaRPr lang="cs-CZ" sz="4000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Mezozoikum – druhohory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rgbClr val="FFFF00"/>
                </a:solidFill>
              </a:rPr>
              <a:t>fauna</a:t>
            </a:r>
            <a:r>
              <a:rPr lang="cs-CZ" sz="4400" b="1" dirty="0" smtClean="0">
                <a:solidFill>
                  <a:srgbClr val="FFFF00"/>
                </a:solidFill>
              </a:rPr>
              <a:t>: amoniti, ryby, krokodýli, žáby, drobní savci, dominance dinosaurů a ptakoještěrů</a:t>
            </a:r>
          </a:p>
          <a:p>
            <a:r>
              <a:rPr lang="cs-CZ" sz="4400" b="1" u="sng" dirty="0" smtClean="0">
                <a:solidFill>
                  <a:srgbClr val="FFFF00"/>
                </a:solidFill>
              </a:rPr>
              <a:t>flóra</a:t>
            </a:r>
            <a:r>
              <a:rPr lang="cs-CZ" sz="4400" b="1" dirty="0" smtClean="0">
                <a:solidFill>
                  <a:srgbClr val="FFFF00"/>
                </a:solidFill>
              </a:rPr>
              <a:t>: dominance </a:t>
            </a:r>
            <a:r>
              <a:rPr lang="cs-CZ" sz="4400" b="1" dirty="0" err="1" smtClean="0">
                <a:solidFill>
                  <a:srgbClr val="FFFF00"/>
                </a:solidFill>
              </a:rPr>
              <a:t>cykasů</a:t>
            </a:r>
            <a:r>
              <a:rPr lang="cs-CZ" sz="4400" b="1" dirty="0" smtClean="0">
                <a:solidFill>
                  <a:srgbClr val="FFFF00"/>
                </a:solidFill>
              </a:rPr>
              <a:t>, jehličnany, první krytosemenné</a:t>
            </a: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Mezozoikum – druhohory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85000" lnSpcReduction="10000"/>
          </a:bodyPr>
          <a:lstStyle/>
          <a:p>
            <a:r>
              <a:rPr lang="cs-CZ" sz="4000" b="1" u="sng" dirty="0" smtClean="0">
                <a:solidFill>
                  <a:srgbClr val="FFFF00"/>
                </a:solidFill>
              </a:rPr>
              <a:t>fauna</a:t>
            </a:r>
            <a:r>
              <a:rPr lang="cs-CZ" sz="4000" b="1" dirty="0" smtClean="0">
                <a:solidFill>
                  <a:srgbClr val="FFFF00"/>
                </a:solidFill>
              </a:rPr>
              <a:t>: amoniti, koráli, vosy a včely, mravenci, stálá dominance dinosaurů</a:t>
            </a:r>
          </a:p>
          <a:p>
            <a:r>
              <a:rPr lang="cs-CZ" sz="4000" b="1" u="sng" dirty="0" smtClean="0">
                <a:solidFill>
                  <a:srgbClr val="FFFF00"/>
                </a:solidFill>
              </a:rPr>
              <a:t>flóra</a:t>
            </a:r>
            <a:r>
              <a:rPr lang="cs-CZ" sz="4000" b="1" dirty="0" smtClean="0">
                <a:solidFill>
                  <a:srgbClr val="FFFF00"/>
                </a:solidFill>
              </a:rPr>
              <a:t>: rozvoj krytosemenných (včetně listnatých stromů), ke konci křídy dominantní</a:t>
            </a:r>
          </a:p>
          <a:p>
            <a:r>
              <a:rPr lang="cs-CZ" sz="4000" b="1" u="sng" dirty="0" smtClean="0">
                <a:solidFill>
                  <a:srgbClr val="FFFF00"/>
                </a:solidFill>
              </a:rPr>
              <a:t>konec křídy: </a:t>
            </a:r>
            <a:r>
              <a:rPr lang="cs-CZ" sz="4000" b="1" u="sng" dirty="0" smtClean="0">
                <a:solidFill>
                  <a:srgbClr val="FFFF00"/>
                </a:solidFill>
                <a:hlinkClick r:id="rId3"/>
              </a:rPr>
              <a:t>velké vymírání</a:t>
            </a:r>
            <a:r>
              <a:rPr lang="cs-CZ" sz="4000" b="1" dirty="0" smtClean="0">
                <a:solidFill>
                  <a:srgbClr val="FFFF00"/>
                </a:solidFill>
              </a:rPr>
              <a:t> způsobené pravděpodobně dopadem asteroidu (vysoká koncentrace </a:t>
            </a:r>
            <a:r>
              <a:rPr lang="cs-CZ" sz="4000" b="1" dirty="0" err="1" smtClean="0">
                <a:solidFill>
                  <a:srgbClr val="FFFF00"/>
                </a:solidFill>
              </a:rPr>
              <a:t>irirdia</a:t>
            </a:r>
            <a:r>
              <a:rPr lang="cs-CZ" sz="4000" b="1" dirty="0" smtClean="0">
                <a:solidFill>
                  <a:srgbClr val="FFFF00"/>
                </a:solidFill>
              </a:rPr>
              <a:t> ve vrstvách konce křídy, iridium v zemské kůře vzácné)</a:t>
            </a:r>
            <a:endParaRPr lang="cs-CZ" sz="4000" b="1" baseline="-25000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785926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Za pozornost děkuji.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xit" presetSubtype="16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1399</TotalTime>
  <Words>312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Mezozoikum (druhohory)</vt:lpstr>
      <vt:lpstr>Mezozoikum - druhohory</vt:lpstr>
      <vt:lpstr>Mezozoikum – druhohory Trias</vt:lpstr>
      <vt:lpstr>Mezozoikum – druhohory Jura</vt:lpstr>
      <vt:lpstr>Mezozoikum – druhohory Křída</vt:lpstr>
      <vt:lpstr>Za pozornost děkuji.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User1</dc:creator>
  <cp:lastModifiedBy>Jirka</cp:lastModifiedBy>
  <cp:revision>163</cp:revision>
  <dcterms:created xsi:type="dcterms:W3CDTF">2012-11-21T17:26:46Z</dcterms:created>
  <dcterms:modified xsi:type="dcterms:W3CDTF">2013-05-02T17:24:01Z</dcterms:modified>
</cp:coreProperties>
</file>