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10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4" r:id="rId2"/>
    <p:sldId id="274" r:id="rId3"/>
    <p:sldId id="265" r:id="rId4"/>
    <p:sldId id="266" r:id="rId5"/>
    <p:sldId id="269" r:id="rId6"/>
    <p:sldId id="275" r:id="rId7"/>
    <p:sldId id="276" r:id="rId8"/>
    <p:sldId id="277" r:id="rId9"/>
    <p:sldId id="278" r:id="rId10"/>
    <p:sldId id="279" r:id="rId11"/>
    <p:sldId id="281" r:id="rId12"/>
    <p:sldId id="280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58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4542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GcDed4xVD4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bioteaching.files.wordpress.com/2010/10/australo_homo_clado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82271010"/>
              </p:ext>
            </p:extLst>
          </p:nvPr>
        </p:nvGraphicFramePr>
        <p:xfrm>
          <a:off x="428596" y="571480"/>
          <a:ext cx="8358217" cy="378621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VY_32_INOVACE_V.NP4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10. 4. 2013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Vývoj planety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5360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Kenozoikum: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vývoj planety v kenozoiku, periody, fauna a flóra, vývoj člověka.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08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 obeznámení žáků s vývojem planety v </a:t>
                      </a: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období kenozoika.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5836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643066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b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endParaRPr lang="cs-CZ" sz="6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66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r>
              <a:rPr lang="cs-CZ" b="1" dirty="0" smtClean="0">
                <a:solidFill>
                  <a:srgbClr val="FFFF00"/>
                </a:solidFill>
              </a:rPr>
              <a:t> - současnost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Periody: Paleogén, Neogén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rozdělení kenozoika na třetihory a čtvrtohory zastaralé, </a:t>
            </a:r>
            <a:r>
              <a:rPr lang="cs-CZ" b="1" dirty="0" smtClean="0">
                <a:solidFill>
                  <a:srgbClr val="FFFF00"/>
                </a:solidFill>
              </a:rPr>
              <a:t>stále </a:t>
            </a:r>
            <a:r>
              <a:rPr lang="cs-CZ" b="1" dirty="0" smtClean="0">
                <a:solidFill>
                  <a:srgbClr val="FFFF00"/>
                </a:solidFill>
              </a:rPr>
              <a:t>však používané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Alpínské vrásnění</a:t>
            </a:r>
            <a:r>
              <a:rPr lang="cs-CZ" b="1" dirty="0" smtClean="0">
                <a:solidFill>
                  <a:srgbClr val="FFFF00"/>
                </a:solidFill>
              </a:rPr>
              <a:t>: začátek v křídě, pokračování dodnes; např. Pyreneje, Karpaty, Alpy, Pamír, Himálaj, Atlas a další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éra savců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dělení kontinentů (</a:t>
            </a:r>
            <a:r>
              <a:rPr lang="cs-CZ" sz="4000" b="1" dirty="0" err="1" smtClean="0">
                <a:solidFill>
                  <a:srgbClr val="FFFF00"/>
                </a:solidFill>
              </a:rPr>
              <a:t>Laurasie</a:t>
            </a:r>
            <a:r>
              <a:rPr lang="cs-CZ" sz="4000" b="1" dirty="0" smtClean="0">
                <a:solidFill>
                  <a:srgbClr val="FFFF00"/>
                </a:solidFill>
              </a:rPr>
              <a:t>,  </a:t>
            </a:r>
            <a:r>
              <a:rPr lang="cs-CZ" sz="4000" b="1" dirty="0" err="1" smtClean="0">
                <a:solidFill>
                  <a:srgbClr val="FFFF00"/>
                </a:solidFill>
              </a:rPr>
              <a:t>Gondwana</a:t>
            </a:r>
            <a:r>
              <a:rPr lang="cs-CZ" sz="4000" b="1" dirty="0" smtClean="0">
                <a:solidFill>
                  <a:srgbClr val="FFFF00"/>
                </a:solidFill>
              </a:rPr>
              <a:t>) do současné podoby (</a:t>
            </a:r>
            <a:r>
              <a:rPr lang="cs-CZ" sz="4000" b="1" dirty="0" smtClean="0">
                <a:solidFill>
                  <a:srgbClr val="FFFF00"/>
                </a:solidFill>
                <a:hlinkClick r:id="rId3"/>
              </a:rPr>
              <a:t>video</a:t>
            </a:r>
            <a:r>
              <a:rPr lang="cs-CZ" sz="4000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podnebí teplé, počátek neogénu: postupné ochlazování (změnou systému mořských proudů), několik </a:t>
            </a:r>
            <a:r>
              <a:rPr lang="cs-CZ" sz="4000" b="1" u="sng" dirty="0" smtClean="0">
                <a:solidFill>
                  <a:srgbClr val="FFFF00"/>
                </a:solidFill>
              </a:rPr>
              <a:t>ledových dob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77500" lnSpcReduction="20000"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konec křídy: masivní vymírání živočichů (mořských, suchozemských) následované rozmachem savců a ptáků</a:t>
            </a:r>
          </a:p>
          <a:p>
            <a:r>
              <a:rPr lang="cs-CZ" sz="4400" b="1" u="sng" dirty="0" smtClean="0">
                <a:solidFill>
                  <a:srgbClr val="FFFF00"/>
                </a:solidFill>
              </a:rPr>
              <a:t>éra savců</a:t>
            </a:r>
            <a:r>
              <a:rPr lang="cs-CZ" sz="4400" b="1" dirty="0" smtClean="0">
                <a:solidFill>
                  <a:srgbClr val="FFFF00"/>
                </a:solidFill>
              </a:rPr>
              <a:t>: býložravci (sudokopytníci, lichokopytníci), šelmy (medvědi, šavlozubý tygr), chobotnatci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primáti (</a:t>
            </a:r>
            <a:r>
              <a:rPr lang="cs-CZ" sz="4400" b="1" u="sng" dirty="0" smtClean="0">
                <a:solidFill>
                  <a:srgbClr val="FFFF00"/>
                </a:solidFill>
              </a:rPr>
              <a:t>předchůdce člověka </a:t>
            </a:r>
            <a:r>
              <a:rPr lang="cs-CZ" sz="4400" b="1" dirty="0" smtClean="0">
                <a:solidFill>
                  <a:srgbClr val="FFFF00"/>
                </a:solidFill>
              </a:rPr>
              <a:t>– </a:t>
            </a:r>
            <a:r>
              <a:rPr lang="cs-CZ" sz="4400" b="1" dirty="0" err="1" smtClean="0">
                <a:solidFill>
                  <a:srgbClr val="FFFF00"/>
                </a:solidFill>
              </a:rPr>
              <a:t>Australopithecus</a:t>
            </a:r>
            <a:r>
              <a:rPr lang="cs-CZ" sz="4400" b="1" dirty="0" smtClean="0">
                <a:solidFill>
                  <a:srgbClr val="FFFF00"/>
                </a:solidFill>
              </a:rPr>
              <a:t>, období 4 </a:t>
            </a:r>
            <a:r>
              <a:rPr lang="cs-CZ" sz="4400" b="1" dirty="0" err="1" smtClean="0">
                <a:solidFill>
                  <a:srgbClr val="FFFF00"/>
                </a:solidFill>
              </a:rPr>
              <a:t>Ma</a:t>
            </a:r>
            <a:r>
              <a:rPr lang="cs-CZ" sz="4400" b="1" dirty="0" smtClean="0">
                <a:solidFill>
                  <a:srgbClr val="FFFF00"/>
                </a:solidFill>
              </a:rPr>
              <a:t> – 2 </a:t>
            </a:r>
            <a:r>
              <a:rPr lang="cs-CZ" sz="4400" b="1" dirty="0" err="1" smtClean="0">
                <a:solidFill>
                  <a:srgbClr val="FFFF00"/>
                </a:solidFill>
              </a:rPr>
              <a:t>Ma</a:t>
            </a:r>
            <a:r>
              <a:rPr lang="cs-CZ" sz="4400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největší rozvoj krytosemenných, dominance do dnešní doby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Vývoj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hlinkClick r:id="rId3"/>
              </a:rPr>
              <a:t>možný vývojový strom</a:t>
            </a:r>
            <a:endParaRPr lang="cs-CZ" sz="4400" b="1" dirty="0" smtClean="0">
              <a:solidFill>
                <a:srgbClr val="FFFF00"/>
              </a:solidFill>
            </a:endParaRPr>
          </a:p>
          <a:p>
            <a:r>
              <a:rPr lang="cs-CZ" sz="4400" b="1" u="sng" dirty="0" smtClean="0">
                <a:solidFill>
                  <a:srgbClr val="FFFF00"/>
                </a:solidFill>
              </a:rPr>
              <a:t>Vybraní zástupci</a:t>
            </a:r>
            <a:r>
              <a:rPr lang="cs-CZ" sz="4400" b="1" dirty="0" smtClean="0">
                <a:solidFill>
                  <a:srgbClr val="FFFF00"/>
                </a:solidFill>
              </a:rPr>
              <a:t>: </a:t>
            </a:r>
            <a:r>
              <a:rPr lang="cs-CZ" sz="4400" b="1" dirty="0" err="1" smtClean="0">
                <a:solidFill>
                  <a:srgbClr val="FFFF00"/>
                </a:solidFill>
              </a:rPr>
              <a:t>Australopithecus</a:t>
            </a:r>
            <a:endParaRPr lang="cs-CZ" sz="4400" b="1" dirty="0" smtClean="0">
              <a:solidFill>
                <a:srgbClr val="FFFF00"/>
              </a:solidFill>
            </a:endParaRPr>
          </a:p>
          <a:p>
            <a:r>
              <a:rPr lang="cs-CZ" sz="4400" b="1" dirty="0" smtClean="0">
                <a:solidFill>
                  <a:srgbClr val="FFFF00"/>
                </a:solidFill>
              </a:rPr>
              <a:t>rod Homo: </a:t>
            </a:r>
            <a:r>
              <a:rPr lang="cs-CZ" sz="4400" b="1" dirty="0" err="1" smtClean="0">
                <a:solidFill>
                  <a:srgbClr val="FFFF00"/>
                </a:solidFill>
              </a:rPr>
              <a:t>habilis</a:t>
            </a:r>
            <a:r>
              <a:rPr lang="cs-CZ" sz="4400" b="1" dirty="0" smtClean="0">
                <a:solidFill>
                  <a:srgbClr val="FFFF00"/>
                </a:solidFill>
              </a:rPr>
              <a:t>, </a:t>
            </a:r>
            <a:r>
              <a:rPr lang="cs-CZ" sz="4400" b="1" dirty="0" err="1" smtClean="0">
                <a:solidFill>
                  <a:srgbClr val="FFFF00"/>
                </a:solidFill>
              </a:rPr>
              <a:t>ergaster</a:t>
            </a:r>
            <a:r>
              <a:rPr lang="cs-CZ" sz="4400" b="1" dirty="0" smtClean="0">
                <a:solidFill>
                  <a:srgbClr val="FFFF00"/>
                </a:solidFill>
              </a:rPr>
              <a:t>, </a:t>
            </a:r>
            <a:r>
              <a:rPr lang="cs-CZ" sz="4400" b="1" dirty="0" err="1" smtClean="0">
                <a:solidFill>
                  <a:srgbClr val="FFFF00"/>
                </a:solidFill>
              </a:rPr>
              <a:t>erectus</a:t>
            </a:r>
            <a:r>
              <a:rPr lang="cs-CZ" sz="4400" b="1" dirty="0" smtClean="0">
                <a:solidFill>
                  <a:srgbClr val="FFFF00"/>
                </a:solidFill>
              </a:rPr>
              <a:t>, </a:t>
            </a:r>
            <a:r>
              <a:rPr lang="cs-CZ" sz="4400" b="1" dirty="0" err="1" smtClean="0">
                <a:solidFill>
                  <a:srgbClr val="FFFF00"/>
                </a:solidFill>
              </a:rPr>
              <a:t>heidelbergensis</a:t>
            </a:r>
            <a:r>
              <a:rPr lang="cs-CZ" sz="4400" b="1" dirty="0" smtClean="0">
                <a:solidFill>
                  <a:srgbClr val="FFFF00"/>
                </a:solidFill>
              </a:rPr>
              <a:t>, </a:t>
            </a:r>
            <a:r>
              <a:rPr lang="cs-CZ" sz="4400" b="1" dirty="0" err="1" smtClean="0">
                <a:solidFill>
                  <a:srgbClr val="FFFF00"/>
                </a:solidFill>
              </a:rPr>
              <a:t>neanderthalensis</a:t>
            </a:r>
            <a:r>
              <a:rPr lang="cs-CZ" sz="4400" b="1" dirty="0" smtClean="0">
                <a:solidFill>
                  <a:srgbClr val="FFFF00"/>
                </a:solidFill>
              </a:rPr>
              <a:t>, sapiens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u="sng" dirty="0" err="1" smtClean="0">
                <a:solidFill>
                  <a:srgbClr val="FFFF00"/>
                </a:solidFill>
              </a:rPr>
              <a:t>Australopithecus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4 </a:t>
            </a:r>
            <a:r>
              <a:rPr lang="cs-CZ" sz="4400" b="1" dirty="0" err="1" smtClean="0">
                <a:solidFill>
                  <a:srgbClr val="FFFF00"/>
                </a:solidFill>
              </a:rPr>
              <a:t>Ma</a:t>
            </a:r>
            <a:r>
              <a:rPr lang="cs-CZ" sz="4400" b="1" dirty="0" smtClean="0">
                <a:solidFill>
                  <a:srgbClr val="FFFF00"/>
                </a:solidFill>
              </a:rPr>
              <a:t> – 2 </a:t>
            </a:r>
            <a:r>
              <a:rPr lang="cs-CZ" sz="4400" b="1" dirty="0" err="1" smtClean="0">
                <a:solidFill>
                  <a:srgbClr val="FFFF00"/>
                </a:solidFill>
              </a:rPr>
              <a:t>Ma</a:t>
            </a:r>
            <a:endParaRPr lang="cs-CZ" sz="4400" b="1" dirty="0" smtClean="0">
              <a:solidFill>
                <a:srgbClr val="FFFF00"/>
              </a:solidFill>
            </a:endParaRPr>
          </a:p>
          <a:p>
            <a:r>
              <a:rPr lang="cs-CZ" sz="4400" b="1" dirty="0" smtClean="0">
                <a:solidFill>
                  <a:srgbClr val="FFFF00"/>
                </a:solidFill>
              </a:rPr>
              <a:t>sběr plodů, drobných živočichů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život v tlupách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výška kolem 120 cm, hmotnost přes 30 kg, postava vzpřímená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nálezy: Keňa,Etiopie</a:t>
            </a:r>
          </a:p>
          <a:p>
            <a:endParaRPr lang="cs-CZ" sz="4400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u="sng" dirty="0" smtClean="0">
                <a:solidFill>
                  <a:srgbClr val="FFFF00"/>
                </a:solidFill>
              </a:rPr>
              <a:t>Homo </a:t>
            </a:r>
            <a:r>
              <a:rPr lang="cs-CZ" b="1" u="sng" dirty="0" err="1" smtClean="0">
                <a:solidFill>
                  <a:srgbClr val="FFFF00"/>
                </a:solidFill>
              </a:rPr>
              <a:t>habilis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77500" lnSpcReduction="20000"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člověk zručný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pravděpodobně mrchožrout, sběrač rostlinné potravy, lovec?, ovládnutí ohně?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původ: nejistý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život v tlupách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výška kolem 120 cm – 140 cm, hmotnost 30 – 40 kg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nálezy: V Afrika (Tanzanie, Etiopie)</a:t>
            </a:r>
          </a:p>
          <a:p>
            <a:endParaRPr lang="cs-CZ" sz="4400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u="sng" dirty="0" smtClean="0">
                <a:solidFill>
                  <a:srgbClr val="FFFF00"/>
                </a:solidFill>
              </a:rPr>
              <a:t>Homo </a:t>
            </a:r>
            <a:r>
              <a:rPr lang="cs-CZ" b="1" u="sng" dirty="0" err="1" smtClean="0">
                <a:solidFill>
                  <a:srgbClr val="FFFF00"/>
                </a:solidFill>
              </a:rPr>
              <a:t>ergaster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70000" lnSpcReduction="20000"/>
          </a:bodyPr>
          <a:lstStyle/>
          <a:p>
            <a:r>
              <a:rPr lang="cs-CZ" sz="4600" b="1" dirty="0" smtClean="0">
                <a:solidFill>
                  <a:srgbClr val="FFFF00"/>
                </a:solidFill>
              </a:rPr>
              <a:t>člověk dělný (složitější nástroje)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pravděpodobně lovec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původ: nejistý, pravděpodobně H. </a:t>
            </a:r>
            <a:r>
              <a:rPr lang="cs-CZ" sz="4600" b="1" dirty="0" err="1" smtClean="0">
                <a:solidFill>
                  <a:srgbClr val="FFFF00"/>
                </a:solidFill>
              </a:rPr>
              <a:t>habilis</a:t>
            </a:r>
            <a:endParaRPr lang="cs-CZ" sz="4600" b="1" dirty="0" smtClean="0">
              <a:solidFill>
                <a:srgbClr val="FFFF00"/>
              </a:solidFill>
            </a:endParaRPr>
          </a:p>
          <a:p>
            <a:r>
              <a:rPr lang="cs-CZ" sz="4600" b="1" dirty="0" smtClean="0">
                <a:solidFill>
                  <a:srgbClr val="FFFF00"/>
                </a:solidFill>
              </a:rPr>
              <a:t>předchůdce H. </a:t>
            </a:r>
            <a:r>
              <a:rPr lang="cs-CZ" sz="4600" b="1" dirty="0" err="1" smtClean="0">
                <a:solidFill>
                  <a:srgbClr val="FFFF00"/>
                </a:solidFill>
              </a:rPr>
              <a:t>erectus</a:t>
            </a:r>
            <a:r>
              <a:rPr lang="cs-CZ" sz="4600" b="1" dirty="0" smtClean="0">
                <a:solidFill>
                  <a:srgbClr val="FFFF00"/>
                </a:solidFill>
              </a:rPr>
              <a:t>, </a:t>
            </a:r>
            <a:r>
              <a:rPr lang="cs-CZ" sz="4600" b="1" dirty="0" err="1" smtClean="0">
                <a:solidFill>
                  <a:srgbClr val="FFFF00"/>
                </a:solidFill>
              </a:rPr>
              <a:t>neanderthalensis</a:t>
            </a:r>
            <a:r>
              <a:rPr lang="cs-CZ" sz="4600" b="1" dirty="0" smtClean="0">
                <a:solidFill>
                  <a:srgbClr val="FFFF00"/>
                </a:solidFill>
              </a:rPr>
              <a:t>, </a:t>
            </a:r>
            <a:r>
              <a:rPr lang="cs-CZ" sz="4600" b="1" dirty="0" err="1" smtClean="0">
                <a:solidFill>
                  <a:srgbClr val="FFFF00"/>
                </a:solidFill>
              </a:rPr>
              <a:t>heidelbergensis</a:t>
            </a:r>
            <a:r>
              <a:rPr lang="cs-CZ" sz="4600" b="1" dirty="0" smtClean="0">
                <a:solidFill>
                  <a:srgbClr val="FFFF00"/>
                </a:solidFill>
              </a:rPr>
              <a:t>, sapiens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pohyb ve skupinách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pravděpodobně první jednoduchá hlasová komunikace (?)</a:t>
            </a:r>
          </a:p>
          <a:p>
            <a:endParaRPr lang="cs-CZ" sz="4400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u="sng" dirty="0" smtClean="0">
                <a:solidFill>
                  <a:srgbClr val="FFFF00"/>
                </a:solidFill>
              </a:rPr>
              <a:t>Homo </a:t>
            </a:r>
            <a:r>
              <a:rPr lang="cs-CZ" b="1" u="sng" dirty="0" err="1" smtClean="0">
                <a:solidFill>
                  <a:srgbClr val="FFFF00"/>
                </a:solidFill>
              </a:rPr>
              <a:t>erectus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92500"/>
          </a:bodyPr>
          <a:lstStyle/>
          <a:p>
            <a:r>
              <a:rPr lang="cs-CZ" sz="4600" b="1" dirty="0" smtClean="0">
                <a:solidFill>
                  <a:srgbClr val="FFFF00"/>
                </a:solidFill>
              </a:rPr>
              <a:t>člověk vzpřímený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lovec, sběr rostlinné potravy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kamenné nástroje, užívání ohně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spolupráce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nálezy: V Afrika, JV Asie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slepá vývojová větev (?)</a:t>
            </a:r>
          </a:p>
          <a:p>
            <a:endParaRPr lang="cs-CZ" sz="4400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u="sng" dirty="0" smtClean="0">
                <a:solidFill>
                  <a:srgbClr val="FFFF00"/>
                </a:solidFill>
              </a:rPr>
              <a:t>Homo </a:t>
            </a:r>
            <a:r>
              <a:rPr lang="cs-CZ" b="1" u="sng" dirty="0" err="1" smtClean="0">
                <a:solidFill>
                  <a:srgbClr val="FFFF00"/>
                </a:solidFill>
              </a:rPr>
              <a:t>heidelbergensis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70000" lnSpcReduction="20000"/>
          </a:bodyPr>
          <a:lstStyle/>
          <a:p>
            <a:r>
              <a:rPr lang="cs-CZ" sz="4600" b="1" dirty="0" smtClean="0">
                <a:solidFill>
                  <a:srgbClr val="FFFF00"/>
                </a:solidFill>
              </a:rPr>
              <a:t>člověk </a:t>
            </a:r>
            <a:r>
              <a:rPr lang="cs-CZ" sz="4600" b="1" dirty="0" err="1" smtClean="0">
                <a:solidFill>
                  <a:srgbClr val="FFFF00"/>
                </a:solidFill>
              </a:rPr>
              <a:t>heidelbergský</a:t>
            </a:r>
            <a:endParaRPr lang="cs-CZ" sz="4600" b="1" dirty="0" smtClean="0">
              <a:solidFill>
                <a:srgbClr val="FFFF00"/>
              </a:solidFill>
            </a:endParaRPr>
          </a:p>
          <a:p>
            <a:r>
              <a:rPr lang="cs-CZ" sz="4600" b="1" dirty="0" smtClean="0">
                <a:solidFill>
                  <a:srgbClr val="FFFF00"/>
                </a:solidFill>
              </a:rPr>
              <a:t>původ : H. </a:t>
            </a:r>
            <a:r>
              <a:rPr lang="cs-CZ" sz="4600" b="1" dirty="0" err="1" smtClean="0">
                <a:solidFill>
                  <a:srgbClr val="FFFF00"/>
                </a:solidFill>
              </a:rPr>
              <a:t>ergaster</a:t>
            </a:r>
            <a:r>
              <a:rPr lang="cs-CZ" sz="4600" b="1" dirty="0" smtClean="0">
                <a:solidFill>
                  <a:srgbClr val="FFFF00"/>
                </a:solidFill>
              </a:rPr>
              <a:t> (?)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výskyt: Evropa, Afrika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větší konzumace rostlinné potravy, používání ohně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175 cm, 60 – 70 kg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pravděpodobně vyvinutější hlasová komunikace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možný předchůdce H. sapiens i H. </a:t>
            </a:r>
            <a:r>
              <a:rPr lang="cs-CZ" sz="4600" b="1" dirty="0" err="1" smtClean="0">
                <a:solidFill>
                  <a:srgbClr val="FFFF00"/>
                </a:solidFill>
              </a:rPr>
              <a:t>neanderthalensis</a:t>
            </a:r>
            <a:endParaRPr lang="cs-CZ" sz="4600" b="1" dirty="0" smtClean="0">
              <a:solidFill>
                <a:srgbClr val="FFFF00"/>
              </a:solidFill>
            </a:endParaRPr>
          </a:p>
          <a:p>
            <a:endParaRPr lang="cs-CZ" sz="4400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u="sng" dirty="0" smtClean="0">
                <a:solidFill>
                  <a:srgbClr val="FFFF00"/>
                </a:solidFill>
              </a:rPr>
              <a:t>Homo </a:t>
            </a:r>
            <a:r>
              <a:rPr lang="cs-CZ" b="1" u="sng" dirty="0" err="1" smtClean="0">
                <a:solidFill>
                  <a:srgbClr val="FFFF00"/>
                </a:solidFill>
              </a:rPr>
              <a:t>neanderthalensis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70000" lnSpcReduction="20000"/>
          </a:bodyPr>
          <a:lstStyle/>
          <a:p>
            <a:r>
              <a:rPr lang="cs-CZ" sz="4600" b="1" dirty="0" smtClean="0">
                <a:solidFill>
                  <a:srgbClr val="FFFF00"/>
                </a:solidFill>
              </a:rPr>
              <a:t>neandertálec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původ pravděpodobně H. </a:t>
            </a:r>
            <a:r>
              <a:rPr lang="cs-CZ" sz="4600" b="1" dirty="0" err="1" smtClean="0">
                <a:solidFill>
                  <a:srgbClr val="FFFF00"/>
                </a:solidFill>
              </a:rPr>
              <a:t>heidelbergensis</a:t>
            </a:r>
            <a:endParaRPr lang="cs-CZ" sz="4600" b="1" dirty="0" smtClean="0">
              <a:solidFill>
                <a:srgbClr val="FFFF00"/>
              </a:solidFill>
            </a:endParaRPr>
          </a:p>
          <a:p>
            <a:r>
              <a:rPr lang="cs-CZ" sz="4600" b="1" dirty="0" smtClean="0">
                <a:solidFill>
                  <a:srgbClr val="FFFF00"/>
                </a:solidFill>
              </a:rPr>
              <a:t>lovec, většina potravy maso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nástroje kamenné, kostěné, dřevěné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kolem 165 cm vysocí, robustní, fyzicky odolní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pohřbívání mrtvých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používání řeči</a:t>
            </a:r>
          </a:p>
          <a:p>
            <a:r>
              <a:rPr lang="cs-CZ" sz="4600" b="1" dirty="0" smtClean="0">
                <a:solidFill>
                  <a:srgbClr val="FFFF00"/>
                </a:solidFill>
              </a:rPr>
              <a:t>vymření: zhruba před 30 000 lety, možnost mísení s moderními lidmi</a:t>
            </a:r>
          </a:p>
          <a:p>
            <a:endParaRPr lang="cs-CZ" sz="4400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785926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Za pozornost děkuji.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xit" presetSubtype="16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1685</TotalTime>
  <Words>503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Kenozoikum </vt:lpstr>
      <vt:lpstr>Kenozoikum</vt:lpstr>
      <vt:lpstr>Kenozoikum</vt:lpstr>
      <vt:lpstr>Kenozoikum Fauna a flóra</vt:lpstr>
      <vt:lpstr>Kenozoikum Vývoj člověka</vt:lpstr>
      <vt:lpstr>Kenozoikum  Australopithecus</vt:lpstr>
      <vt:lpstr>Kenozoikum  Homo habilis</vt:lpstr>
      <vt:lpstr>Kenozoikum  Homo ergaster</vt:lpstr>
      <vt:lpstr>Kenozoikum  Homo erectus</vt:lpstr>
      <vt:lpstr>Kenozoikum  Homo heidelbergensis</vt:lpstr>
      <vt:lpstr>Kenozoikum Homo neanderthalensis</vt:lpstr>
      <vt:lpstr>Za pozornost děkuji.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User1</dc:creator>
  <cp:lastModifiedBy>Jirka</cp:lastModifiedBy>
  <cp:revision>195</cp:revision>
  <dcterms:created xsi:type="dcterms:W3CDTF">2012-11-21T17:26:46Z</dcterms:created>
  <dcterms:modified xsi:type="dcterms:W3CDTF">2013-05-02T17:35:52Z</dcterms:modified>
</cp:coreProperties>
</file>