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  <p:sldMasterId id="2147483685" r:id="rId2"/>
  </p:sldMasterIdLst>
  <p:sldIdLst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2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624" autoAdjust="0"/>
  </p:normalViewPr>
  <p:slideViewPr>
    <p:cSldViewPr>
      <p:cViewPr>
        <p:scale>
          <a:sx n="75" d="100"/>
          <a:sy n="75" d="100"/>
        </p:scale>
        <p:origin x="-186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106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47107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7108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7109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7110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7111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7112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47113" name="Rectangle 9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5EEFCF6A-3F27-48EB-BE74-01006E8F4A91}" type="datetimeFigureOut">
              <a:rPr lang="cs-CZ"/>
              <a:pPr/>
              <a:t>4.3.2013</a:t>
            </a:fld>
            <a:endParaRPr lang="cs-CZ"/>
          </a:p>
        </p:txBody>
      </p:sp>
      <p:sp>
        <p:nvSpPr>
          <p:cNvPr id="47114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7115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C887CB5-5D61-437F-B1C4-9E1BCB62416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711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711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F2D6E13-7582-40A4-B226-080A2CF969E9}" type="datetimeFigureOut">
              <a:rPr lang="cs-CZ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AD8B47-39EF-4F8E-8F98-CEC4A08A154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A1499F-772C-4001-8DCB-69386C725910}" type="datetimeFigureOut">
              <a:rPr lang="cs-CZ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5C673A-8D26-4777-9CDB-196D104644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7A86C2-B0BE-4949-98B6-1299F8A9008E}" type="datetimeFigureOut">
              <a:rPr lang="cs-CZ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779E61-F29C-4F80-997C-2289CFC016E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F5E2359-BF9F-4D80-824A-2F6C167E1068}" type="datetimeFigureOut">
              <a:rPr lang="cs-CZ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37CD00-37F4-4C35-A2C4-2E59CA69B45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4E325DD-6CCC-4223-B7CA-432CEAFDE3B3}" type="datetimeFigureOut">
              <a:rPr lang="cs-CZ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D4535D-A9BD-4415-ACDD-81652F5D1EC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086A22C-46C0-4B5F-8455-0FD95E60C4E2}" type="datetimeFigureOut">
              <a:rPr lang="cs-CZ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4E3D43-5C62-4FEC-A522-7B2189613B3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7B6490C-01C7-45E4-A1CC-5F8AACFA16A3}" type="datetimeFigureOut">
              <a:rPr lang="cs-CZ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B071D7-EAB0-452B-90B4-BF4B43A27B2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DF5306-3718-41CE-A06F-AFB267A4D274}" type="datetimeFigureOut">
              <a:rPr lang="cs-CZ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10DB-B78B-4C08-A8C6-9606E2079B2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134548B-3C08-4A00-B6FE-3D3B4FC494F0}" type="datetimeFigureOut">
              <a:rPr lang="cs-CZ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B06D40-551C-450D-8492-22E372194CF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2946623-21EE-4B12-B434-F5FA9981F15B}" type="datetimeFigureOut">
              <a:rPr lang="cs-CZ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975FE9-FB83-40D1-A35D-4905CCC062A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Tw Cen MT"/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9F59D5-AA3C-4CD3-90D7-972E476EB4C8}" type="datetimeFigureOut">
              <a:rPr lang="cs-CZ"/>
              <a:pPr>
                <a:defRPr/>
              </a:pPr>
              <a:t>4.3.2013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E590BB-624B-473F-A443-093921578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Tw Cen MT"/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23046-4D45-42DE-B44D-7C3096E79AD3}" type="datetimeFigureOut">
              <a:rPr lang="cs-CZ"/>
              <a:pPr>
                <a:defRPr/>
              </a:pPr>
              <a:t>4.3.2013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D93473-BD9C-4C49-A1C0-A45268D3E8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Tw Cen MT"/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592F6A-59AE-4F40-8911-9CF3E9EF82CF}" type="datetimeFigureOut">
              <a:rPr lang="cs-CZ"/>
              <a:pPr>
                <a:defRPr/>
              </a:pPr>
              <a:t>4.3.2013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D5414-7148-4C85-AA4B-8EC083B6C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Tw Cen MT"/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CDBF0-91C2-4C42-A6FF-58817A2C925B}" type="datetimeFigureOut">
              <a:rPr lang="cs-CZ"/>
              <a:pPr>
                <a:defRPr/>
              </a:pPr>
              <a:t>4.3.2013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9964C8-1861-451E-8A0F-1731B0A8CB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082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46083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6084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6085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6086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6087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4608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608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A2ED693F-54B4-43E9-9A5F-D5DD6B38A4A6}" type="datetimeFigureOut">
              <a:rPr lang="cs-CZ"/>
              <a:pPr/>
              <a:t>4.3.2013</a:t>
            </a:fld>
            <a:endParaRPr lang="cs-CZ"/>
          </a:p>
        </p:txBody>
      </p:sp>
      <p:sp>
        <p:nvSpPr>
          <p:cNvPr id="4609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4609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8D53E7B5-0308-4FC5-9CDF-63748CC13C7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6092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7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550446D-B45A-4428-93AD-3EBFF41E1CF8}" type="datetimeFigureOut">
              <a:rPr lang="cs-CZ"/>
              <a:pPr>
                <a:defRPr/>
              </a:pPr>
              <a:t>4.3.2013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3496C62A-847D-4559-838F-346BEBEDD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</p:sldLayoutIdLst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80" name="Group 6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342452415"/>
              </p:ext>
            </p:extLst>
          </p:nvPr>
        </p:nvGraphicFramePr>
        <p:xfrm>
          <a:off x="395288" y="2781300"/>
          <a:ext cx="8569325" cy="3733547"/>
        </p:xfrm>
        <a:graphic>
          <a:graphicData uri="http://schemas.openxmlformats.org/drawingml/2006/table">
            <a:tbl>
              <a:tblPr/>
              <a:tblGrid>
                <a:gridCol w="2305050"/>
                <a:gridCol w="6264275"/>
              </a:tblGrid>
              <a:tr h="322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Základní škola Zaječí, okres Břeclav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Školní 402, 691 05, příspěvková organizace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69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CZ.1.07/1.4.00/21.1131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169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PaedDr. Alena Krontorádová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 vytvoření: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26.11.2012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Ověření ve výuce: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4.2.2013 v IX. třídě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  <a:tr h="169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Šablona: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III/2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169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Sada: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6.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 materiálu: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VY _32_INOVACE _6/19_ Slovesa, slovesné tvary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171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Předmět: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Český 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  <a:tr h="169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Ročník: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9.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Mluvnické významy sloves, slovesný tvar určitý, neurčitý, jednoduchý, složený, příčestí činné (minulé), trpné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Anotace: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Materiál slouží k opakování vědomostí o slovesech a slovesných tvarech.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919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Použité zdroje: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Havránek, B., A. Jedlička. Stručná mluvnice česká. Praha: SPN, n. p., 1984.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Kvačková, J. Opakujeme češtinu v 6. ročníku – 2. díl. Brno: Nová škola, 2007. ISBN 80-7289-028-X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57501" marR="5750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</a:tbl>
          </a:graphicData>
        </a:graphic>
      </p:graphicFrame>
      <p:pic>
        <p:nvPicPr>
          <p:cNvPr id="13358" name="Obrázek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484313"/>
            <a:ext cx="5375275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Nadpis 1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404813"/>
            <a:ext cx="7489825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7538" y="555626"/>
            <a:ext cx="8229600" cy="1142999"/>
          </a:xfrm>
          <a:noFill/>
          <a:ln/>
        </p:spPr>
        <p:txBody>
          <a:bodyPr rtlCol="0" anchor="b">
            <a:normAutofit fontScale="90000"/>
          </a:bodyPr>
          <a:lstStyle/>
          <a:p>
            <a:pPr algn="ctr" fontAlgn="auto">
              <a:spcAft>
                <a:spcPts val="0"/>
              </a:spcAft>
              <a:tabLst>
                <a:tab pos="3830638" algn="l"/>
              </a:tabLst>
              <a:defRPr/>
            </a:pPr>
            <a:r>
              <a:rPr lang="cs-CZ" sz="4800" b="1" kern="12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  <a:t>CO VYJADŘUJÍ SLOVESA?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s-CZ" sz="3300" b="1">
                <a:solidFill>
                  <a:srgbClr val="FF0000"/>
                </a:solidFill>
              </a:rPr>
              <a:t>Vyjadřují děj, </a:t>
            </a:r>
          </a:p>
          <a:p>
            <a:pPr lvl="1"/>
            <a:r>
              <a:rPr lang="cs-CZ" sz="3300" b="1"/>
              <a:t>tj. činnost podmětu (nesu, jdu)</a:t>
            </a:r>
            <a:endParaRPr lang="cs-CZ" sz="3300"/>
          </a:p>
          <a:p>
            <a:pPr lvl="1"/>
            <a:endParaRPr lang="cs-CZ" sz="3300" b="1"/>
          </a:p>
          <a:p>
            <a:pPr lvl="1"/>
            <a:r>
              <a:rPr lang="cs-CZ" sz="3300" b="1"/>
              <a:t>stav podmětu (žiji, ležím)</a:t>
            </a:r>
            <a:endParaRPr lang="cs-CZ" sz="3300"/>
          </a:p>
          <a:p>
            <a:pPr lvl="1"/>
            <a:endParaRPr lang="cs-CZ" sz="3300" b="1"/>
          </a:p>
          <a:p>
            <a:pPr lvl="1"/>
            <a:r>
              <a:rPr lang="cs-CZ" sz="3300" b="1"/>
              <a:t>změnu stavu (stárnu, zčervenám)</a:t>
            </a:r>
            <a:endParaRPr lang="cs-CZ" sz="33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74663" y="768351"/>
            <a:ext cx="8229600" cy="1142999"/>
          </a:xfrm>
          <a:noFill/>
          <a:ln/>
        </p:spPr>
        <p:txBody>
          <a:bodyPr rtlCol="0" anchor="b">
            <a:normAutofit fontScale="90000"/>
          </a:bodyPr>
          <a:lstStyle/>
          <a:p>
            <a:pPr algn="ctr" fontAlgn="auto">
              <a:spcAft>
                <a:spcPts val="0"/>
              </a:spcAft>
              <a:tabLst>
                <a:tab pos="3830638" algn="l"/>
              </a:tabLst>
              <a:defRPr/>
            </a:pPr>
            <a:r>
              <a:rPr lang="cs-CZ" sz="5400" b="1" kern="12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  <a:t>ŘEKNI SPRÁVNÉ ŘEŠENÍ 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/>
          </a:bodyPr>
          <a:lstStyle/>
          <a:p>
            <a:endParaRPr lang="cs-CZ" b="1"/>
          </a:p>
          <a:p>
            <a:r>
              <a:rPr lang="cs-CZ" sz="2900" b="1"/>
              <a:t>Slovesa jsou slova ohebná, neohebná.   </a:t>
            </a:r>
          </a:p>
          <a:p>
            <a:pPr>
              <a:buFont typeface="Wingdings" pitchFamily="2" charset="2"/>
              <a:buNone/>
            </a:pPr>
            <a:r>
              <a:rPr lang="cs-CZ" sz="2900" b="1">
                <a:solidFill>
                  <a:srgbClr val="FF0000"/>
                </a:solidFill>
              </a:rPr>
              <a:t>                              Ohebná</a:t>
            </a:r>
            <a:endParaRPr lang="cs-CZ" sz="2900">
              <a:solidFill>
                <a:srgbClr val="FF0000"/>
              </a:solidFill>
            </a:endParaRPr>
          </a:p>
          <a:p>
            <a:endParaRPr lang="cs-CZ" sz="2900" b="1"/>
          </a:p>
          <a:p>
            <a:endParaRPr lang="cs-CZ" sz="2900" b="1"/>
          </a:p>
          <a:p>
            <a:r>
              <a:rPr lang="cs-CZ" sz="2900" b="1"/>
              <a:t>Slovesa se skloňují, časují.                            </a:t>
            </a:r>
          </a:p>
          <a:p>
            <a:pPr>
              <a:buFont typeface="Wingdings" pitchFamily="2" charset="2"/>
              <a:buNone/>
            </a:pPr>
            <a:r>
              <a:rPr lang="cs-CZ" sz="2900" b="1"/>
              <a:t>                              </a:t>
            </a:r>
            <a:r>
              <a:rPr lang="cs-CZ" sz="2900" b="1">
                <a:solidFill>
                  <a:srgbClr val="FF0000"/>
                </a:solidFill>
              </a:rPr>
              <a:t>Časují se</a:t>
            </a:r>
            <a:endParaRPr lang="cs-CZ" sz="2900">
              <a:solidFill>
                <a:srgbClr val="FF0000"/>
              </a:solidFill>
            </a:endParaRPr>
          </a:p>
          <a:p>
            <a:endParaRPr lang="cs-CZ" sz="29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74663" y="676276"/>
            <a:ext cx="8229600" cy="1142999"/>
          </a:xfrm>
          <a:noFill/>
          <a:ln/>
        </p:spPr>
        <p:txBody>
          <a:bodyPr rtlCol="0" anchor="b">
            <a:normAutofit fontScale="90000"/>
          </a:bodyPr>
          <a:lstStyle/>
          <a:p>
            <a:pPr algn="ctr" fontAlgn="auto">
              <a:spcAft>
                <a:spcPts val="0"/>
              </a:spcAft>
              <a:tabLst>
                <a:tab pos="3830638" algn="l"/>
              </a:tabLst>
              <a:defRPr/>
            </a:pPr>
            <a:r>
              <a:rPr lang="cs-CZ" sz="3200" b="1" kern="12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  <a:t>Jaké mluvnické významy sloveso vyjadřuje </a:t>
            </a:r>
            <a:br>
              <a:rPr lang="cs-CZ" sz="3200" b="1" kern="12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cs-CZ" sz="3200" b="1" kern="12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  <a:t>( co u sloves  určujeme)?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300" b="1"/>
              <a:t>Osobu,</a:t>
            </a:r>
          </a:p>
          <a:p>
            <a:pPr>
              <a:lnSpc>
                <a:spcPct val="90000"/>
              </a:lnSpc>
            </a:pPr>
            <a:r>
              <a:rPr lang="cs-CZ" sz="3300" b="1"/>
              <a:t>číslo, </a:t>
            </a:r>
          </a:p>
          <a:p>
            <a:pPr>
              <a:lnSpc>
                <a:spcPct val="90000"/>
              </a:lnSpc>
            </a:pPr>
            <a:r>
              <a:rPr lang="cs-CZ" sz="3300" b="1"/>
              <a:t>způsob, </a:t>
            </a:r>
          </a:p>
          <a:p>
            <a:pPr>
              <a:lnSpc>
                <a:spcPct val="90000"/>
              </a:lnSpc>
            </a:pPr>
            <a:r>
              <a:rPr lang="cs-CZ" sz="3300" b="1"/>
              <a:t>čas, </a:t>
            </a:r>
          </a:p>
          <a:p>
            <a:pPr>
              <a:lnSpc>
                <a:spcPct val="90000"/>
              </a:lnSpc>
            </a:pPr>
            <a:r>
              <a:rPr lang="cs-CZ" sz="3300" b="1"/>
              <a:t>slovesný rod, </a:t>
            </a:r>
          </a:p>
          <a:p>
            <a:pPr>
              <a:lnSpc>
                <a:spcPct val="90000"/>
              </a:lnSpc>
            </a:pPr>
            <a:r>
              <a:rPr lang="cs-CZ" sz="3300" b="1"/>
              <a:t>slovesný vid, </a:t>
            </a:r>
          </a:p>
          <a:p>
            <a:pPr>
              <a:lnSpc>
                <a:spcPct val="90000"/>
              </a:lnSpc>
            </a:pPr>
            <a:r>
              <a:rPr lang="cs-CZ" sz="3300" b="1"/>
              <a:t>třídu, </a:t>
            </a:r>
          </a:p>
          <a:p>
            <a:pPr>
              <a:lnSpc>
                <a:spcPct val="90000"/>
              </a:lnSpc>
            </a:pPr>
            <a:r>
              <a:rPr lang="cs-CZ" sz="3300" b="1"/>
              <a:t>vzor.</a:t>
            </a:r>
            <a:endParaRPr lang="cs-CZ" sz="3300"/>
          </a:p>
          <a:p>
            <a:pPr>
              <a:lnSpc>
                <a:spcPct val="90000"/>
              </a:lnSpc>
            </a:pPr>
            <a:endParaRPr lang="cs-CZ" sz="33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noFill/>
          <a:ln/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tabLst>
                <a:tab pos="3830638" algn="l"/>
              </a:tabLst>
              <a:defRPr/>
            </a:pPr>
            <a:r>
              <a:rPr lang="cs-CZ" sz="6600" b="1" kern="12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  <a:t>Osoby 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468313" y="1484313"/>
            <a:ext cx="4040187" cy="576262"/>
          </a:xfrm>
        </p:spPr>
        <p:txBody>
          <a:bodyPr anchor="b"/>
          <a:lstStyle/>
          <a:p>
            <a:pPr marL="0" indent="0"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Jednotné číslo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457200" y="2174875"/>
            <a:ext cx="4040188" cy="3956050"/>
          </a:xfrm>
        </p:spPr>
        <p:txBody>
          <a:bodyPr>
            <a:normAutofit/>
          </a:bodyPr>
          <a:lstStyle/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4000">
                <a:solidFill>
                  <a:srgbClr val="002060"/>
                </a:solidFill>
              </a:rPr>
              <a:t>Já</a:t>
            </a:r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endParaRPr lang="cs-CZ" sz="4000"/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4000">
                <a:solidFill>
                  <a:srgbClr val="FFC000"/>
                </a:solidFill>
              </a:rPr>
              <a:t>Ty</a:t>
            </a:r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endParaRPr lang="cs-CZ" sz="4000"/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4000">
                <a:solidFill>
                  <a:srgbClr val="00B050"/>
                </a:solidFill>
              </a:rPr>
              <a:t>On, ona, ono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4294967295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/>
          <a:p>
            <a:pPr marL="0" indent="0"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Množné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číslo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4645025" y="2174875"/>
            <a:ext cx="4041775" cy="3956050"/>
          </a:xfrm>
        </p:spPr>
        <p:txBody>
          <a:bodyPr>
            <a:normAutofit/>
          </a:bodyPr>
          <a:lstStyle/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4000">
                <a:solidFill>
                  <a:srgbClr val="002060"/>
                </a:solidFill>
              </a:rPr>
              <a:t>My</a:t>
            </a:r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endParaRPr lang="cs-CZ" sz="4000"/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4000">
                <a:solidFill>
                  <a:srgbClr val="FFC000"/>
                </a:solidFill>
              </a:rPr>
              <a:t>Vy</a:t>
            </a:r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endParaRPr lang="cs-CZ" sz="4000"/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4000">
                <a:solidFill>
                  <a:srgbClr val="00B050"/>
                </a:solidFill>
              </a:rPr>
              <a:t>Oni, ony, ona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noFill/>
          <a:ln/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tabLst>
                <a:tab pos="3830638" algn="l"/>
              </a:tabLst>
              <a:defRPr/>
            </a:pPr>
            <a:r>
              <a:rPr lang="cs-CZ" sz="6600" b="1" kern="1200" spc="50" dirty="0" smtClean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  <a:t>Číslo </a:t>
            </a:r>
            <a:endParaRPr lang="cs-CZ" sz="6600" b="1" kern="1200" spc="50" dirty="0">
              <a:ln w="13335" cmpd="sng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/>
          <a:p>
            <a:pPr marL="0" indent="0" algn="ctr">
              <a:buFont typeface="Wingdings" pitchFamily="2" charset="2"/>
              <a:buNone/>
            </a:pPr>
            <a:r>
              <a:rPr lang="cs-CZ" sz="4000" b="1">
                <a:solidFill>
                  <a:srgbClr val="FF0000"/>
                </a:solidFill>
              </a:rPr>
              <a:t>Jednotné</a:t>
            </a:r>
            <a:r>
              <a:rPr lang="cs-CZ" sz="5400" b="1"/>
              <a:t>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457200" y="2174875"/>
            <a:ext cx="4040188" cy="395605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4000">
                <a:solidFill>
                  <a:srgbClr val="002060"/>
                </a:solidFill>
              </a:rPr>
              <a:t>Nesu</a:t>
            </a:r>
          </a:p>
          <a:p>
            <a:pPr>
              <a:lnSpc>
                <a:spcPct val="80000"/>
              </a:lnSpc>
            </a:pPr>
            <a:endParaRPr lang="cs-CZ" sz="4000"/>
          </a:p>
          <a:p>
            <a:pPr>
              <a:lnSpc>
                <a:spcPct val="80000"/>
              </a:lnSpc>
            </a:pPr>
            <a:r>
              <a:rPr lang="cs-CZ" sz="4000">
                <a:solidFill>
                  <a:srgbClr val="FFC000"/>
                </a:solidFill>
              </a:rPr>
              <a:t>Neseš</a:t>
            </a:r>
          </a:p>
          <a:p>
            <a:pPr>
              <a:lnSpc>
                <a:spcPct val="80000"/>
              </a:lnSpc>
            </a:pPr>
            <a:endParaRPr lang="cs-CZ" sz="4000"/>
          </a:p>
          <a:p>
            <a:pPr>
              <a:lnSpc>
                <a:spcPct val="80000"/>
              </a:lnSpc>
            </a:pPr>
            <a:r>
              <a:rPr lang="cs-CZ" sz="4000">
                <a:solidFill>
                  <a:srgbClr val="00B050"/>
                </a:solidFill>
              </a:rPr>
              <a:t>Nese</a:t>
            </a:r>
            <a:r>
              <a:rPr lang="cs-CZ" sz="630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4294967295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/>
          <a:p>
            <a:pPr marL="0" indent="0" algn="ctr">
              <a:buFont typeface="Wingdings" pitchFamily="2" charset="2"/>
              <a:buNone/>
            </a:pPr>
            <a:r>
              <a:rPr lang="cs-CZ" sz="4000" b="1">
                <a:solidFill>
                  <a:srgbClr val="FF0000"/>
                </a:solidFill>
              </a:rPr>
              <a:t>Množné</a:t>
            </a:r>
            <a:r>
              <a:rPr lang="cs-CZ" sz="5400" b="1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4645025" y="2174875"/>
            <a:ext cx="4041775" cy="395605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4000">
                <a:solidFill>
                  <a:srgbClr val="002060"/>
                </a:solidFill>
              </a:rPr>
              <a:t>Neseme</a:t>
            </a:r>
          </a:p>
          <a:p>
            <a:pPr>
              <a:lnSpc>
                <a:spcPct val="80000"/>
              </a:lnSpc>
            </a:pPr>
            <a:endParaRPr lang="cs-CZ" sz="4000"/>
          </a:p>
          <a:p>
            <a:pPr>
              <a:lnSpc>
                <a:spcPct val="80000"/>
              </a:lnSpc>
            </a:pPr>
            <a:r>
              <a:rPr lang="cs-CZ" sz="4000">
                <a:solidFill>
                  <a:srgbClr val="FFC000"/>
                </a:solidFill>
              </a:rPr>
              <a:t>Nesete</a:t>
            </a:r>
          </a:p>
          <a:p>
            <a:pPr>
              <a:lnSpc>
                <a:spcPct val="80000"/>
              </a:lnSpc>
            </a:pPr>
            <a:endParaRPr lang="cs-CZ" sz="4000"/>
          </a:p>
          <a:p>
            <a:pPr>
              <a:lnSpc>
                <a:spcPct val="80000"/>
              </a:lnSpc>
            </a:pPr>
            <a:r>
              <a:rPr lang="cs-CZ" sz="4000">
                <a:solidFill>
                  <a:srgbClr val="00B050"/>
                </a:solidFill>
              </a:rPr>
              <a:t>Nesou</a:t>
            </a:r>
            <a:r>
              <a:rPr lang="cs-CZ" sz="400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noFill/>
          <a:ln/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tabLst>
                <a:tab pos="3830638" algn="l"/>
              </a:tabLst>
              <a:defRPr/>
            </a:pPr>
            <a:r>
              <a:rPr lang="cs-CZ" sz="6600" b="1" kern="12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  <a:t>Způsob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4000"/>
              <a:t>a)</a:t>
            </a:r>
            <a:r>
              <a:rPr lang="cs-CZ" sz="4000" b="1"/>
              <a:t> </a:t>
            </a:r>
            <a:r>
              <a:rPr lang="cs-CZ" b="1">
                <a:solidFill>
                  <a:srgbClr val="FF0000"/>
                </a:solidFill>
              </a:rPr>
              <a:t>oznamovací </a:t>
            </a:r>
            <a:r>
              <a:rPr lang="cs-CZ" b="1"/>
              <a:t> </a:t>
            </a:r>
          </a:p>
          <a:p>
            <a:pPr marL="273050" lvl="1" indent="0">
              <a:buFont typeface="Wingdings" pitchFamily="2" charset="2"/>
              <a:buNone/>
            </a:pPr>
            <a:r>
              <a:rPr lang="cs-CZ" sz="3200" b="1"/>
              <a:t>(volám, voláš, volá, voláme, voláte,     volají)</a:t>
            </a:r>
            <a:endParaRPr lang="cs-CZ" sz="3200"/>
          </a:p>
          <a:p>
            <a:pPr marL="0" indent="0">
              <a:buFont typeface="Wingdings" pitchFamily="2" charset="2"/>
              <a:buNone/>
            </a:pPr>
            <a:r>
              <a:rPr lang="cs-CZ"/>
              <a:t>b) </a:t>
            </a:r>
            <a:r>
              <a:rPr lang="cs-CZ" b="1">
                <a:solidFill>
                  <a:srgbClr val="FF0000"/>
                </a:solidFill>
              </a:rPr>
              <a:t>rozkazovací </a:t>
            </a:r>
          </a:p>
          <a:p>
            <a:pPr marL="0" indent="0">
              <a:buFont typeface="Wingdings" pitchFamily="2" charset="2"/>
              <a:buNone/>
            </a:pPr>
            <a:r>
              <a:rPr lang="cs-CZ" b="1"/>
              <a:t>   (volej, volejme, volejte)</a:t>
            </a:r>
          </a:p>
          <a:p>
            <a:pPr marL="0" indent="0">
              <a:buFont typeface="Wingdings" pitchFamily="2" charset="2"/>
              <a:buNone/>
            </a:pPr>
            <a:r>
              <a:rPr lang="cs-CZ" b="1"/>
              <a:t>c) </a:t>
            </a:r>
            <a:r>
              <a:rPr lang="cs-CZ" b="1">
                <a:solidFill>
                  <a:srgbClr val="FF0000"/>
                </a:solidFill>
              </a:rPr>
              <a:t>podmiňovací </a:t>
            </a:r>
          </a:p>
          <a:p>
            <a:pPr marL="0" indent="0">
              <a:buFont typeface="Wingdings" pitchFamily="2" charset="2"/>
              <a:buNone/>
            </a:pPr>
            <a:r>
              <a:rPr lang="cs-CZ" b="1"/>
              <a:t>	   -   přítomný</a:t>
            </a:r>
          </a:p>
          <a:p>
            <a:pPr marL="0" indent="0">
              <a:buFont typeface="Wingdings" pitchFamily="2" charset="2"/>
              <a:buNone/>
            </a:pPr>
            <a:r>
              <a:rPr lang="cs-CZ" b="1"/>
              <a:t>           -    minulý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noFill/>
          <a:ln/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tabLst>
                <a:tab pos="3830638" algn="l"/>
              </a:tabLst>
              <a:defRPr/>
            </a:pPr>
            <a:r>
              <a:rPr lang="cs-CZ" sz="6000" b="1" kern="12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  <a:t>Způsob podmiňovací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/>
          <a:p>
            <a:pPr marL="0" indent="0" algn="ctr">
              <a:buFont typeface="Wingdings" pitchFamily="2" charset="2"/>
              <a:buNone/>
            </a:pPr>
            <a:r>
              <a:rPr lang="cs-CZ" sz="3300" b="1">
                <a:solidFill>
                  <a:srgbClr val="FF0000"/>
                </a:solidFill>
              </a:rPr>
              <a:t>Přítomný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457200" y="2174875"/>
            <a:ext cx="4040188" cy="39560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100" b="1">
                <a:solidFill>
                  <a:srgbClr val="002060"/>
                </a:solidFill>
              </a:rPr>
              <a:t>1. volal bych</a:t>
            </a:r>
          </a:p>
          <a:p>
            <a:pPr>
              <a:lnSpc>
                <a:spcPct val="90000"/>
              </a:lnSpc>
            </a:pPr>
            <a:r>
              <a:rPr lang="cs-CZ" sz="2100" b="1">
                <a:solidFill>
                  <a:srgbClr val="FFC000"/>
                </a:solidFill>
              </a:rPr>
              <a:t>2.  volal bys </a:t>
            </a:r>
          </a:p>
          <a:p>
            <a:pPr>
              <a:lnSpc>
                <a:spcPct val="90000"/>
              </a:lnSpc>
            </a:pPr>
            <a:r>
              <a:rPr lang="cs-CZ" sz="2100" b="1">
                <a:solidFill>
                  <a:srgbClr val="00B050"/>
                </a:solidFill>
              </a:rPr>
              <a:t>3.  volal by</a:t>
            </a:r>
            <a:r>
              <a:rPr lang="cs-CZ" sz="2100" b="1"/>
              <a:t>	</a:t>
            </a:r>
          </a:p>
          <a:p>
            <a:pPr>
              <a:lnSpc>
                <a:spcPct val="90000"/>
              </a:lnSpc>
            </a:pPr>
            <a:r>
              <a:rPr lang="cs-CZ" sz="2100" b="1"/>
              <a:t>	                                                                                          	</a:t>
            </a:r>
          </a:p>
          <a:p>
            <a:pPr>
              <a:lnSpc>
                <a:spcPct val="90000"/>
              </a:lnSpc>
            </a:pPr>
            <a:r>
              <a:rPr lang="cs-CZ" sz="2100" b="1">
                <a:solidFill>
                  <a:srgbClr val="002060"/>
                </a:solidFill>
              </a:rPr>
              <a:t>1. volali bychom</a:t>
            </a:r>
          </a:p>
          <a:p>
            <a:pPr>
              <a:lnSpc>
                <a:spcPct val="90000"/>
              </a:lnSpc>
            </a:pPr>
            <a:r>
              <a:rPr lang="cs-CZ" sz="2100" b="1">
                <a:solidFill>
                  <a:srgbClr val="FFC000"/>
                </a:solidFill>
              </a:rPr>
              <a:t>2. volali byste</a:t>
            </a:r>
          </a:p>
          <a:p>
            <a:pPr>
              <a:lnSpc>
                <a:spcPct val="90000"/>
              </a:lnSpc>
            </a:pPr>
            <a:r>
              <a:rPr lang="cs-CZ" sz="2100" b="1">
                <a:solidFill>
                  <a:srgbClr val="00B050"/>
                </a:solidFill>
              </a:rPr>
              <a:t>3. volali by</a:t>
            </a:r>
          </a:p>
          <a:p>
            <a:pPr>
              <a:lnSpc>
                <a:spcPct val="90000"/>
              </a:lnSpc>
            </a:pPr>
            <a:endParaRPr lang="cs-CZ" sz="21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/>
          </a:p>
          <a:p>
            <a:pPr>
              <a:lnSpc>
                <a:spcPct val="90000"/>
              </a:lnSpc>
            </a:pP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4294967295"/>
          </p:nvPr>
        </p:nvSpPr>
        <p:spPr>
          <a:xfrm>
            <a:off x="4859338" y="1773238"/>
            <a:ext cx="4041775" cy="423862"/>
          </a:xfrm>
        </p:spPr>
        <p:txBody>
          <a:bodyPr anchor="b"/>
          <a:lstStyle/>
          <a:p>
            <a:pPr marL="0" indent="0" algn="ctr">
              <a:buFont typeface="Wingdings" pitchFamily="2" charset="2"/>
              <a:buNone/>
            </a:pPr>
            <a:endParaRPr lang="cs-CZ" b="1">
              <a:solidFill>
                <a:srgbClr val="FF000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r>
              <a:rPr lang="cs-CZ" sz="3300" b="1">
                <a:solidFill>
                  <a:srgbClr val="FF0000"/>
                </a:solidFill>
              </a:rPr>
              <a:t>Minulý</a:t>
            </a:r>
            <a:r>
              <a:rPr lang="cs-CZ" sz="3000" b="1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4645025" y="2174875"/>
            <a:ext cx="4041775" cy="46831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600" b="1">
                <a:solidFill>
                  <a:srgbClr val="002060"/>
                </a:solidFill>
              </a:rPr>
              <a:t>1.  byl bych volal,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>
                <a:solidFill>
                  <a:srgbClr val="002060"/>
                </a:solidFill>
              </a:rPr>
              <a:t>          býval bych volal,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>
                <a:solidFill>
                  <a:srgbClr val="002060"/>
                </a:solidFill>
              </a:rPr>
              <a:t>          byl bych býval volal</a:t>
            </a:r>
            <a:endParaRPr lang="cs-CZ" sz="1600">
              <a:solidFill>
                <a:srgbClr val="00206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1600" b="1">
                <a:solidFill>
                  <a:srgbClr val="FFC000"/>
                </a:solidFill>
              </a:rPr>
              <a:t>2.  byl bys volal, </a:t>
            </a:r>
          </a:p>
          <a:p>
            <a:pPr>
              <a:lnSpc>
                <a:spcPct val="80000"/>
              </a:lnSpc>
            </a:pPr>
            <a:r>
              <a:rPr lang="cs-CZ" sz="1600" b="1">
                <a:solidFill>
                  <a:srgbClr val="FFC000"/>
                </a:solidFill>
              </a:rPr>
              <a:t>     býval bys volal, </a:t>
            </a:r>
          </a:p>
          <a:p>
            <a:pPr>
              <a:lnSpc>
                <a:spcPct val="80000"/>
              </a:lnSpc>
            </a:pPr>
            <a:r>
              <a:rPr lang="cs-CZ" sz="1600" b="1">
                <a:solidFill>
                  <a:srgbClr val="FFC000"/>
                </a:solidFill>
              </a:rPr>
              <a:t>     byl bys býval volal  </a:t>
            </a:r>
            <a:r>
              <a:rPr lang="cs-CZ" sz="1600" b="1"/>
              <a:t>                                                            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 b="1">
                <a:solidFill>
                  <a:srgbClr val="00B050"/>
                </a:solidFill>
              </a:rPr>
              <a:t> 3. byl by volal, </a:t>
            </a:r>
          </a:p>
          <a:p>
            <a:pPr>
              <a:lnSpc>
                <a:spcPct val="80000"/>
              </a:lnSpc>
            </a:pPr>
            <a:r>
              <a:rPr lang="cs-CZ" sz="1600" b="1">
                <a:solidFill>
                  <a:srgbClr val="00B050"/>
                </a:solidFill>
              </a:rPr>
              <a:t>     býval by volal,</a:t>
            </a:r>
          </a:p>
          <a:p>
            <a:pPr>
              <a:lnSpc>
                <a:spcPct val="80000"/>
              </a:lnSpc>
            </a:pPr>
            <a:r>
              <a:rPr lang="cs-CZ" sz="1600" b="1">
                <a:solidFill>
                  <a:srgbClr val="00B050"/>
                </a:solidFill>
              </a:rPr>
              <a:t>     byl by  býval volal</a:t>
            </a:r>
            <a:endParaRPr lang="cs-CZ" sz="1600">
              <a:solidFill>
                <a:srgbClr val="00B05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>
                <a:solidFill>
                  <a:srgbClr val="00B050"/>
                </a:solidFill>
              </a:rPr>
              <a:t> </a:t>
            </a:r>
            <a:endParaRPr lang="cs-CZ" sz="1600">
              <a:solidFill>
                <a:srgbClr val="00B05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1600" b="1">
                <a:solidFill>
                  <a:srgbClr val="002060"/>
                </a:solidFill>
              </a:rPr>
              <a:t>1. byli bychom volali,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>
                <a:solidFill>
                  <a:srgbClr val="002060"/>
                </a:solidFill>
              </a:rPr>
              <a:t>          bývali bychom volali</a:t>
            </a:r>
            <a:r>
              <a:rPr lang="cs-CZ" sz="1600">
                <a:solidFill>
                  <a:srgbClr val="002060"/>
                </a:solidFill>
              </a:rPr>
              <a:t>,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>
                <a:solidFill>
                  <a:srgbClr val="002060"/>
                </a:solidFill>
              </a:rPr>
              <a:t>          byli bychom bývali volali</a:t>
            </a:r>
            <a:endParaRPr lang="cs-CZ" sz="1600">
              <a:solidFill>
                <a:srgbClr val="00206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/>
              <a:t>      </a:t>
            </a:r>
            <a:r>
              <a:rPr lang="cs-CZ" sz="1600" b="1">
                <a:solidFill>
                  <a:srgbClr val="FFC000"/>
                </a:solidFill>
              </a:rPr>
              <a:t>2. byli byste volali,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>
                <a:solidFill>
                  <a:srgbClr val="FFC000"/>
                </a:solidFill>
              </a:rPr>
              <a:t>          bývali byste volali,</a:t>
            </a:r>
            <a:endParaRPr lang="cs-CZ" sz="1600">
              <a:solidFill>
                <a:srgbClr val="FFC0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>
                <a:solidFill>
                  <a:srgbClr val="FFC000"/>
                </a:solidFill>
              </a:rPr>
              <a:t>          byli byste bývali volali</a:t>
            </a:r>
            <a:endParaRPr lang="cs-CZ" sz="1600">
              <a:solidFill>
                <a:srgbClr val="FFC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1600" b="1">
                <a:solidFill>
                  <a:srgbClr val="00B050"/>
                </a:solidFill>
              </a:rPr>
              <a:t>3. byli by volali, bývali by volali,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>
                <a:solidFill>
                  <a:srgbClr val="00B050"/>
                </a:solidFill>
              </a:rPr>
              <a:t>          byli by bývali volali</a:t>
            </a:r>
            <a:endParaRPr lang="cs-CZ" sz="1600">
              <a:solidFill>
                <a:srgbClr val="00B050"/>
              </a:solidFill>
            </a:endParaRPr>
          </a:p>
          <a:p>
            <a:pPr>
              <a:lnSpc>
                <a:spcPct val="80000"/>
              </a:lnSpc>
            </a:pPr>
            <a:endParaRPr lang="cs-CZ" sz="160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noFill/>
          <a:ln/>
        </p:spPr>
        <p:txBody>
          <a:bodyPr rtlCol="0" anchor="b">
            <a:noAutofit/>
          </a:bodyPr>
          <a:lstStyle/>
          <a:p>
            <a:pPr algn="ctr" fontAlgn="auto">
              <a:spcAft>
                <a:spcPts val="0"/>
              </a:spcAft>
              <a:tabLst>
                <a:tab pos="3830638" algn="l"/>
              </a:tabLst>
              <a:defRPr/>
            </a:pPr>
            <a:r>
              <a:rPr lang="cs-CZ" sz="7200" b="1" kern="12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  <a:t>Čas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400" b="1">
                <a:solidFill>
                  <a:srgbClr val="FF0000"/>
                </a:solidFill>
              </a:rPr>
              <a:t>přítomný </a:t>
            </a:r>
          </a:p>
          <a:p>
            <a:pPr lvl="1">
              <a:lnSpc>
                <a:spcPct val="90000"/>
              </a:lnSpc>
            </a:pPr>
            <a:r>
              <a:rPr lang="cs-CZ" sz="2000" b="1"/>
              <a:t>(dělám, děláš, dělá, děláme, děláte, dělají)</a:t>
            </a:r>
            <a:endParaRPr lang="cs-CZ" sz="2000"/>
          </a:p>
          <a:p>
            <a:pPr>
              <a:lnSpc>
                <a:spcPct val="90000"/>
              </a:lnSpc>
            </a:pPr>
            <a:r>
              <a:rPr lang="cs-CZ" sz="2400" b="1">
                <a:solidFill>
                  <a:srgbClr val="FF0000"/>
                </a:solidFill>
              </a:rPr>
              <a:t>minulý</a:t>
            </a:r>
          </a:p>
          <a:p>
            <a:pPr lvl="1">
              <a:lnSpc>
                <a:spcPct val="90000"/>
              </a:lnSpc>
            </a:pPr>
            <a:r>
              <a:rPr lang="cs-CZ" sz="2000" b="1"/>
              <a:t>( dělal jsem, dělal jsi, dělal, dělali jsme, dělali jste, dělali) </a:t>
            </a:r>
            <a:endParaRPr lang="cs-CZ" sz="2000"/>
          </a:p>
          <a:p>
            <a:pPr>
              <a:lnSpc>
                <a:spcPct val="90000"/>
              </a:lnSpc>
            </a:pPr>
            <a:r>
              <a:rPr lang="cs-CZ" sz="2400" b="1">
                <a:solidFill>
                  <a:srgbClr val="FF0000"/>
                </a:solidFill>
              </a:rPr>
              <a:t>budoucí </a:t>
            </a:r>
          </a:p>
          <a:p>
            <a:pPr lvl="1">
              <a:lnSpc>
                <a:spcPct val="90000"/>
              </a:lnSpc>
            </a:pPr>
            <a:r>
              <a:rPr lang="cs-CZ" sz="2000" b="1">
                <a:solidFill>
                  <a:srgbClr val="002060"/>
                </a:solidFill>
              </a:rPr>
              <a:t>u sloves nedokonavých -  infinitiv + tvar budu, budeš, …</a:t>
            </a:r>
            <a:r>
              <a:rPr lang="cs-CZ" sz="2000" b="1"/>
              <a:t>                      </a:t>
            </a:r>
            <a:endParaRPr lang="cs-CZ" sz="2000"/>
          </a:p>
          <a:p>
            <a:pPr>
              <a:lnSpc>
                <a:spcPct val="90000"/>
              </a:lnSpc>
            </a:pPr>
            <a:r>
              <a:rPr lang="cs-CZ" sz="2000" b="1"/>
              <a:t>                         budu dělat, budeš dělat, bude dělat,</a:t>
            </a:r>
            <a:endParaRPr lang="cs-CZ" sz="2000"/>
          </a:p>
          <a:p>
            <a:pPr>
              <a:lnSpc>
                <a:spcPct val="90000"/>
              </a:lnSpc>
            </a:pPr>
            <a:r>
              <a:rPr lang="cs-CZ" sz="2000" b="1"/>
              <a:t>                         budeme dělat, budete dělat, budou dělat </a:t>
            </a:r>
            <a:endParaRPr lang="cs-CZ" sz="2000"/>
          </a:p>
          <a:p>
            <a:pPr lvl="1">
              <a:lnSpc>
                <a:spcPct val="90000"/>
              </a:lnSpc>
            </a:pPr>
            <a:r>
              <a:rPr lang="cs-CZ" sz="2000" b="1">
                <a:solidFill>
                  <a:srgbClr val="002060"/>
                </a:solidFill>
              </a:rPr>
              <a:t>u sloves dokonavých – tvary přítomné</a:t>
            </a:r>
            <a:endParaRPr lang="cs-CZ" sz="2000">
              <a:solidFill>
                <a:srgbClr val="002060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000" b="1"/>
              <a:t>                         zavolám, zavoláš, zavolá,</a:t>
            </a:r>
            <a:endParaRPr lang="cs-CZ" sz="2000"/>
          </a:p>
          <a:p>
            <a:pPr>
              <a:lnSpc>
                <a:spcPct val="90000"/>
              </a:lnSpc>
            </a:pPr>
            <a:r>
              <a:rPr lang="cs-CZ" sz="2000" b="1"/>
              <a:t>                         zavoláme, zavoláte, zavolají</a:t>
            </a:r>
            <a:endParaRPr lang="cs-CZ" sz="2000"/>
          </a:p>
          <a:p>
            <a:pPr>
              <a:lnSpc>
                <a:spcPct val="90000"/>
              </a:lnSpc>
            </a:pPr>
            <a:endParaRPr lang="cs-CZ" sz="2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noFill/>
          <a:ln/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tabLst>
                <a:tab pos="3830638" algn="l"/>
              </a:tabLst>
              <a:defRPr/>
            </a:pPr>
            <a:r>
              <a:rPr lang="cs-CZ" sz="6600" b="1" kern="12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  <a:t>Slovesný rod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Autofit/>
          </a:bodyPr>
          <a:lstStyle/>
          <a:p>
            <a:r>
              <a:rPr lang="cs-CZ" b="1">
                <a:solidFill>
                  <a:srgbClr val="FF0000"/>
                </a:solidFill>
              </a:rPr>
              <a:t>činný </a:t>
            </a:r>
          </a:p>
          <a:p>
            <a:pPr lvl="1"/>
            <a:r>
              <a:rPr lang="cs-CZ" sz="3200" b="1">
                <a:solidFill>
                  <a:srgbClr val="002060"/>
                </a:solidFill>
              </a:rPr>
              <a:t>podmět je původcem děje </a:t>
            </a:r>
          </a:p>
          <a:p>
            <a:pPr lvl="2"/>
            <a:r>
              <a:rPr lang="cs-CZ" sz="3200" b="1"/>
              <a:t>(vidím, viděl jsem, budu vidět)</a:t>
            </a:r>
            <a:endParaRPr lang="cs-CZ" sz="3200"/>
          </a:p>
          <a:p>
            <a:pPr>
              <a:buFont typeface="Wingdings" pitchFamily="2" charset="2"/>
              <a:buNone/>
            </a:pPr>
            <a:endParaRPr lang="cs-CZ" b="1"/>
          </a:p>
          <a:p>
            <a:r>
              <a:rPr lang="cs-CZ" b="1">
                <a:solidFill>
                  <a:srgbClr val="FF0000"/>
                </a:solidFill>
              </a:rPr>
              <a:t>trpný </a:t>
            </a:r>
          </a:p>
          <a:p>
            <a:pPr lvl="1"/>
            <a:r>
              <a:rPr lang="cs-CZ" sz="3200" b="1">
                <a:solidFill>
                  <a:srgbClr val="002060"/>
                </a:solidFill>
              </a:rPr>
              <a:t>podmět není původcem děje </a:t>
            </a:r>
          </a:p>
          <a:p>
            <a:pPr lvl="2"/>
            <a:r>
              <a:rPr lang="cs-CZ" sz="3200" b="1"/>
              <a:t>(jsem viděn, byl jsem viděn, budu viděn)</a:t>
            </a:r>
            <a:endParaRPr lang="cs-CZ" sz="3200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noFill/>
          <a:ln/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tabLst>
                <a:tab pos="3830638" algn="l"/>
              </a:tabLst>
              <a:defRPr/>
            </a:pPr>
            <a:r>
              <a:rPr lang="cs-CZ" sz="6600" b="1" kern="12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  <a:t>Slovesný vid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s-CZ" b="1">
                <a:solidFill>
                  <a:srgbClr val="FF0000"/>
                </a:solidFill>
              </a:rPr>
              <a:t>dokonavý </a:t>
            </a:r>
          </a:p>
          <a:p>
            <a:pPr lvl="1"/>
            <a:r>
              <a:rPr lang="cs-CZ" sz="2000" b="1"/>
              <a:t> </a:t>
            </a:r>
            <a:r>
              <a:rPr lang="cs-CZ" sz="2000" b="1">
                <a:solidFill>
                  <a:srgbClr val="002060"/>
                </a:solidFill>
              </a:rPr>
              <a:t>vyjadřuje děj ohraničený  </a:t>
            </a:r>
            <a:endParaRPr lang="cs-CZ" sz="2000">
              <a:solidFill>
                <a:srgbClr val="002060"/>
              </a:solidFill>
            </a:endParaRPr>
          </a:p>
          <a:p>
            <a:pPr lvl="2"/>
            <a:r>
              <a:rPr lang="cs-CZ" sz="2000" b="1"/>
              <a:t>jen v </a:t>
            </a:r>
            <a:r>
              <a:rPr lang="cs-CZ" sz="2000" b="1">
                <a:solidFill>
                  <a:schemeClr val="folHlink"/>
                </a:solidFill>
              </a:rPr>
              <a:t>čase minulém</a:t>
            </a:r>
            <a:r>
              <a:rPr lang="cs-CZ" sz="2000" b="1">
                <a:solidFill>
                  <a:srgbClr val="FFFF00"/>
                </a:solidFill>
              </a:rPr>
              <a:t> </a:t>
            </a:r>
            <a:r>
              <a:rPr lang="cs-CZ" sz="2000" b="1"/>
              <a:t>( přečetl) a </a:t>
            </a:r>
            <a:r>
              <a:rPr lang="cs-CZ" sz="2000" b="1">
                <a:solidFill>
                  <a:schemeClr val="folHlink"/>
                </a:solidFill>
              </a:rPr>
              <a:t>budoucím </a:t>
            </a:r>
            <a:r>
              <a:rPr lang="cs-CZ" sz="2000" b="1"/>
              <a:t>( přečte)    </a:t>
            </a:r>
            <a:endParaRPr lang="cs-CZ" sz="2000"/>
          </a:p>
          <a:p>
            <a:endParaRPr lang="cs-CZ" sz="2000" b="1">
              <a:solidFill>
                <a:srgbClr val="FF0000"/>
              </a:solidFill>
            </a:endParaRPr>
          </a:p>
          <a:p>
            <a:r>
              <a:rPr lang="cs-CZ" b="1">
                <a:solidFill>
                  <a:srgbClr val="FF0000"/>
                </a:solidFill>
              </a:rPr>
              <a:t>nedokonavý </a:t>
            </a:r>
          </a:p>
          <a:p>
            <a:pPr lvl="1"/>
            <a:r>
              <a:rPr lang="cs-CZ" sz="2000" b="1">
                <a:solidFill>
                  <a:srgbClr val="002060"/>
                </a:solidFill>
              </a:rPr>
              <a:t>vyjadřuje děj neohraničený, stále probíhající     </a:t>
            </a:r>
          </a:p>
          <a:p>
            <a:pPr lvl="2"/>
            <a:r>
              <a:rPr lang="cs-CZ" sz="2000" b="1"/>
              <a:t>v </a:t>
            </a:r>
            <a:r>
              <a:rPr lang="cs-CZ" sz="2000" b="1">
                <a:solidFill>
                  <a:schemeClr val="folHlink"/>
                </a:solidFill>
              </a:rPr>
              <a:t>čase přítomném</a:t>
            </a:r>
            <a:r>
              <a:rPr lang="cs-CZ" sz="2000" b="1">
                <a:solidFill>
                  <a:srgbClr val="FFFF00"/>
                </a:solidFill>
              </a:rPr>
              <a:t> </a:t>
            </a:r>
            <a:r>
              <a:rPr lang="cs-CZ" sz="2000" b="1"/>
              <a:t>( čte) , </a:t>
            </a:r>
            <a:r>
              <a:rPr lang="cs-CZ" sz="2000" b="1">
                <a:solidFill>
                  <a:schemeClr val="folHlink"/>
                </a:solidFill>
              </a:rPr>
              <a:t>minulém</a:t>
            </a:r>
            <a:r>
              <a:rPr lang="cs-CZ" sz="2000" b="1"/>
              <a:t> (četl), </a:t>
            </a:r>
            <a:r>
              <a:rPr lang="cs-CZ" sz="2000" b="1">
                <a:solidFill>
                  <a:schemeClr val="folHlink"/>
                </a:solidFill>
              </a:rPr>
              <a:t>budoucím</a:t>
            </a:r>
            <a:r>
              <a:rPr lang="cs-CZ" sz="2000" b="1">
                <a:solidFill>
                  <a:srgbClr val="FFFF00"/>
                </a:solidFill>
              </a:rPr>
              <a:t> </a:t>
            </a:r>
          </a:p>
          <a:p>
            <a:pPr lvl="2">
              <a:buFont typeface="Wingdings" pitchFamily="2" charset="2"/>
              <a:buNone/>
            </a:pPr>
            <a:r>
              <a:rPr lang="cs-CZ" sz="2000" b="1"/>
              <a:t>    ( bude číst)</a:t>
            </a:r>
            <a:endParaRPr lang="cs-CZ" sz="2000"/>
          </a:p>
          <a:p>
            <a:endParaRPr lang="cs-CZ" sz="2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-33629"/>
            <a:ext cx="8229600" cy="1448719"/>
          </a:xfrm>
          <a:noFill/>
          <a:ln/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tabLst>
                <a:tab pos="3830638" algn="l"/>
              </a:tabLst>
              <a:defRPr/>
            </a:pPr>
            <a:r>
              <a:rPr lang="cs-CZ" sz="6600" b="1" kern="12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  <a:t>Třídy a vzory</a:t>
            </a:r>
          </a:p>
        </p:txBody>
      </p:sp>
      <p:graphicFrame>
        <p:nvGraphicFramePr>
          <p:cNvPr id="24651" name="Group 75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103617877"/>
              </p:ext>
            </p:extLst>
          </p:nvPr>
        </p:nvGraphicFramePr>
        <p:xfrm>
          <a:off x="457200" y="1268413"/>
          <a:ext cx="8229600" cy="5466844"/>
        </p:xfrm>
        <a:graphic>
          <a:graphicData uri="http://schemas.openxmlformats.org/drawingml/2006/table">
            <a:tbl>
              <a:tblPr/>
              <a:tblGrid>
                <a:gridCol w="1176338"/>
                <a:gridCol w="1174750"/>
                <a:gridCol w="1176337"/>
                <a:gridCol w="1174750"/>
                <a:gridCol w="1176338"/>
                <a:gridCol w="1174750"/>
                <a:gridCol w="1176337"/>
              </a:tblGrid>
              <a:tr h="7921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Třídy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třída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- 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2. třída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 - 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3. třída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- je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4. třída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- 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5. třída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- 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7032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Vzory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charset="0"/>
                        </a:rPr>
                        <a:t>tvrdé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Nese (nesl)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Tiskne (tiskl)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Kryje (kryl)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Prosí (prosil)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Dělá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(dělal)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703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Bere (bral)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Mine (minul)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Kupuje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(kupoval)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Trpí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(trpěl, trp!)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  <a:tr h="703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Začne (začal)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Sází (sázel,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sázejí)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703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charset="0"/>
                        </a:rPr>
                        <a:t>měkké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Maže (mazal)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  <a:tr h="703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Peče (pekl)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703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Umře (umřel)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noFill/>
          <a:ln/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tabLst>
                <a:tab pos="3830638" algn="l"/>
              </a:tabLst>
              <a:defRPr/>
            </a:pPr>
            <a:r>
              <a:rPr lang="cs-CZ" sz="6000" b="1" kern="12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  <a:t>Slovesný tvar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288" y="1628775"/>
            <a:ext cx="8229600" cy="4525963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2400" b="1">
                <a:solidFill>
                  <a:srgbClr val="FF0000"/>
                </a:solidFill>
              </a:rPr>
              <a:t>Určitý </a:t>
            </a:r>
            <a:r>
              <a:rPr lang="cs-CZ" sz="2400" b="1"/>
              <a:t>– může vyjádřit osobu a číslo </a:t>
            </a:r>
          </a:p>
          <a:p>
            <a:pPr marL="0" indent="0">
              <a:buFont typeface="Wingdings" pitchFamily="2" charset="2"/>
              <a:buNone/>
            </a:pPr>
            <a:r>
              <a:rPr lang="cs-CZ" sz="2400" b="1"/>
              <a:t>              (volám, voláš, volá, voláme,…)</a:t>
            </a:r>
            <a:endParaRPr lang="cs-CZ" sz="2400"/>
          </a:p>
          <a:p>
            <a:pPr marL="0" indent="0">
              <a:buFont typeface="Wingdings" pitchFamily="2" charset="2"/>
              <a:buNone/>
            </a:pPr>
            <a:r>
              <a:rPr lang="cs-CZ" sz="2400" b="1">
                <a:solidFill>
                  <a:srgbClr val="FF0000"/>
                </a:solidFill>
              </a:rPr>
              <a:t>Neurčitý</a:t>
            </a:r>
            <a:r>
              <a:rPr lang="cs-CZ" sz="2400" b="1"/>
              <a:t> – nemůže vyjádřit osobu a číslo </a:t>
            </a:r>
          </a:p>
          <a:p>
            <a:pPr marL="0" indent="0">
              <a:buFont typeface="Wingdings" pitchFamily="2" charset="2"/>
              <a:buNone/>
            </a:pPr>
            <a:r>
              <a:rPr lang="cs-CZ" sz="2400" b="1"/>
              <a:t>                  (volat, být volán)</a:t>
            </a:r>
            <a:endParaRPr lang="cs-CZ" sz="2400"/>
          </a:p>
          <a:p>
            <a:pPr marL="0" indent="0">
              <a:buFont typeface="Wingdings" pitchFamily="2" charset="2"/>
              <a:buNone/>
            </a:pPr>
            <a:endParaRPr lang="cs-CZ" sz="2400" b="1"/>
          </a:p>
          <a:p>
            <a:pPr marL="0" indent="0">
              <a:buFont typeface="Wingdings" pitchFamily="2" charset="2"/>
              <a:buNone/>
            </a:pPr>
            <a:r>
              <a:rPr lang="cs-CZ" sz="2400" b="1">
                <a:solidFill>
                  <a:schemeClr val="folHlink"/>
                </a:solidFill>
              </a:rPr>
              <a:t>Jednoduchý</a:t>
            </a:r>
            <a:r>
              <a:rPr lang="cs-CZ" sz="2400" b="1"/>
              <a:t> – je vyjádřen jedním slovesem </a:t>
            </a:r>
          </a:p>
          <a:p>
            <a:pPr marL="0" indent="0">
              <a:buFont typeface="Wingdings" pitchFamily="2" charset="2"/>
              <a:buNone/>
            </a:pPr>
            <a:r>
              <a:rPr lang="cs-CZ" sz="2400" b="1"/>
              <a:t>                         (spát, smát se, zpívá )</a:t>
            </a:r>
            <a:endParaRPr lang="cs-CZ" sz="2400"/>
          </a:p>
          <a:p>
            <a:pPr marL="0" indent="0">
              <a:buFont typeface="Wingdings" pitchFamily="2" charset="2"/>
              <a:buNone/>
            </a:pPr>
            <a:r>
              <a:rPr lang="cs-CZ" sz="2400" b="1">
                <a:solidFill>
                  <a:schemeClr val="folHlink"/>
                </a:solidFill>
              </a:rPr>
              <a:t>Složený – </a:t>
            </a:r>
            <a:r>
              <a:rPr lang="cs-CZ" sz="2400" b="1"/>
              <a:t>je vyjádřen dvěma/více slovesy </a:t>
            </a:r>
          </a:p>
          <a:p>
            <a:pPr marL="0" indent="0">
              <a:buFont typeface="Wingdings" pitchFamily="2" charset="2"/>
              <a:buNone/>
            </a:pPr>
            <a:r>
              <a:rPr lang="cs-CZ" sz="2400" b="1"/>
              <a:t>                 (odešel jsem, smál jsem se,  </a:t>
            </a:r>
          </a:p>
          <a:p>
            <a:pPr marL="0" indent="0">
              <a:buFont typeface="Wingdings" pitchFamily="2" charset="2"/>
              <a:buNone/>
            </a:pPr>
            <a:r>
              <a:rPr lang="cs-CZ" sz="2400" b="1"/>
              <a:t>                  přáli bychom si)</a:t>
            </a: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algn="ctr"/>
            <a:r>
              <a:rPr lang="cs-CZ" sz="6000" b="1">
                <a:solidFill>
                  <a:srgbClr val="FF0000"/>
                </a:solidFill>
              </a:rPr>
              <a:t>POZOR !!!!!!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8313" y="1557338"/>
            <a:ext cx="8229600" cy="4525962"/>
          </a:xfrm>
        </p:spPr>
        <p:txBody>
          <a:bodyPr>
            <a:normAutofit/>
          </a:bodyPr>
          <a:lstStyle/>
          <a:p>
            <a:pPr marL="0" indent="0" algn="ctr">
              <a:buFont typeface="Wingdings" pitchFamily="2" charset="2"/>
              <a:buNone/>
            </a:pPr>
            <a:r>
              <a:rPr lang="cs-CZ" b="1">
                <a:solidFill>
                  <a:srgbClr val="FF0000"/>
                </a:solidFill>
              </a:rPr>
              <a:t>Všechny tvary sloves v minulém čase považujeme za </a:t>
            </a:r>
            <a:r>
              <a:rPr lang="cs-CZ" b="1" u="sng">
                <a:solidFill>
                  <a:srgbClr val="FF0000"/>
                </a:solidFill>
              </a:rPr>
              <a:t>složené</a:t>
            </a:r>
            <a:r>
              <a:rPr lang="cs-CZ" b="1">
                <a:solidFill>
                  <a:srgbClr val="FF0000"/>
                </a:solidFill>
              </a:rPr>
              <a:t> </a:t>
            </a:r>
          </a:p>
          <a:p>
            <a:pPr marL="0" indent="0" algn="ctr">
              <a:buFont typeface="Wingdings" pitchFamily="2" charset="2"/>
              <a:buNone/>
            </a:pPr>
            <a:r>
              <a:rPr lang="cs-CZ" b="1">
                <a:solidFill>
                  <a:srgbClr val="002060"/>
                </a:solidFill>
              </a:rPr>
              <a:t>(i v 3. os. č. jed. a mn. –  slyšel, slyšeli).</a:t>
            </a:r>
            <a:endParaRPr lang="cs-CZ">
              <a:solidFill>
                <a:srgbClr val="002060"/>
              </a:solidFill>
            </a:endParaRPr>
          </a:p>
          <a:p>
            <a:pPr marL="0" indent="0"/>
            <a:endParaRPr lang="cs-CZ" b="1"/>
          </a:p>
          <a:p>
            <a:pPr marL="0" indent="0" algn="ctr">
              <a:buFont typeface="Wingdings" pitchFamily="2" charset="2"/>
              <a:buNone/>
            </a:pPr>
            <a:r>
              <a:rPr lang="cs-CZ" b="1"/>
              <a:t>Původně ve staré češtině to byly tvary s pomocným slovesem:</a:t>
            </a:r>
          </a:p>
          <a:p>
            <a:pPr marL="0" indent="0" algn="ctr">
              <a:buFont typeface="Wingdings" pitchFamily="2" charset="2"/>
              <a:buNone/>
            </a:pPr>
            <a:r>
              <a:rPr lang="cs-CZ" b="1">
                <a:solidFill>
                  <a:srgbClr val="002060"/>
                </a:solidFill>
              </a:rPr>
              <a:t>slyšel jest, slyšeli jsou.</a:t>
            </a:r>
            <a:endParaRPr lang="cs-CZ">
              <a:solidFill>
                <a:srgbClr val="002060"/>
              </a:solidFill>
            </a:endParaRPr>
          </a:p>
          <a:p>
            <a:pPr marL="0" indent="0" algn="ctr">
              <a:buFont typeface="Wingdings" pitchFamily="2" charset="2"/>
              <a:buNone/>
            </a:pPr>
            <a:endParaRPr lang="cs-CZ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noFill/>
          <a:ln/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tabLst>
                <a:tab pos="3830638" algn="l"/>
              </a:tabLst>
              <a:defRPr/>
            </a:pPr>
            <a:r>
              <a:rPr lang="cs-CZ" sz="6600" b="1" kern="1200" spc="50" dirty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latin typeface="+mj-lt"/>
                <a:ea typeface="+mj-ea"/>
                <a:cs typeface="+mj-cs"/>
              </a:rPr>
              <a:t>Příčestí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FF0000"/>
                </a:solidFill>
              </a:rPr>
              <a:t>činné (minulé) </a:t>
            </a:r>
          </a:p>
          <a:p>
            <a:pPr lvl="1">
              <a:lnSpc>
                <a:spcPct val="80000"/>
              </a:lnSpc>
            </a:pPr>
            <a:r>
              <a:rPr lang="cs-CZ" sz="2800" b="1"/>
              <a:t> </a:t>
            </a:r>
            <a:r>
              <a:rPr lang="cs-CZ" sz="2800" b="1">
                <a:solidFill>
                  <a:srgbClr val="002060"/>
                </a:solidFill>
              </a:rPr>
              <a:t>slovesné tvary zakončené na : </a:t>
            </a:r>
          </a:p>
          <a:p>
            <a:pPr lvl="2">
              <a:lnSpc>
                <a:spcPct val="80000"/>
              </a:lnSpc>
            </a:pPr>
            <a:r>
              <a:rPr lang="cs-CZ" sz="2800" b="1">
                <a:solidFill>
                  <a:srgbClr val="FFC000"/>
                </a:solidFill>
              </a:rPr>
              <a:t> -l, -la,-lo, -li, -ly, -la</a:t>
            </a:r>
            <a:endParaRPr lang="cs-CZ" sz="2800">
              <a:solidFill>
                <a:srgbClr val="FFC000"/>
              </a:solidFill>
            </a:endParaRPr>
          </a:p>
          <a:p>
            <a:pPr lvl="1">
              <a:lnSpc>
                <a:spcPct val="80000"/>
              </a:lnSpc>
            </a:pPr>
            <a:r>
              <a:rPr lang="cs-CZ" sz="2800" b="1"/>
              <a:t>( přišel, přišla, přišlo, přišli, přišly, přišla)</a:t>
            </a:r>
            <a:endParaRPr lang="cs-CZ" sz="2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/>
          </a:p>
          <a:p>
            <a:pPr>
              <a:lnSpc>
                <a:spcPct val="80000"/>
              </a:lnSpc>
            </a:pPr>
            <a:r>
              <a:rPr lang="cs-CZ" sz="2800" b="1">
                <a:solidFill>
                  <a:srgbClr val="FF0000"/>
                </a:solidFill>
              </a:rPr>
              <a:t>trpné </a:t>
            </a:r>
          </a:p>
          <a:p>
            <a:pPr lvl="1">
              <a:lnSpc>
                <a:spcPct val="80000"/>
              </a:lnSpc>
            </a:pPr>
            <a:r>
              <a:rPr lang="cs-CZ" sz="2800" b="1">
                <a:solidFill>
                  <a:srgbClr val="002060"/>
                </a:solidFill>
              </a:rPr>
              <a:t>slovesné tvary zakončené na :</a:t>
            </a:r>
          </a:p>
          <a:p>
            <a:pPr lvl="2">
              <a:lnSpc>
                <a:spcPct val="80000"/>
              </a:lnSpc>
            </a:pPr>
            <a:r>
              <a:rPr lang="cs-CZ" sz="2800" b="1"/>
              <a:t> </a:t>
            </a:r>
            <a:r>
              <a:rPr lang="cs-CZ" sz="2800" b="1">
                <a:solidFill>
                  <a:srgbClr val="FFC000"/>
                </a:solidFill>
              </a:rPr>
              <a:t>–en, -n, -t </a:t>
            </a:r>
          </a:p>
          <a:p>
            <a:pPr lvl="1">
              <a:lnSpc>
                <a:spcPct val="80000"/>
              </a:lnSpc>
            </a:pPr>
            <a:r>
              <a:rPr lang="cs-CZ" sz="2800" b="1"/>
              <a:t>( nesen, hnán, bit) </a:t>
            </a:r>
            <a:endParaRPr lang="cs-CZ" sz="2800"/>
          </a:p>
          <a:p>
            <a:pPr>
              <a:lnSpc>
                <a:spcPct val="80000"/>
              </a:lnSpc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Došky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250</TotalTime>
  <Words>680</Words>
  <Application>Microsoft Office PowerPoint</Application>
  <PresentationFormat>Předvádění na obrazovce (4:3)</PresentationFormat>
  <Paragraphs>203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Vodotisk</vt:lpstr>
      <vt:lpstr>Došky</vt:lpstr>
      <vt:lpstr>Prezentace aplikace PowerPoint</vt:lpstr>
      <vt:lpstr>CO VYJADŘUJÍ SLOVESA? </vt:lpstr>
      <vt:lpstr>ŘEKNI SPRÁVNÉ ŘEŠENÍ : </vt:lpstr>
      <vt:lpstr>Jaké mluvnické významy sloveso vyjadřuje  ( co u sloves  určujeme)? </vt:lpstr>
      <vt:lpstr>Osoby </vt:lpstr>
      <vt:lpstr>Číslo </vt:lpstr>
      <vt:lpstr>Způsob </vt:lpstr>
      <vt:lpstr>Způsob podmiňovací</vt:lpstr>
      <vt:lpstr>Čas </vt:lpstr>
      <vt:lpstr>Slovesný rod</vt:lpstr>
      <vt:lpstr>Slovesný vid</vt:lpstr>
      <vt:lpstr>Třídy a vzory</vt:lpstr>
      <vt:lpstr>Slovesný tvar</vt:lpstr>
      <vt:lpstr>POZOR !!!!!!</vt:lpstr>
      <vt:lpstr>Příčestí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 a slovesné tvary</dc:title>
  <dc:creator>TIGERDENT sro</dc:creator>
  <cp:lastModifiedBy>Vlastník</cp:lastModifiedBy>
  <cp:revision>15</cp:revision>
  <dcterms:created xsi:type="dcterms:W3CDTF">2012-11-27T14:12:39Z</dcterms:created>
  <dcterms:modified xsi:type="dcterms:W3CDTF">2013-03-04T13:11:12Z</dcterms:modified>
</cp:coreProperties>
</file>