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9" r:id="rId5"/>
    <p:sldId id="261" r:id="rId6"/>
    <p:sldId id="260" r:id="rId7"/>
    <p:sldId id="262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91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12D9-D901-4B62-A2F1-2BCA3CA8EF7B}" type="datetimeFigureOut">
              <a:rPr lang="cs-CZ" smtClean="0"/>
              <a:pPr/>
              <a:t>3. 5. 2013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E6634-1950-4E69-943F-E7864B23943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00021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12D9-D901-4B62-A2F1-2BCA3CA8EF7B}" type="datetimeFigureOut">
              <a:rPr lang="cs-CZ" smtClean="0"/>
              <a:pPr/>
              <a:t>3. 5. 2013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E6634-1950-4E69-943F-E7864B23943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71321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12D9-D901-4B62-A2F1-2BCA3CA8EF7B}" type="datetimeFigureOut">
              <a:rPr lang="cs-CZ" smtClean="0"/>
              <a:pPr/>
              <a:t>3. 5. 2013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E6634-1950-4E69-943F-E7864B23943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62884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12D9-D901-4B62-A2F1-2BCA3CA8EF7B}" type="datetimeFigureOut">
              <a:rPr lang="cs-CZ" smtClean="0"/>
              <a:pPr/>
              <a:t>3. 5. 2013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E6634-1950-4E69-943F-E7864B23943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29674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12D9-D901-4B62-A2F1-2BCA3CA8EF7B}" type="datetimeFigureOut">
              <a:rPr lang="cs-CZ" smtClean="0"/>
              <a:pPr/>
              <a:t>3. 5. 2013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E6634-1950-4E69-943F-E7864B23943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68406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12D9-D901-4B62-A2F1-2BCA3CA8EF7B}" type="datetimeFigureOut">
              <a:rPr lang="cs-CZ" smtClean="0"/>
              <a:pPr/>
              <a:t>3. 5. 2013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E6634-1950-4E69-943F-E7864B23943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90975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12D9-D901-4B62-A2F1-2BCA3CA8EF7B}" type="datetimeFigureOut">
              <a:rPr lang="cs-CZ" smtClean="0"/>
              <a:pPr/>
              <a:t>3. 5. 2013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E6634-1950-4E69-943F-E7864B23943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31609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12D9-D901-4B62-A2F1-2BCA3CA8EF7B}" type="datetimeFigureOut">
              <a:rPr lang="cs-CZ" smtClean="0"/>
              <a:pPr/>
              <a:t>3. 5. 2013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E6634-1950-4E69-943F-E7864B23943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9564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12D9-D901-4B62-A2F1-2BCA3CA8EF7B}" type="datetimeFigureOut">
              <a:rPr lang="cs-CZ" smtClean="0"/>
              <a:pPr/>
              <a:t>3. 5. 2013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E6634-1950-4E69-943F-E7864B23943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89758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12D9-D901-4B62-A2F1-2BCA3CA8EF7B}" type="datetimeFigureOut">
              <a:rPr lang="cs-CZ" smtClean="0"/>
              <a:pPr/>
              <a:t>3. 5. 2013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E6634-1950-4E69-943F-E7864B23943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89164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12D9-D901-4B62-A2F1-2BCA3CA8EF7B}" type="datetimeFigureOut">
              <a:rPr lang="cs-CZ" smtClean="0"/>
              <a:pPr/>
              <a:t>3. 5. 2013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E6634-1950-4E69-943F-E7864B23943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31328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C12D9-D901-4B62-A2F1-2BCA3CA8EF7B}" type="datetimeFigureOut">
              <a:rPr lang="cs-CZ" smtClean="0"/>
              <a:pPr/>
              <a:t>3. 5. 2013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AE6634-1950-4E69-943F-E7864B23943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61401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Základní škola Ústí nad Labem, Anežky České 702/17, příspěvková organizace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/>
              <a:t>			</a:t>
            </a:r>
            <a:br>
              <a:rPr lang="cs-CZ" sz="1200" dirty="0" smtClean="0"/>
            </a:br>
            <a:r>
              <a:rPr lang="cs-CZ" sz="1200" dirty="0" smtClean="0">
                <a:cs typeface="Calibri" pitchFamily="34" charset="0"/>
              </a:rPr>
              <a:t>Název projektu: „Učíme lépe a moderněji“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cs typeface="Calibri" pitchFamily="34" charset="0"/>
              </a:rPr>
              <a:t>OP VK 1.4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		               </a:t>
            </a:r>
            <a:r>
              <a:rPr lang="cs-CZ" sz="3600" dirty="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VY_42_INOVACE_30_2_Lineární rovnice - zkouška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Roman Marschner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 / Téma: Matematika a její aplikace / Číslo a proměnná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 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47675" indent="-447675">
              <a:buNone/>
              <a:defRPr/>
            </a:pPr>
            <a:r>
              <a:rPr lang="cs-CZ" sz="1700" dirty="0" smtClean="0"/>
              <a:t>Anotace: Účelem </a:t>
            </a:r>
            <a:r>
              <a:rPr lang="cs-CZ" sz="1700" dirty="0"/>
              <a:t>prezentace </a:t>
            </a:r>
            <a:r>
              <a:rPr lang="cs-CZ" sz="1700" dirty="0" smtClean="0"/>
              <a:t>je seznámit žáky se zkouškou lineární rovnic pomocí vzorových příkladů. Následné ověřování řešení rovnic pomocí zkoušky.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VIII.A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5.4.2013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 5.4.2013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40648999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Lineární rovnice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Zkouška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5943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Lineární rovnice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>
              <a:buNone/>
            </a:pPr>
            <a:r>
              <a:rPr lang="cs-CZ" dirty="0" smtClean="0"/>
              <a:t>		                </a:t>
            </a:r>
            <a:r>
              <a:rPr lang="cs-CZ" sz="4000" dirty="0" smtClean="0"/>
              <a:t>x + 3 = 9</a:t>
            </a:r>
          </a:p>
          <a:p>
            <a:pPr marL="457200" lvl="1" indent="0">
              <a:buNone/>
            </a:pPr>
            <a:r>
              <a:rPr lang="cs-CZ" dirty="0" smtClean="0"/>
              <a:t>			              </a:t>
            </a:r>
            <a:r>
              <a:rPr lang="cs-CZ" sz="4000" u="dbl" dirty="0" smtClean="0"/>
              <a:t>x = 6</a:t>
            </a:r>
          </a:p>
          <a:p>
            <a:endParaRPr lang="cs-CZ" dirty="0"/>
          </a:p>
          <a:p>
            <a:r>
              <a:rPr lang="cs-CZ" dirty="0" smtClean="0"/>
              <a:t>Po vyřešení lineární rovnice je potřeba se o správném řešení přesvědčit </a:t>
            </a:r>
            <a:r>
              <a:rPr lang="cs-CZ" b="1" dirty="0" smtClean="0">
                <a:solidFill>
                  <a:srgbClr val="FF0000"/>
                </a:solidFill>
              </a:rPr>
              <a:t>zkouškou</a:t>
            </a:r>
            <a:r>
              <a:rPr lang="cs-CZ" dirty="0" smtClean="0"/>
              <a:t>!!!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50212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Zkouška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14116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x + 3 	= 9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</a:t>
            </a:r>
            <a:r>
              <a:rPr lang="cs-CZ" u="dbl" dirty="0" smtClean="0"/>
              <a:t>x 	= 6</a:t>
            </a:r>
          </a:p>
          <a:p>
            <a:pPr marL="0" lvl="1" indent="0">
              <a:buNone/>
            </a:pPr>
            <a:r>
              <a:rPr lang="cs-CZ" dirty="0" smtClean="0"/>
              <a:t>Zkouška:</a:t>
            </a:r>
          </a:p>
          <a:p>
            <a:pPr marL="0" lvl="1" indent="0">
              <a:buNone/>
            </a:pPr>
            <a:endParaRPr lang="cs-CZ" dirty="0"/>
          </a:p>
          <a:p>
            <a:pPr marL="0" lvl="1" indent="0">
              <a:buNone/>
            </a:pPr>
            <a:endParaRPr lang="cs-CZ" dirty="0" smtClean="0"/>
          </a:p>
          <a:p>
            <a:pPr marL="0" lvl="1" indent="0">
              <a:buNone/>
            </a:pPr>
            <a:r>
              <a:rPr lang="cs-CZ" dirty="0" smtClean="0"/>
              <a:t>L(6) =</a:t>
            </a:r>
            <a:endParaRPr lang="cs-CZ" dirty="0"/>
          </a:p>
          <a:p>
            <a:pPr marL="0" lvl="1" indent="0">
              <a:buNone/>
            </a:pPr>
            <a:r>
              <a:rPr lang="cs-CZ" dirty="0" smtClean="0"/>
              <a:t>P(6) =</a:t>
            </a:r>
          </a:p>
          <a:p>
            <a:pPr marL="0" lvl="1" indent="0">
              <a:buNone/>
            </a:pPr>
            <a:r>
              <a:rPr lang="cs-CZ" dirty="0" smtClean="0"/>
              <a:t>L(6) = P(6)</a:t>
            </a:r>
          </a:p>
          <a:p>
            <a:pPr marL="0" lvl="1" indent="0">
              <a:buNone/>
            </a:pPr>
            <a:r>
              <a:rPr lang="cs-CZ" dirty="0" smtClean="0"/>
              <a:t>Hodnoty pravé a levé strany rovnice se rovnají, číslo 6 </a:t>
            </a:r>
            <a:br>
              <a:rPr lang="cs-CZ" dirty="0" smtClean="0"/>
            </a:br>
            <a:r>
              <a:rPr lang="cs-CZ" b="1" dirty="0" smtClean="0">
                <a:solidFill>
                  <a:srgbClr val="FF0000"/>
                </a:solidFill>
              </a:rPr>
              <a:t>je</a:t>
            </a:r>
            <a:r>
              <a:rPr lang="cs-CZ" dirty="0" smtClean="0"/>
              <a:t> kořenem rovnice.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514116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y + 5 	= 7</a:t>
            </a:r>
          </a:p>
          <a:p>
            <a:pPr marL="0" indent="0">
              <a:buNone/>
            </a:pPr>
            <a:r>
              <a:rPr lang="cs-CZ" dirty="0" smtClean="0"/>
              <a:t>        </a:t>
            </a:r>
            <a:r>
              <a:rPr lang="cs-CZ" u="dbl" dirty="0" smtClean="0"/>
              <a:t>y 	= 3</a:t>
            </a:r>
          </a:p>
          <a:p>
            <a:pPr marL="0" lvl="1" indent="0">
              <a:buNone/>
            </a:pPr>
            <a:r>
              <a:rPr lang="cs-CZ" dirty="0" smtClean="0"/>
              <a:t>Zkouška:</a:t>
            </a:r>
          </a:p>
          <a:p>
            <a:pPr marL="0" indent="0">
              <a:buNone/>
            </a:pPr>
            <a:endParaRPr lang="cs-CZ" u="dbl" dirty="0" smtClean="0"/>
          </a:p>
          <a:p>
            <a:pPr marL="0" lvl="1" indent="0">
              <a:buNone/>
            </a:pPr>
            <a:endParaRPr lang="cs-CZ" dirty="0" smtClean="0"/>
          </a:p>
          <a:p>
            <a:pPr marL="0" lvl="1" indent="0">
              <a:buNone/>
            </a:pPr>
            <a:r>
              <a:rPr lang="cs-CZ" dirty="0" smtClean="0"/>
              <a:t>L(3) =</a:t>
            </a:r>
          </a:p>
          <a:p>
            <a:pPr marL="0" lvl="1" indent="0">
              <a:buNone/>
            </a:pPr>
            <a:r>
              <a:rPr lang="cs-CZ" dirty="0" smtClean="0"/>
              <a:t>P(3) =</a:t>
            </a:r>
          </a:p>
          <a:p>
            <a:pPr marL="0" lvl="1" indent="0">
              <a:buNone/>
            </a:pPr>
            <a:r>
              <a:rPr lang="cs-CZ" dirty="0" smtClean="0"/>
              <a:t>L(3) ≠ P(3)</a:t>
            </a:r>
          </a:p>
          <a:p>
            <a:pPr marL="0" lvl="1" indent="0">
              <a:buNone/>
            </a:pPr>
            <a:r>
              <a:rPr lang="cs-CZ" dirty="0" smtClean="0"/>
              <a:t>Hodnoty pravé a levé strany rovnice se nerovnají, číslo 3 </a:t>
            </a:r>
            <a:r>
              <a:rPr lang="cs-CZ" b="1" dirty="0" smtClean="0">
                <a:solidFill>
                  <a:srgbClr val="FF0000"/>
                </a:solidFill>
              </a:rPr>
              <a:t>není</a:t>
            </a:r>
            <a:r>
              <a:rPr lang="cs-CZ" dirty="0" smtClean="0"/>
              <a:t> kořenem rovnice.</a:t>
            </a:r>
          </a:p>
          <a:p>
            <a:pPr marL="0" indent="0">
              <a:buNone/>
            </a:pPr>
            <a:endParaRPr lang="cs-CZ" u="dbl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3068960"/>
            <a:ext cx="80284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cs-CZ" sz="2400" dirty="0" smtClean="0"/>
              <a:t>Dosadíme domnělý kořen rovnice za neznámou do pravé i levé </a:t>
            </a:r>
            <a:br>
              <a:rPr lang="cs-CZ" sz="2400" dirty="0" smtClean="0"/>
            </a:br>
            <a:r>
              <a:rPr lang="cs-CZ" sz="2400" dirty="0" smtClean="0"/>
              <a:t>strany dané rovnice.</a:t>
            </a:r>
          </a:p>
        </p:txBody>
      </p:sp>
      <p:sp>
        <p:nvSpPr>
          <p:cNvPr id="8" name="Šipka doleva 7"/>
          <p:cNvSpPr/>
          <p:nvPr/>
        </p:nvSpPr>
        <p:spPr>
          <a:xfrm rot="20253291">
            <a:off x="1932906" y="1757091"/>
            <a:ext cx="1512168" cy="432048"/>
          </a:xfrm>
          <a:prstGeom prst="lef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Šipka doleva 8"/>
          <p:cNvSpPr/>
          <p:nvPr/>
        </p:nvSpPr>
        <p:spPr>
          <a:xfrm rot="20253291">
            <a:off x="924793" y="3516731"/>
            <a:ext cx="1512168" cy="432048"/>
          </a:xfrm>
          <a:prstGeom prst="lef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Šipka doleva 9"/>
          <p:cNvSpPr/>
          <p:nvPr/>
        </p:nvSpPr>
        <p:spPr>
          <a:xfrm rot="20253291">
            <a:off x="6130975" y="1829100"/>
            <a:ext cx="1512168" cy="432048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Šipka doleva 10"/>
          <p:cNvSpPr/>
          <p:nvPr/>
        </p:nvSpPr>
        <p:spPr>
          <a:xfrm rot="20253291">
            <a:off x="5122862" y="3588740"/>
            <a:ext cx="1512168" cy="432048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1257531" y="3933056"/>
            <a:ext cx="10102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6 + 3 =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259632" y="436510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9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123728" y="393305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9</a:t>
            </a:r>
            <a:endParaRPr lang="cs-CZ" sz="2400" dirty="0"/>
          </a:p>
        </p:txBody>
      </p:sp>
      <p:sp>
        <p:nvSpPr>
          <p:cNvPr id="3" name="Šipka doprava 2"/>
          <p:cNvSpPr/>
          <p:nvPr/>
        </p:nvSpPr>
        <p:spPr>
          <a:xfrm rot="10800000">
            <a:off x="2428630" y="4005063"/>
            <a:ext cx="775217" cy="330423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Šipka doprava 13"/>
          <p:cNvSpPr/>
          <p:nvPr/>
        </p:nvSpPr>
        <p:spPr>
          <a:xfrm rot="10800000">
            <a:off x="1547664" y="4425764"/>
            <a:ext cx="1656184" cy="330423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Šipka doprava 14"/>
          <p:cNvSpPr/>
          <p:nvPr/>
        </p:nvSpPr>
        <p:spPr>
          <a:xfrm rot="10800000">
            <a:off x="6677102" y="4077072"/>
            <a:ext cx="775217" cy="330423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Šipka doprava 15"/>
          <p:cNvSpPr/>
          <p:nvPr/>
        </p:nvSpPr>
        <p:spPr>
          <a:xfrm rot="10800000">
            <a:off x="5724129" y="4538736"/>
            <a:ext cx="1656184" cy="330423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433995" y="4005064"/>
            <a:ext cx="10102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 + 5 =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455978" y="443711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7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320074" y="400506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8</a:t>
            </a:r>
            <a:endParaRPr lang="cs-CZ" sz="2400" dirty="0"/>
          </a:p>
        </p:txBody>
      </p:sp>
      <p:cxnSp>
        <p:nvCxnSpPr>
          <p:cNvPr id="21" name="Přímá spojnice 20"/>
          <p:cNvCxnSpPr/>
          <p:nvPr/>
        </p:nvCxnSpPr>
        <p:spPr>
          <a:xfrm>
            <a:off x="1547663" y="980728"/>
            <a:ext cx="0" cy="1152128"/>
          </a:xfrm>
          <a:prstGeom prst="line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5724128" y="980728"/>
            <a:ext cx="0" cy="115212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827584" y="1052736"/>
            <a:ext cx="6479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</a:rPr>
              <a:t>L(x)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547664" y="1052736"/>
            <a:ext cx="6815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</a:rPr>
              <a:t>P(x)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076056" y="1052736"/>
            <a:ext cx="6479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L(y)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5796136" y="1052736"/>
            <a:ext cx="6815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P(y)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0608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3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2" grpId="0"/>
      <p:bldP spid="12" grpId="0"/>
      <p:bldP spid="13" grpId="0"/>
      <p:bldP spid="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4" grpId="0"/>
      <p:bldP spid="25" grpId="0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Přesvědčte se dosazením, že číslo 7 je kořenem rovnice 3z + 6 = 27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sz="4800" dirty="0" smtClean="0"/>
              <a:t>3z + 6 = 27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L(7) =</a:t>
            </a:r>
          </a:p>
          <a:p>
            <a:pPr>
              <a:buNone/>
            </a:pPr>
            <a:r>
              <a:rPr lang="cs-CZ" dirty="0" smtClean="0"/>
              <a:t>P(7) =</a:t>
            </a:r>
          </a:p>
          <a:p>
            <a:pPr>
              <a:buNone/>
            </a:pPr>
            <a:r>
              <a:rPr lang="cs-CZ" dirty="0" smtClean="0"/>
              <a:t>L(7) = P(7)		</a:t>
            </a:r>
          </a:p>
          <a:p>
            <a:pPr>
              <a:buNone/>
            </a:pPr>
            <a:r>
              <a:rPr lang="cs-CZ" b="1" dirty="0" smtClean="0"/>
              <a:t>Číslo 7 je kořenem rovnice.</a:t>
            </a:r>
          </a:p>
          <a:p>
            <a:pPr>
              <a:buNone/>
            </a:pPr>
            <a:r>
              <a:rPr lang="cs-CZ" u="dbl" dirty="0" smtClean="0"/>
              <a:t>z = 7</a:t>
            </a:r>
            <a:endParaRPr lang="cs-CZ" u="dbl" dirty="0"/>
          </a:p>
        </p:txBody>
      </p:sp>
      <p:sp>
        <p:nvSpPr>
          <p:cNvPr id="2" name="TextovéPole 1"/>
          <p:cNvSpPr txBox="1"/>
          <p:nvPr/>
        </p:nvSpPr>
        <p:spPr>
          <a:xfrm>
            <a:off x="1475656" y="2996952"/>
            <a:ext cx="17892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3 ∙ 7 + 6 =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142768" y="2996952"/>
            <a:ext cx="15921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21 + 6 = 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82928" y="2996952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27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522281" y="3636313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27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Zjisti, které z čísel –2; 0; 4  je řešením rovnice 2x + 3 = 3x – 1</a:t>
            </a:r>
            <a:endParaRPr lang="cs-CZ" sz="66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L(–2) =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P(–2) =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L(–2) ≠ P(–2)</a:t>
            </a: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L(0) =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P(0) =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L(0) ≠ P(0)</a:t>
            </a: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L(4) =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P(4) =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L(4) = P(4)</a:t>
            </a:r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2" name="TextovéPole 1"/>
          <p:cNvSpPr txBox="1"/>
          <p:nvPr/>
        </p:nvSpPr>
        <p:spPr>
          <a:xfrm>
            <a:off x="1679403" y="1556792"/>
            <a:ext cx="22445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2 ∙ (–2) + 3 =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796158" y="1556792"/>
            <a:ext cx="14959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–4 </a:t>
            </a:r>
            <a:r>
              <a:rPr lang="cs-CZ" sz="3200" dirty="0"/>
              <a:t>+ 3 =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197895" y="1556792"/>
            <a:ext cx="5982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–1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691680" y="2060848"/>
            <a:ext cx="22445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3 </a:t>
            </a:r>
            <a:r>
              <a:rPr lang="cs-CZ" sz="3200" dirty="0"/>
              <a:t>∙ (–2) </a:t>
            </a:r>
            <a:r>
              <a:rPr lang="cs-CZ" sz="3200" dirty="0" smtClean="0"/>
              <a:t>– 1 =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808435" y="2060848"/>
            <a:ext cx="14959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–6 – 1 =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10172" y="2060848"/>
            <a:ext cx="5982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–7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11622" y="2628201"/>
            <a:ext cx="53499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Číslo </a:t>
            </a:r>
            <a:r>
              <a:rPr lang="cs-CZ" sz="3200" b="1" dirty="0" smtClean="0"/>
              <a:t>–2 </a:t>
            </a:r>
            <a:r>
              <a:rPr lang="cs-CZ" sz="3200" b="1" dirty="0">
                <a:solidFill>
                  <a:srgbClr val="FF0000"/>
                </a:solidFill>
              </a:rPr>
              <a:t>není</a:t>
            </a:r>
            <a:r>
              <a:rPr lang="cs-CZ" sz="3200" b="1" dirty="0"/>
              <a:t> řešením rovnice.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86584" y="3140968"/>
            <a:ext cx="17892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2 ∙ 0 + 3 =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3140968"/>
            <a:ext cx="12907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0 </a:t>
            </a:r>
            <a:r>
              <a:rPr lang="cs-CZ" sz="3200" dirty="0"/>
              <a:t>+ 3 </a:t>
            </a:r>
            <a:r>
              <a:rPr lang="cs-CZ" sz="3200" dirty="0" smtClean="0"/>
              <a:t>=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355976" y="314096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3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486584" y="3717032"/>
            <a:ext cx="17892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3 ∙ 0 – 1 =</a:t>
            </a:r>
            <a:endParaRPr lang="cs-CZ" sz="3200" dirty="0"/>
          </a:p>
        </p:txBody>
      </p:sp>
      <p:sp>
        <p:nvSpPr>
          <p:cNvPr id="15" name="Obdélník 14"/>
          <p:cNvSpPr/>
          <p:nvPr/>
        </p:nvSpPr>
        <p:spPr>
          <a:xfrm>
            <a:off x="3209254" y="3708321"/>
            <a:ext cx="12907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0 </a:t>
            </a:r>
            <a:r>
              <a:rPr lang="cs-CZ" sz="3200" dirty="0"/>
              <a:t>– 1 =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4355976" y="3717032"/>
            <a:ext cx="5982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–1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3203848" y="4284385"/>
            <a:ext cx="50517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Číslo </a:t>
            </a:r>
            <a:r>
              <a:rPr lang="cs-CZ" sz="3200" b="1" dirty="0" smtClean="0"/>
              <a:t>0 </a:t>
            </a:r>
            <a:r>
              <a:rPr lang="cs-CZ" sz="3200" b="1" dirty="0">
                <a:solidFill>
                  <a:srgbClr val="FF0000"/>
                </a:solidFill>
              </a:rPr>
              <a:t>není</a:t>
            </a:r>
            <a:r>
              <a:rPr lang="cs-CZ" sz="3200" b="1" dirty="0"/>
              <a:t> řešením rovnice.</a:t>
            </a:r>
            <a:endParaRPr lang="cs-CZ" sz="3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475656" y="4788441"/>
            <a:ext cx="17892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2 ∙ </a:t>
            </a:r>
            <a:r>
              <a:rPr lang="cs-CZ" sz="3200" dirty="0" smtClean="0"/>
              <a:t>4 </a:t>
            </a:r>
            <a:r>
              <a:rPr lang="cs-CZ" sz="3200" dirty="0"/>
              <a:t>+ 3 =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3120912" y="4788441"/>
            <a:ext cx="12907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8 </a:t>
            </a:r>
            <a:r>
              <a:rPr lang="cs-CZ" sz="3200" dirty="0"/>
              <a:t>+ 3 </a:t>
            </a:r>
            <a:r>
              <a:rPr lang="cs-CZ" sz="3200" dirty="0" smtClean="0"/>
              <a:t>=</a:t>
            </a:r>
            <a:endParaRPr lang="cs-CZ" sz="32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345048" y="4788441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11</a:t>
            </a:r>
            <a:endParaRPr lang="cs-CZ" sz="32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475656" y="5309919"/>
            <a:ext cx="17892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3 ∙ 4 – 1 =</a:t>
            </a:r>
            <a:endParaRPr lang="cs-CZ" sz="3200" dirty="0"/>
          </a:p>
        </p:txBody>
      </p:sp>
      <p:sp>
        <p:nvSpPr>
          <p:cNvPr id="22" name="Obdélník 21"/>
          <p:cNvSpPr/>
          <p:nvPr/>
        </p:nvSpPr>
        <p:spPr>
          <a:xfrm>
            <a:off x="3198326" y="5301208"/>
            <a:ext cx="14991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12 </a:t>
            </a:r>
            <a:r>
              <a:rPr lang="cs-CZ" sz="3200" dirty="0"/>
              <a:t>– 1 =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546617" y="5301208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11</a:t>
            </a:r>
            <a:endParaRPr lang="cs-CZ" sz="32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192920" y="5877272"/>
            <a:ext cx="46157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Číslo </a:t>
            </a:r>
            <a:r>
              <a:rPr lang="cs-CZ" sz="3200" b="1" dirty="0" smtClean="0"/>
              <a:t>4 </a:t>
            </a:r>
            <a:r>
              <a:rPr lang="cs-CZ" sz="3200" b="1" dirty="0" smtClean="0">
                <a:solidFill>
                  <a:srgbClr val="FF0000"/>
                </a:solidFill>
              </a:rPr>
              <a:t>je</a:t>
            </a:r>
            <a:r>
              <a:rPr lang="cs-CZ" sz="3200" b="1" dirty="0" smtClean="0"/>
              <a:t> </a:t>
            </a:r>
            <a:r>
              <a:rPr lang="cs-CZ" sz="3200" b="1" dirty="0"/>
              <a:t>řešením rovnice.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9" grpId="0"/>
      <p:bldP spid="10" grpId="0"/>
      <p:bldP spid="11" grpId="0"/>
      <p:bldP spid="3" grpId="0"/>
      <p:bldP spid="4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Zjisti, která z čísel 0,5; 1; 1,5; 2 jsou kořeny rovnice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4000" dirty="0" smtClean="0"/>
              <a:t>6x + 1 = 10</a:t>
            </a:r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r>
              <a:rPr lang="cs-CZ" sz="4000" dirty="0" smtClean="0"/>
              <a:t>8x + 2,7 = 10x – 1,3</a:t>
            </a:r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r>
              <a:rPr lang="cs-CZ" sz="4000" dirty="0" smtClean="0"/>
              <a:t>1,5x = 1,8x – 0,3</a:t>
            </a:r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r>
              <a:rPr lang="cs-CZ" sz="4000" dirty="0" smtClean="0"/>
              <a:t>4x + 3 = 15x – 2,5</a:t>
            </a:r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178736" y="1543144"/>
            <a:ext cx="1481496" cy="6617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700" u="dbl" dirty="0" smtClean="0"/>
              <a:t>x = 1,5</a:t>
            </a:r>
            <a:endParaRPr lang="cs-CZ" sz="3700" u="dbl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178736" y="2767280"/>
            <a:ext cx="1080745" cy="6617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700" u="dbl" dirty="0" smtClean="0"/>
              <a:t>x = 2</a:t>
            </a:r>
            <a:endParaRPr lang="cs-CZ" sz="3700" u="dbl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178736" y="3991416"/>
            <a:ext cx="1080745" cy="6617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700" u="dbl" dirty="0" smtClean="0"/>
              <a:t>x = 1</a:t>
            </a:r>
            <a:endParaRPr lang="cs-CZ" sz="3700" u="dbl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178736" y="5215552"/>
            <a:ext cx="1481496" cy="6617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700" u="dbl" dirty="0" smtClean="0"/>
              <a:t>x = 0,5</a:t>
            </a:r>
            <a:endParaRPr lang="cs-CZ" sz="3700" u="db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7047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143</TotalTime>
  <Words>507</Words>
  <Application>Microsoft Office PowerPoint</Application>
  <PresentationFormat>Předvádění na obrazovce (4:3)</PresentationFormat>
  <Paragraphs>125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Lineární rovnice</vt:lpstr>
      <vt:lpstr>Lineární rovnice</vt:lpstr>
      <vt:lpstr>Zkouška</vt:lpstr>
      <vt:lpstr>Přesvědčte se dosazením, že číslo 7 je kořenem rovnice 3z + 6 = 27</vt:lpstr>
      <vt:lpstr>Zjisti, které z čísel –2; 0; 4  je řešením rovnice 2x + 3 = 3x – 1</vt:lpstr>
      <vt:lpstr>Zjisti, která z čísel 0,5; 1; 1,5; 2 jsou kořeny rovnice</vt:lpstr>
      <vt:lpstr>Zdroje</vt:lpstr>
    </vt:vector>
  </TitlesOfParts>
  <Company>ZŠ Ústí nad Labem, Anežky České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Lineární rovnice</dc:title>
  <dc:creator>Roman Marschner</dc:creator>
  <cp:lastModifiedBy>Roman</cp:lastModifiedBy>
  <cp:revision>15</cp:revision>
  <dcterms:created xsi:type="dcterms:W3CDTF">2013-04-04T13:02:27Z</dcterms:created>
  <dcterms:modified xsi:type="dcterms:W3CDTF">2013-05-03T20:01:29Z</dcterms:modified>
</cp:coreProperties>
</file>