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9" r:id="rId5"/>
    <p:sldId id="260" r:id="rId6"/>
    <p:sldId id="261" r:id="rId7"/>
    <p:sldId id="263" r:id="rId8"/>
    <p:sldId id="264" r:id="rId9"/>
    <p:sldId id="265" r:id="rId10"/>
    <p:sldId id="267" r:id="rId11"/>
    <p:sldId id="262" r:id="rId12"/>
    <p:sldId id="273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1374D-6232-4BC8-932D-15FF25D60336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B3F30C-A1ED-41C2-BB9E-91497760D79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VY_42_INOVACE_31_2_Lineární rovnice – ekvivalentní úpravy rovnic – 1. díl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Účelem prezentace je seznámit žáky s řešením lineárních rovnic pomocí ekvivalentních úprav. Následné poznávání ekvivalentních úprav a řešení jednoduchých lineárních rovnic.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8.4.2013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9499632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Ekvivalentní úpravy rovnic – 1. díl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oman\AppData\Local\Microsoft\Windows\Temporary Internet Files\Content.IE5\Z098DS18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9552" y="3717032"/>
            <a:ext cx="2996952" cy="2996952"/>
          </a:xfrm>
          <a:prstGeom prst="rect">
            <a:avLst/>
          </a:prstGeom>
          <a:noFill/>
        </p:spPr>
      </p:pic>
      <p:pic>
        <p:nvPicPr>
          <p:cNvPr id="8" name="Picture 2" descr="C:\Users\Roman\AppData\Local\Microsoft\Windows\Temporary Internet Files\Content.IE5\Z098DS18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35488" y="3717032"/>
            <a:ext cx="2996952" cy="299695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úpravy rovnic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dirty="0" smtClean="0"/>
              <a:t>x + 2 = 5</a:t>
            </a:r>
          </a:p>
          <a:p>
            <a:pPr marL="0" indent="0">
              <a:buNone/>
            </a:pPr>
            <a:r>
              <a:rPr lang="cs-CZ" dirty="0" smtClean="0"/>
              <a:t>Pomocí ekvivalentních úprav se snažíme </a:t>
            </a:r>
            <a:br>
              <a:rPr lang="cs-CZ" dirty="0" smtClean="0"/>
            </a:br>
            <a:r>
              <a:rPr lang="cs-CZ" dirty="0" smtClean="0"/>
              <a:t>v rovnici upravit tak, aby na jedné straně byla neznámá a na druhé straně číselný výraz.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36118" y="5517232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X</a:t>
            </a:r>
            <a:endParaRPr lang="cs-CZ" sz="4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12360" y="5517232"/>
            <a:ext cx="47801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X</a:t>
            </a:r>
            <a:endParaRPr lang="cs-CZ" sz="4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2342" y="551897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551723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3</a:t>
            </a:r>
            <a:endParaRPr lang="cs-CZ" sz="4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5085184"/>
            <a:ext cx="10374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nebo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rovnice pomocí ekvivalentních úprav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2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00B0F0"/>
                </a:solidFill>
              </a:rPr>
              <a:t>5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levé i pravé strany</a:t>
            </a:r>
            <a:br>
              <a:rPr lang="cs-CZ" dirty="0" smtClean="0"/>
            </a:br>
            <a:r>
              <a:rPr lang="cs-CZ" dirty="0" smtClean="0"/>
              <a:t>odečteme číslo 2.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B0F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– </a:t>
            </a:r>
            <a:r>
              <a:rPr lang="cs-CZ" dirty="0" err="1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00B0F0"/>
                </a:solidFill>
              </a:rPr>
              <a:t>5 </a:t>
            </a:r>
            <a:r>
              <a:rPr lang="cs-CZ" dirty="0" smtClean="0">
                <a:solidFill>
                  <a:srgbClr val="00B050"/>
                </a:solidFill>
              </a:rPr>
              <a:t>– 2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sz="54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54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54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Roman\AppData\Local\Microsoft\Windows\Temporary Internet Files\Content.IE5\Z098DS18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1988840"/>
            <a:ext cx="3960440" cy="3960440"/>
          </a:xfrm>
          <a:prstGeom prst="rect">
            <a:avLst/>
          </a:prstGeom>
          <a:noFill/>
        </p:spPr>
      </p:pic>
      <p:sp>
        <p:nvSpPr>
          <p:cNvPr id="5" name="Plechovka 4"/>
          <p:cNvSpPr/>
          <p:nvPr/>
        </p:nvSpPr>
        <p:spPr>
          <a:xfrm>
            <a:off x="4932040" y="4509120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8" name="Plechovka 7"/>
          <p:cNvSpPr/>
          <p:nvPr/>
        </p:nvSpPr>
        <p:spPr>
          <a:xfrm>
            <a:off x="7380312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>
            <a:off x="7668344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7956376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267744" y="2420888"/>
            <a:ext cx="129614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420888"/>
            <a:ext cx="1656184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echovka 15"/>
          <p:cNvSpPr/>
          <p:nvPr/>
        </p:nvSpPr>
        <p:spPr>
          <a:xfrm>
            <a:off x="4716016" y="4869160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echovka 16"/>
          <p:cNvSpPr/>
          <p:nvPr/>
        </p:nvSpPr>
        <p:spPr>
          <a:xfrm>
            <a:off x="5364088" y="4869160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echovka 17"/>
          <p:cNvSpPr/>
          <p:nvPr/>
        </p:nvSpPr>
        <p:spPr>
          <a:xfrm>
            <a:off x="7524328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echovka 18"/>
          <p:cNvSpPr/>
          <p:nvPr/>
        </p:nvSpPr>
        <p:spPr>
          <a:xfrm>
            <a:off x="7812360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1569566"/>
            <a:ext cx="1305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 –2</a:t>
            </a:r>
            <a:endParaRPr lang="cs-CZ" sz="5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2" grpId="0" animBg="1"/>
      <p:bldP spid="14" grpId="0" animBg="1"/>
      <p:bldP spid="15" grpId="0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rovnice pomocí ekvivalentních úprav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2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00B0F0"/>
                </a:solidFill>
              </a:rPr>
              <a:t>5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levé i pravé strany</a:t>
            </a:r>
            <a:br>
              <a:rPr lang="cs-CZ" dirty="0" smtClean="0"/>
            </a:br>
            <a:r>
              <a:rPr lang="cs-CZ" dirty="0" smtClean="0"/>
              <a:t>odečteme číslo 2.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x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00B0F0"/>
                </a:solidFill>
              </a:rPr>
              <a:t>2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– </a:t>
            </a:r>
            <a:r>
              <a:rPr lang="cs-CZ" dirty="0" err="1" smtClean="0">
                <a:solidFill>
                  <a:srgbClr val="00B050"/>
                </a:solidFill>
              </a:rPr>
              <a:t>2</a:t>
            </a:r>
            <a:r>
              <a:rPr lang="cs-CZ" dirty="0" smtClean="0"/>
              <a:t> = </a:t>
            </a:r>
            <a:r>
              <a:rPr lang="cs-CZ" dirty="0" smtClean="0">
                <a:solidFill>
                  <a:srgbClr val="00B0F0"/>
                </a:solidFill>
              </a:rPr>
              <a:t>5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– 2</a:t>
            </a:r>
            <a:endParaRPr lang="cs-CZ" dirty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sz="54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54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54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2267744" y="2420888"/>
            <a:ext cx="129614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420888"/>
            <a:ext cx="1656184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572000" y="3573016"/>
            <a:ext cx="1628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Zkouška: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4068361"/>
            <a:ext cx="2707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L(3) = </a:t>
            </a:r>
            <a:r>
              <a:rPr lang="cs-CZ" sz="3200" dirty="0" err="1" smtClean="0"/>
              <a:t>3</a:t>
            </a:r>
            <a:r>
              <a:rPr lang="cs-CZ" sz="3200" dirty="0" smtClean="0"/>
              <a:t> + 2 = 5 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72000" y="4581128"/>
            <a:ext cx="14542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P(3) = 5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5076473"/>
            <a:ext cx="18774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L(3) = P(3)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1569566"/>
            <a:ext cx="1305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 –2</a:t>
            </a:r>
            <a:endParaRPr lang="cs-CZ" sz="54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Vyřešte pomocí ekvivalentních úprav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      x – 6 	= 10</a:t>
            </a:r>
          </a:p>
          <a:p>
            <a:pPr>
              <a:buNone/>
            </a:pPr>
            <a:r>
              <a:rPr lang="cs-CZ" sz="3600" dirty="0" smtClean="0"/>
              <a:t> x – 6 + </a:t>
            </a:r>
            <a:r>
              <a:rPr lang="cs-CZ" sz="3600" dirty="0" err="1" smtClean="0"/>
              <a:t>6</a:t>
            </a:r>
            <a:r>
              <a:rPr lang="cs-CZ" sz="3600" dirty="0" smtClean="0"/>
              <a:t> 	= 10 + 6</a:t>
            </a:r>
          </a:p>
          <a:p>
            <a:pPr>
              <a:buNone/>
            </a:pPr>
            <a:r>
              <a:rPr lang="cs-CZ" sz="3600" dirty="0"/>
              <a:t>	</a:t>
            </a:r>
            <a:r>
              <a:rPr lang="cs-CZ" sz="3600" dirty="0" smtClean="0"/>
              <a:t>	     </a:t>
            </a:r>
            <a:r>
              <a:rPr lang="cs-CZ" sz="3600" u="dbl" dirty="0" smtClean="0"/>
              <a:t>x 	= 16</a:t>
            </a:r>
          </a:p>
          <a:p>
            <a:pPr>
              <a:buNone/>
            </a:pPr>
            <a:r>
              <a:rPr lang="cs-CZ" sz="3600" dirty="0" err="1" smtClean="0"/>
              <a:t>Zk</a:t>
            </a:r>
            <a:r>
              <a:rPr lang="cs-CZ" sz="3600" dirty="0" smtClean="0"/>
              <a:t>.:</a:t>
            </a:r>
            <a:r>
              <a:rPr lang="cs-CZ" sz="44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L(16) = </a:t>
            </a:r>
            <a:r>
              <a:rPr lang="cs-CZ" sz="3600" dirty="0" err="1" smtClean="0"/>
              <a:t>16</a:t>
            </a:r>
            <a:r>
              <a:rPr lang="cs-CZ" sz="3600" dirty="0" smtClean="0"/>
              <a:t> – 6 = 10</a:t>
            </a:r>
          </a:p>
          <a:p>
            <a:pPr>
              <a:buNone/>
            </a:pPr>
            <a:r>
              <a:rPr lang="cs-CZ" sz="3600" dirty="0" smtClean="0"/>
              <a:t>P(16) = 10</a:t>
            </a:r>
          </a:p>
          <a:p>
            <a:pPr>
              <a:buNone/>
            </a:pPr>
            <a:r>
              <a:rPr lang="cs-CZ" sz="3600" dirty="0" smtClean="0"/>
              <a:t>L(16) = P(16)</a:t>
            </a:r>
            <a:endParaRPr lang="cs-CZ" sz="4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355976" y="1556792"/>
            <a:ext cx="4788024" cy="49685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        7 + x 	= – 3</a:t>
            </a:r>
          </a:p>
          <a:p>
            <a:pPr>
              <a:buNone/>
            </a:pPr>
            <a:r>
              <a:rPr lang="cs-CZ" sz="3600" dirty="0" smtClean="0"/>
              <a:t> 7 – </a:t>
            </a:r>
            <a:r>
              <a:rPr lang="cs-CZ" sz="3600" dirty="0" err="1" smtClean="0"/>
              <a:t>7</a:t>
            </a:r>
            <a:r>
              <a:rPr lang="cs-CZ" sz="3600" dirty="0" smtClean="0"/>
              <a:t> + x 	= –3 – 7 </a:t>
            </a:r>
          </a:p>
          <a:p>
            <a:pPr>
              <a:buNone/>
            </a:pPr>
            <a:r>
              <a:rPr lang="cs-CZ" sz="3600" dirty="0" smtClean="0"/>
              <a:t>		     </a:t>
            </a:r>
            <a:r>
              <a:rPr lang="cs-CZ" sz="3600" u="dbl" dirty="0" smtClean="0"/>
              <a:t>x 	= –10 </a:t>
            </a:r>
          </a:p>
          <a:p>
            <a:pPr>
              <a:buNone/>
            </a:pPr>
            <a:r>
              <a:rPr lang="cs-CZ" sz="3600" dirty="0" err="1" smtClean="0"/>
              <a:t>Zk</a:t>
            </a:r>
            <a:r>
              <a:rPr lang="cs-CZ" sz="3600" dirty="0" smtClean="0"/>
              <a:t>.:</a:t>
            </a:r>
            <a:r>
              <a:rPr lang="cs-CZ" sz="4400" dirty="0" smtClean="0"/>
              <a:t>	</a:t>
            </a:r>
          </a:p>
          <a:p>
            <a:pPr>
              <a:buNone/>
            </a:pPr>
            <a:r>
              <a:rPr lang="cs-CZ" sz="3600" dirty="0" smtClean="0"/>
              <a:t>L(–10 ) = 7 + (– 10) = –3</a:t>
            </a:r>
          </a:p>
          <a:p>
            <a:pPr>
              <a:buNone/>
            </a:pPr>
            <a:r>
              <a:rPr lang="cs-CZ" sz="3600" dirty="0" smtClean="0"/>
              <a:t>P(–10 ) = –3</a:t>
            </a:r>
          </a:p>
          <a:p>
            <a:pPr>
              <a:buNone/>
            </a:pPr>
            <a:r>
              <a:rPr lang="cs-CZ" sz="3600" dirty="0" smtClean="0"/>
              <a:t>L(–10 ) = P(–10 )</a:t>
            </a:r>
            <a:endParaRPr lang="cs-CZ" sz="4400" dirty="0" smtClean="0"/>
          </a:p>
          <a:p>
            <a:pPr>
              <a:buNone/>
            </a:pPr>
            <a:endParaRPr lang="cs-CZ" sz="3600" u="dbl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53905" y="1556792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/ +6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42337" y="1556792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/ –7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Roman\AppData\Local\Microsoft\Windows\Temporary Internet Files\Content.IE5\Z098DS18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9992" y="1988840"/>
            <a:ext cx="3960440" cy="39604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rovnice pomocí ekvivalentních úprav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2x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1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FF0000"/>
                </a:solidFill>
              </a:rPr>
              <a:t>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endParaRPr lang="cs-CZ" sz="11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2x</a:t>
            </a:r>
            <a:r>
              <a:rPr lang="cs-CZ" sz="3600" dirty="0" smtClean="0">
                <a:solidFill>
                  <a:srgbClr val="00B050"/>
                </a:solidFill>
              </a:rPr>
              <a:t> – x </a:t>
            </a:r>
            <a:r>
              <a:rPr lang="cs-CZ" sz="3600" dirty="0" smtClean="0"/>
              <a:t>+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F0"/>
                </a:solidFill>
              </a:rPr>
              <a:t>1</a:t>
            </a:r>
            <a:r>
              <a:rPr lang="cs-CZ" sz="3600" dirty="0" smtClean="0">
                <a:solidFill>
                  <a:srgbClr val="00B050"/>
                </a:solidFill>
              </a:rPr>
              <a:t> = </a:t>
            </a:r>
            <a:r>
              <a:rPr lang="cs-CZ" sz="3600" dirty="0" smtClean="0">
                <a:solidFill>
                  <a:srgbClr val="FF0000"/>
                </a:solidFill>
              </a:rPr>
              <a:t>x</a:t>
            </a:r>
            <a:r>
              <a:rPr lang="cs-CZ" sz="3600" dirty="0" smtClean="0">
                <a:solidFill>
                  <a:srgbClr val="00B050"/>
                </a:solidFill>
              </a:rPr>
              <a:t> – </a:t>
            </a:r>
            <a:r>
              <a:rPr lang="cs-CZ" sz="3600" dirty="0" err="1" smtClean="0">
                <a:solidFill>
                  <a:srgbClr val="00B050"/>
                </a:solidFill>
              </a:rPr>
              <a:t>x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+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 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1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00B0F0"/>
                </a:solidFill>
              </a:rPr>
              <a:t>4</a:t>
            </a:r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x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00B0F0"/>
                </a:solidFill>
              </a:rPr>
              <a:t>1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– </a:t>
            </a:r>
            <a:r>
              <a:rPr lang="cs-CZ" sz="3600" dirty="0" err="1" smtClean="0">
                <a:solidFill>
                  <a:srgbClr val="00B050"/>
                </a:solidFill>
              </a:rPr>
              <a:t>1</a:t>
            </a:r>
            <a:r>
              <a:rPr lang="cs-CZ" sz="3600" dirty="0" smtClean="0"/>
              <a:t> = 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– 1</a:t>
            </a:r>
          </a:p>
          <a:p>
            <a:pPr marL="0" indent="0">
              <a:buNone/>
            </a:pP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5148064" y="4509120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8" name="Plechovka 7"/>
          <p:cNvSpPr/>
          <p:nvPr/>
        </p:nvSpPr>
        <p:spPr>
          <a:xfrm>
            <a:off x="7740352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>
            <a:off x="7740352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8028384" y="4941168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627784" y="2420888"/>
            <a:ext cx="165618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420888"/>
            <a:ext cx="2016224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lechovka 16"/>
          <p:cNvSpPr/>
          <p:nvPr/>
        </p:nvSpPr>
        <p:spPr>
          <a:xfrm>
            <a:off x="5220072" y="4293096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lechovka 18"/>
          <p:cNvSpPr/>
          <p:nvPr/>
        </p:nvSpPr>
        <p:spPr>
          <a:xfrm>
            <a:off x="8028384" y="4725144"/>
            <a:ext cx="216024" cy="216024"/>
          </a:xfrm>
          <a:prstGeom prst="can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lechovka 19"/>
          <p:cNvSpPr/>
          <p:nvPr/>
        </p:nvSpPr>
        <p:spPr>
          <a:xfrm>
            <a:off x="4644008" y="4509120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1" name="Plechovka 20"/>
          <p:cNvSpPr/>
          <p:nvPr/>
        </p:nvSpPr>
        <p:spPr>
          <a:xfrm>
            <a:off x="7236296" y="4581128"/>
            <a:ext cx="432048" cy="576064"/>
          </a:xfrm>
          <a:prstGeom prst="ca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x</a:t>
            </a:r>
            <a:endParaRPr lang="cs-CZ" sz="4000" dirty="0"/>
          </a:p>
        </p:txBody>
      </p:sp>
      <p:sp>
        <p:nvSpPr>
          <p:cNvPr id="22" name="Obdélník 21"/>
          <p:cNvSpPr/>
          <p:nvPr/>
        </p:nvSpPr>
        <p:spPr>
          <a:xfrm>
            <a:off x="1763688" y="4941168"/>
            <a:ext cx="149432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54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54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1569566"/>
            <a:ext cx="12538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–x</a:t>
            </a:r>
            <a:endParaRPr lang="cs-CZ" sz="5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03848" y="3429000"/>
            <a:ext cx="1305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–1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9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2" grpId="0" animBg="1"/>
      <p:bldP spid="14" grpId="0" animBg="1"/>
      <p:bldP spid="15" grpId="0" animBg="1"/>
      <p:bldP spid="17" grpId="0" animBg="1"/>
      <p:bldP spid="17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/>
      <p:bldP spid="23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rovnice pomocí ekvivalentních úprav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2x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1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FF0000"/>
                </a:solidFill>
              </a:rPr>
              <a:t>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endParaRPr lang="cs-CZ" sz="11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2x</a:t>
            </a:r>
            <a:r>
              <a:rPr lang="cs-CZ" sz="3600" dirty="0" smtClean="0">
                <a:solidFill>
                  <a:srgbClr val="00B050"/>
                </a:solidFill>
              </a:rPr>
              <a:t> – x </a:t>
            </a:r>
            <a:r>
              <a:rPr lang="cs-CZ" sz="3600" dirty="0" smtClean="0"/>
              <a:t>+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F0"/>
                </a:solidFill>
              </a:rPr>
              <a:t>1</a:t>
            </a:r>
            <a:r>
              <a:rPr lang="cs-CZ" sz="3600" dirty="0" smtClean="0">
                <a:solidFill>
                  <a:srgbClr val="00B050"/>
                </a:solidFill>
              </a:rPr>
              <a:t> = </a:t>
            </a:r>
            <a:r>
              <a:rPr lang="cs-CZ" sz="3600" dirty="0" smtClean="0">
                <a:solidFill>
                  <a:srgbClr val="FF0000"/>
                </a:solidFill>
              </a:rPr>
              <a:t>x</a:t>
            </a:r>
            <a:r>
              <a:rPr lang="cs-CZ" sz="3600" dirty="0" smtClean="0">
                <a:solidFill>
                  <a:srgbClr val="00B050"/>
                </a:solidFill>
              </a:rPr>
              <a:t> – </a:t>
            </a:r>
            <a:r>
              <a:rPr lang="cs-CZ" sz="3600" dirty="0" err="1" smtClean="0">
                <a:solidFill>
                  <a:srgbClr val="00B050"/>
                </a:solidFill>
              </a:rPr>
              <a:t>x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+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</a:p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 x</a:t>
            </a:r>
            <a:r>
              <a:rPr lang="cs-CZ" sz="5400" dirty="0" smtClean="0"/>
              <a:t> + </a:t>
            </a:r>
            <a:r>
              <a:rPr lang="cs-CZ" sz="5400" dirty="0" smtClean="0">
                <a:solidFill>
                  <a:srgbClr val="00B0F0"/>
                </a:solidFill>
              </a:rPr>
              <a:t>1</a:t>
            </a:r>
            <a:r>
              <a:rPr lang="cs-CZ" sz="5400" dirty="0" smtClean="0"/>
              <a:t> = </a:t>
            </a:r>
            <a:r>
              <a:rPr lang="cs-CZ" sz="5400" dirty="0" smtClean="0">
                <a:solidFill>
                  <a:srgbClr val="00B0F0"/>
                </a:solidFill>
              </a:rPr>
              <a:t>4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/ –1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 x</a:t>
            </a:r>
            <a:r>
              <a:rPr lang="cs-CZ" sz="3600" dirty="0" smtClean="0"/>
              <a:t> + </a:t>
            </a:r>
            <a:r>
              <a:rPr lang="cs-CZ" sz="3600" dirty="0" smtClean="0">
                <a:solidFill>
                  <a:srgbClr val="00B0F0"/>
                </a:solidFill>
              </a:rPr>
              <a:t>1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– </a:t>
            </a:r>
            <a:r>
              <a:rPr lang="cs-CZ" sz="3600" dirty="0" err="1" smtClean="0">
                <a:solidFill>
                  <a:srgbClr val="00B050"/>
                </a:solidFill>
              </a:rPr>
              <a:t>1</a:t>
            </a:r>
            <a:r>
              <a:rPr lang="cs-CZ" sz="3600" dirty="0" smtClean="0"/>
              <a:t> = </a:t>
            </a:r>
            <a:r>
              <a:rPr lang="cs-CZ" sz="3600" dirty="0" smtClean="0">
                <a:solidFill>
                  <a:srgbClr val="00B0F0"/>
                </a:solidFill>
              </a:rPr>
              <a:t>4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– 1</a:t>
            </a:r>
          </a:p>
          <a:p>
            <a:pPr marL="0" indent="0">
              <a:buNone/>
            </a:pP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2627784" y="2420888"/>
            <a:ext cx="1656184" cy="288032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467544" y="2420888"/>
            <a:ext cx="2016224" cy="288032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763688" y="4941168"/>
            <a:ext cx="149432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u="dbl" dirty="0" smtClean="0">
                <a:solidFill>
                  <a:srgbClr val="FF0000"/>
                </a:solidFill>
                <a:uFill>
                  <a:solidFill>
                    <a:schemeClr val="tx1"/>
                  </a:solidFill>
                </a:uFill>
              </a:rPr>
              <a:t>x</a:t>
            </a:r>
            <a:r>
              <a:rPr lang="cs-CZ" sz="5400" u="dbl" cap="all" dirty="0" smtClean="0">
                <a:uFill>
                  <a:solidFill>
                    <a:schemeClr val="tx1"/>
                  </a:solidFill>
                </a:uFill>
              </a:rPr>
              <a:t> = </a:t>
            </a:r>
            <a:r>
              <a:rPr lang="cs-CZ" sz="5400" u="dbl" cap="all" dirty="0" smtClean="0">
                <a:solidFill>
                  <a:srgbClr val="00B0F0"/>
                </a:solidFill>
                <a:uFill>
                  <a:solidFill>
                    <a:schemeClr val="tx1"/>
                  </a:solidFill>
                </a:uFill>
              </a:rPr>
              <a:t>3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72519" y="3789040"/>
            <a:ext cx="16289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Zkouška: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2519" y="4284385"/>
            <a:ext cx="32063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L(3) = 2 ∙ 3 + 1 = 7 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2519" y="4797152"/>
            <a:ext cx="2653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P(3) = </a:t>
            </a:r>
            <a:r>
              <a:rPr lang="cs-CZ" sz="3200" dirty="0" err="1" smtClean="0"/>
              <a:t>3</a:t>
            </a:r>
            <a:r>
              <a:rPr lang="cs-CZ" sz="3200" dirty="0" smtClean="0"/>
              <a:t> + 4 = 7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72519" y="5292497"/>
            <a:ext cx="18774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L(3) = P(3)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1569566"/>
            <a:ext cx="12538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/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5400" dirty="0" smtClean="0">
                <a:solidFill>
                  <a:srgbClr val="00B050"/>
                </a:solidFill>
              </a:rPr>
              <a:t>–x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Stručný zápis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2x + 1 	= x + 4</a:t>
            </a:r>
          </a:p>
          <a:p>
            <a:pPr>
              <a:buNone/>
            </a:pPr>
            <a:r>
              <a:rPr lang="cs-CZ" sz="5400" dirty="0" smtClean="0"/>
              <a:t>  x + 1 	= 4 </a:t>
            </a:r>
          </a:p>
          <a:p>
            <a:pPr>
              <a:buNone/>
            </a:pPr>
            <a:r>
              <a:rPr lang="cs-CZ" sz="5400" dirty="0" smtClean="0"/>
              <a:t>		  </a:t>
            </a:r>
            <a:r>
              <a:rPr lang="cs-CZ" sz="5400" u="dbl" dirty="0" smtClean="0"/>
              <a:t>x 	= 3</a:t>
            </a:r>
            <a:endParaRPr lang="cs-CZ" u="dbl" dirty="0" smtClean="0"/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06995" y="1628800"/>
            <a:ext cx="12538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/ –x</a:t>
            </a:r>
            <a:endParaRPr lang="cs-CZ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06995" y="2564904"/>
            <a:ext cx="13051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/ –1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 rovnice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644008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         2x + 7	= x – 3</a:t>
            </a:r>
          </a:p>
          <a:p>
            <a:pPr>
              <a:buNone/>
            </a:pPr>
            <a:r>
              <a:rPr lang="cs-CZ" sz="3200" dirty="0" smtClean="0"/>
              <a:t>  		 x + 7	= –3</a:t>
            </a:r>
          </a:p>
          <a:p>
            <a:pPr>
              <a:buNone/>
            </a:pPr>
            <a:r>
              <a:rPr lang="cs-CZ" sz="3200" dirty="0" smtClean="0"/>
              <a:t>         	       </a:t>
            </a:r>
            <a:r>
              <a:rPr lang="cs-CZ" sz="3200" u="dbl" dirty="0" smtClean="0"/>
              <a:t>x	= –10</a:t>
            </a:r>
            <a:r>
              <a:rPr lang="cs-CZ" sz="3200" dirty="0" smtClean="0"/>
              <a:t>	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Zk</a:t>
            </a:r>
            <a:r>
              <a:rPr lang="cs-CZ" sz="3200" dirty="0" smtClean="0"/>
              <a:t>.:</a:t>
            </a:r>
          </a:p>
          <a:p>
            <a:pPr>
              <a:buNone/>
            </a:pPr>
            <a:r>
              <a:rPr lang="cs-CZ" sz="3200" dirty="0" smtClean="0"/>
              <a:t>L(–10) = 2 ∙ (–10) + 7 = –13</a:t>
            </a:r>
          </a:p>
          <a:p>
            <a:pPr>
              <a:buNone/>
            </a:pPr>
            <a:r>
              <a:rPr lang="cs-CZ" sz="3200" dirty="0" smtClean="0"/>
              <a:t>P(–10) = –10 – 3 = –13</a:t>
            </a:r>
          </a:p>
          <a:p>
            <a:pPr>
              <a:buNone/>
            </a:pPr>
            <a:r>
              <a:rPr lang="cs-CZ" sz="3200" dirty="0" smtClean="0"/>
              <a:t>L(–10) = P(–10)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	     5y – 6	= 4y – 10</a:t>
            </a:r>
          </a:p>
          <a:p>
            <a:pPr>
              <a:buNone/>
            </a:pPr>
            <a:r>
              <a:rPr lang="cs-CZ" sz="3200" dirty="0" smtClean="0"/>
              <a:t>		y – 6 	= –10	</a:t>
            </a:r>
          </a:p>
          <a:p>
            <a:pPr>
              <a:buNone/>
            </a:pPr>
            <a:r>
              <a:rPr lang="cs-CZ" sz="3200" dirty="0" smtClean="0"/>
              <a:t>		      </a:t>
            </a:r>
            <a:r>
              <a:rPr lang="cs-CZ" sz="3200" u="dbl" dirty="0" smtClean="0"/>
              <a:t>y 	= –4</a:t>
            </a: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Zk</a:t>
            </a:r>
            <a:r>
              <a:rPr lang="cs-CZ" sz="3200" dirty="0" smtClean="0"/>
              <a:t>.:</a:t>
            </a:r>
          </a:p>
          <a:p>
            <a:pPr>
              <a:buNone/>
            </a:pPr>
            <a:r>
              <a:rPr lang="cs-CZ" sz="3200" dirty="0" smtClean="0"/>
              <a:t>L(–4) = 5 ∙ (–4) – 6 = –26</a:t>
            </a:r>
          </a:p>
          <a:p>
            <a:pPr>
              <a:buNone/>
            </a:pPr>
            <a:r>
              <a:rPr lang="cs-CZ" sz="3200" dirty="0" smtClean="0"/>
              <a:t>P(–4) = </a:t>
            </a:r>
            <a:r>
              <a:rPr lang="cs-CZ" sz="3200" dirty="0" err="1" smtClean="0"/>
              <a:t>4</a:t>
            </a:r>
            <a:r>
              <a:rPr lang="cs-CZ" sz="3200" dirty="0" smtClean="0"/>
              <a:t> ∙ (–4) – 10 = –26</a:t>
            </a:r>
          </a:p>
          <a:p>
            <a:pPr>
              <a:buNone/>
            </a:pPr>
            <a:r>
              <a:rPr lang="cs-CZ" sz="3200" dirty="0" smtClean="0"/>
              <a:t>L(–4) = P(–4)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87824" y="1620089"/>
            <a:ext cx="8194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–x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2196153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–7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073025" y="1620089"/>
            <a:ext cx="10358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–4y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028384" y="2204864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+6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Ekvivalentní úpravy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Pokud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řičteme k oběma stranám rovnice stejné číslo nebo stejný mnohočlen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dečteme i od obou stran rovnice stejné číslo nebo stejný mnohočlen</a:t>
            </a:r>
          </a:p>
          <a:p>
            <a:pPr marL="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ají rovnice před úpravou i po úpravě </a:t>
            </a:r>
            <a:r>
              <a:rPr lang="cs-CZ" sz="2800" b="1" dirty="0" smtClean="0">
                <a:solidFill>
                  <a:srgbClr val="FF0000"/>
                </a:solidFill>
              </a:rPr>
              <a:t>stejné kořeny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Urči, o jakou ekvivalentní úpravu se jedná.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x + 8 	= 12			     4a + 7 = 6a – 2</a:t>
            </a:r>
          </a:p>
          <a:p>
            <a:pPr>
              <a:buNone/>
            </a:pPr>
            <a:r>
              <a:rPr lang="cs-CZ" dirty="0" smtClean="0"/>
              <a:t>	    x	= 4			     4a + 2 = 6a – 7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y – 6 	= 8			     9b – 2 = 6b – 4</a:t>
            </a:r>
          </a:p>
          <a:p>
            <a:pPr>
              <a:buNone/>
            </a:pPr>
            <a:r>
              <a:rPr lang="cs-CZ" dirty="0" smtClean="0"/>
              <a:t>y – 2 	= 12			     5b – 2 =2b – 4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3z + 6 = z – 9		     3c + 4 = –4c – 7</a:t>
            </a:r>
          </a:p>
          <a:p>
            <a:pPr>
              <a:buNone/>
            </a:pPr>
            <a:r>
              <a:rPr lang="cs-CZ" dirty="0" smtClean="0"/>
              <a:t>2z + 6 = – 9		     5c + 2 = –2c – 9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9999" y="1620089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–8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29999" y="3420289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+4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5085184"/>
            <a:ext cx="8034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–z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54535" y="1628800"/>
            <a:ext cx="8499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–5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26543" y="3429000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–4b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5085184"/>
            <a:ext cx="1872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 +(2c – 2)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90793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597</TotalTime>
  <Words>543</Words>
  <Application>Microsoft Office PowerPoint</Application>
  <PresentationFormat>Předvádění na obrazovce (4:3)</PresentationFormat>
  <Paragraphs>150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Ekvivalentní úpravy rovnic</vt:lpstr>
      <vt:lpstr>Řešení rovnice pomocí ekvivalentních úprav</vt:lpstr>
      <vt:lpstr>Řešení rovnice pomocí ekvivalentních úprav</vt:lpstr>
      <vt:lpstr>Vyřešte pomocí ekvivalentních úprav</vt:lpstr>
      <vt:lpstr>Řešení rovnice pomocí ekvivalentních úprav</vt:lpstr>
      <vt:lpstr>Řešení rovnice pomocí ekvivalentních úprav</vt:lpstr>
      <vt:lpstr>Stručný zápis</vt:lpstr>
      <vt:lpstr>Vyřešte rovnice</vt:lpstr>
      <vt:lpstr>Ekvivalentní úpravy</vt:lpstr>
      <vt:lpstr>Urči, o jakou ekvivalentní úpravu se jedná.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rovnice</dc:title>
  <dc:creator>Roman</dc:creator>
  <cp:lastModifiedBy>Roman</cp:lastModifiedBy>
  <cp:revision>49</cp:revision>
  <dcterms:created xsi:type="dcterms:W3CDTF">2013-04-06T06:39:10Z</dcterms:created>
  <dcterms:modified xsi:type="dcterms:W3CDTF">2013-05-03T20:06:31Z</dcterms:modified>
</cp:coreProperties>
</file>