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918" y="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CFAD5-B472-4FCF-8F24-3BE12DE78EE5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5C94D-14A6-4AF0-A685-FB7320205C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CFAD5-B472-4FCF-8F24-3BE12DE78EE5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5C94D-14A6-4AF0-A685-FB7320205C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CFAD5-B472-4FCF-8F24-3BE12DE78EE5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5C94D-14A6-4AF0-A685-FB7320205C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CFAD5-B472-4FCF-8F24-3BE12DE78EE5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5C94D-14A6-4AF0-A685-FB7320205C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CFAD5-B472-4FCF-8F24-3BE12DE78EE5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5C94D-14A6-4AF0-A685-FB7320205C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CFAD5-B472-4FCF-8F24-3BE12DE78EE5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5C94D-14A6-4AF0-A685-FB7320205C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CFAD5-B472-4FCF-8F24-3BE12DE78EE5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5C94D-14A6-4AF0-A685-FB7320205C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CFAD5-B472-4FCF-8F24-3BE12DE78EE5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5C94D-14A6-4AF0-A685-FB7320205C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CFAD5-B472-4FCF-8F24-3BE12DE78EE5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5C94D-14A6-4AF0-A685-FB7320205C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CFAD5-B472-4FCF-8F24-3BE12DE78EE5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5C94D-14A6-4AF0-A685-FB7320205C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CFAD5-B472-4FCF-8F24-3BE12DE78EE5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5C94D-14A6-4AF0-A685-FB7320205C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CFAD5-B472-4FCF-8F24-3BE12DE78EE5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65C94D-14A6-4AF0-A685-FB7320205C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VY_42_INOVACE_33_2_Lineární rovnice – řešení lineárních rovnic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 seznámení s dalším možným výkladem ekvivalentních úprav (změna znamének). Následné poznávání ekvivalentních úprav a řešení složitějších lineárních rovnic.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12.4.2013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12.4.2013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2425083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Lineární rovnice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Řešení lineárních rovnic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Změna znamének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     </a:t>
            </a:r>
            <a:r>
              <a:rPr lang="cs-CZ" sz="4000" dirty="0" smtClean="0">
                <a:solidFill>
                  <a:srgbClr val="FF0000"/>
                </a:solidFill>
              </a:rPr>
              <a:t>5x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00B0F0"/>
                </a:solidFill>
              </a:rPr>
              <a:t>– 7</a:t>
            </a:r>
            <a:r>
              <a:rPr lang="cs-CZ" sz="4000" dirty="0" smtClean="0"/>
              <a:t>	= </a:t>
            </a:r>
            <a:r>
              <a:rPr lang="cs-CZ" sz="4000" dirty="0" smtClean="0">
                <a:solidFill>
                  <a:srgbClr val="FF0000"/>
                </a:solidFill>
              </a:rPr>
              <a:t>3x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00B0F0"/>
                </a:solidFill>
              </a:rPr>
              <a:t>+ 3</a:t>
            </a:r>
          </a:p>
          <a:p>
            <a:pPr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		   </a:t>
            </a:r>
            <a:r>
              <a:rPr lang="cs-CZ" sz="4000" dirty="0" smtClean="0">
                <a:solidFill>
                  <a:srgbClr val="FF0000"/>
                </a:solidFill>
              </a:rPr>
              <a:t>5x</a:t>
            </a:r>
            <a:r>
              <a:rPr lang="cs-CZ" sz="4000" dirty="0" smtClean="0">
                <a:solidFill>
                  <a:srgbClr val="00B0F0"/>
                </a:solidFill>
              </a:rPr>
              <a:t>	</a:t>
            </a:r>
            <a:r>
              <a:rPr lang="cs-CZ" sz="4000" dirty="0" smtClean="0"/>
              <a:t>=</a:t>
            </a:r>
            <a:r>
              <a:rPr lang="cs-CZ" sz="4000" dirty="0" smtClean="0">
                <a:solidFill>
                  <a:srgbClr val="00B0F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3x</a:t>
            </a:r>
            <a:r>
              <a:rPr lang="cs-CZ" sz="4000" dirty="0" smtClean="0">
                <a:solidFill>
                  <a:srgbClr val="00B0F0"/>
                </a:solidFill>
              </a:rPr>
              <a:t> + 3 + 7</a:t>
            </a:r>
          </a:p>
          <a:p>
            <a:pPr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		   </a:t>
            </a:r>
            <a:r>
              <a:rPr lang="cs-CZ" sz="4000" dirty="0" smtClean="0">
                <a:solidFill>
                  <a:srgbClr val="FF0000"/>
                </a:solidFill>
              </a:rPr>
              <a:t>5x</a:t>
            </a:r>
            <a:r>
              <a:rPr lang="cs-CZ" sz="4000" dirty="0" smtClean="0">
                <a:solidFill>
                  <a:srgbClr val="00B0F0"/>
                </a:solidFill>
              </a:rPr>
              <a:t>	</a:t>
            </a:r>
            <a:r>
              <a:rPr lang="cs-CZ" sz="4000" dirty="0" smtClean="0"/>
              <a:t>=</a:t>
            </a:r>
            <a:r>
              <a:rPr lang="cs-CZ" sz="4000" dirty="0" smtClean="0">
                <a:solidFill>
                  <a:srgbClr val="00B0F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3x</a:t>
            </a:r>
            <a:r>
              <a:rPr lang="cs-CZ" sz="4000" dirty="0" smtClean="0">
                <a:solidFill>
                  <a:srgbClr val="00B0F0"/>
                </a:solidFill>
              </a:rPr>
              <a:t> + 10</a:t>
            </a:r>
          </a:p>
          <a:p>
            <a:pPr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  </a:t>
            </a:r>
            <a:r>
              <a:rPr lang="cs-CZ" sz="4000" dirty="0" smtClean="0">
                <a:solidFill>
                  <a:srgbClr val="FF0000"/>
                </a:solidFill>
              </a:rPr>
              <a:t>5x – 3x </a:t>
            </a:r>
            <a:r>
              <a:rPr lang="cs-CZ" sz="4000" dirty="0" smtClean="0">
                <a:solidFill>
                  <a:srgbClr val="00B0F0"/>
                </a:solidFill>
              </a:rPr>
              <a:t>	</a:t>
            </a:r>
            <a:r>
              <a:rPr lang="cs-CZ" sz="4000" dirty="0" smtClean="0"/>
              <a:t>=</a:t>
            </a:r>
            <a:r>
              <a:rPr lang="cs-CZ" sz="4000" dirty="0" smtClean="0">
                <a:solidFill>
                  <a:srgbClr val="00B0F0"/>
                </a:solidFill>
              </a:rPr>
              <a:t> 10</a:t>
            </a:r>
          </a:p>
          <a:p>
            <a:pPr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		   </a:t>
            </a:r>
            <a:r>
              <a:rPr lang="cs-CZ" sz="4000" dirty="0" smtClean="0">
                <a:solidFill>
                  <a:srgbClr val="FF0000"/>
                </a:solidFill>
              </a:rPr>
              <a:t>2x</a:t>
            </a:r>
            <a:r>
              <a:rPr lang="cs-CZ" sz="4000" dirty="0" smtClean="0">
                <a:solidFill>
                  <a:srgbClr val="00B0F0"/>
                </a:solidFill>
              </a:rPr>
              <a:t>	</a:t>
            </a:r>
            <a:r>
              <a:rPr lang="cs-CZ" sz="4000" dirty="0" smtClean="0"/>
              <a:t>=</a:t>
            </a:r>
            <a:r>
              <a:rPr lang="cs-CZ" sz="4000" dirty="0" smtClean="0">
                <a:solidFill>
                  <a:srgbClr val="00B0F0"/>
                </a:solidFill>
              </a:rPr>
              <a:t> 10</a:t>
            </a:r>
          </a:p>
          <a:p>
            <a:pPr>
              <a:buNone/>
            </a:pPr>
            <a:r>
              <a:rPr lang="cs-CZ" sz="4000" dirty="0">
                <a:solidFill>
                  <a:srgbClr val="00B0F0"/>
                </a:solidFill>
              </a:rPr>
              <a:t>	</a:t>
            </a:r>
            <a:r>
              <a:rPr lang="cs-CZ" sz="4000" dirty="0" smtClean="0">
                <a:solidFill>
                  <a:srgbClr val="00B0F0"/>
                </a:solidFill>
              </a:rPr>
              <a:t>	     </a:t>
            </a:r>
            <a:r>
              <a:rPr lang="cs-CZ" sz="4000" u="dbl" dirty="0" smtClean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</a:rPr>
              <a:t>x</a:t>
            </a:r>
            <a:r>
              <a:rPr lang="cs-CZ" sz="4000" u="dbl" dirty="0" smtClean="0">
                <a:solidFill>
                  <a:srgbClr val="00B0F0"/>
                </a:solidFill>
                <a:uFill>
                  <a:solidFill>
                    <a:schemeClr val="tx1"/>
                  </a:solidFill>
                </a:uFill>
              </a:rPr>
              <a:t> 	</a:t>
            </a:r>
            <a:r>
              <a:rPr lang="cs-CZ" sz="4000" u="dbl" dirty="0" smtClean="0">
                <a:uFill>
                  <a:solidFill>
                    <a:schemeClr val="tx1"/>
                  </a:solidFill>
                </a:uFill>
              </a:rPr>
              <a:t>=</a:t>
            </a:r>
            <a:r>
              <a:rPr lang="cs-CZ" sz="4000" u="dbl" dirty="0" smtClean="0">
                <a:solidFill>
                  <a:srgbClr val="00B0F0"/>
                </a:solidFill>
                <a:uFill>
                  <a:solidFill>
                    <a:schemeClr val="tx1"/>
                  </a:solidFill>
                </a:uFill>
              </a:rPr>
              <a:t> 5</a:t>
            </a:r>
            <a:endParaRPr lang="cs-CZ" sz="4000" u="dbl" dirty="0">
              <a:solidFill>
                <a:srgbClr val="00B0F0"/>
              </a:solidFill>
              <a:uFill>
                <a:solidFill>
                  <a:schemeClr val="tx1"/>
                </a:solidFill>
              </a:u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555776" y="2132856"/>
            <a:ext cx="1512168" cy="2880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10800000">
            <a:off x="971600" y="2132856"/>
            <a:ext cx="1512168" cy="28803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819660">
            <a:off x="2089496" y="2227129"/>
            <a:ext cx="2052386" cy="2880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9013406">
            <a:off x="1669667" y="3539969"/>
            <a:ext cx="1103457" cy="28803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782717" y="1568986"/>
            <a:ext cx="101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 +7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8024" y="3009146"/>
            <a:ext cx="1351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 – 3x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4509120"/>
            <a:ext cx="10118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 : 2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4653136"/>
            <a:ext cx="704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.: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5066020"/>
            <a:ext cx="2486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L(5) = </a:t>
            </a:r>
            <a:r>
              <a:rPr lang="cs-CZ" sz="2800" dirty="0" err="1" smtClean="0"/>
              <a:t>5</a:t>
            </a:r>
            <a:r>
              <a:rPr lang="cs-CZ" sz="2800" dirty="0" smtClean="0"/>
              <a:t> ∙ </a:t>
            </a:r>
            <a:r>
              <a:rPr lang="cs-CZ" sz="2800" dirty="0" err="1" smtClean="0"/>
              <a:t>5</a:t>
            </a:r>
            <a:r>
              <a:rPr lang="cs-CZ" sz="2800" dirty="0" smtClean="0"/>
              <a:t> – 7 =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5517232"/>
            <a:ext cx="2577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P(5) = 3 ∙ 5 + 3 =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5930116"/>
            <a:ext cx="1665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L(5) = P(5)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88424" y="504685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18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388424" y="549806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18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75625" y="2402885"/>
            <a:ext cx="436837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Přesune se na druhou stranu</a:t>
            </a:r>
            <a:br>
              <a:rPr lang="cs-CZ" sz="2800" dirty="0" smtClean="0"/>
            </a:br>
            <a:r>
              <a:rPr lang="cs-CZ" sz="2800" dirty="0" smtClean="0"/>
              <a:t>s opačným znaménkem.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12137" y="3627021"/>
            <a:ext cx="436837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Přesune se na druhou stranu</a:t>
            </a:r>
            <a:br>
              <a:rPr lang="cs-CZ" sz="2800" dirty="0" smtClean="0"/>
            </a:br>
            <a:r>
              <a:rPr lang="cs-CZ" sz="2800" dirty="0" smtClean="0"/>
              <a:t>s opačným znaménkem.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3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8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3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8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3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8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3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8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3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7" grpId="1"/>
      <p:bldP spid="18" grpId="0"/>
      <p:bldP spid="18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rovnice a proveď zkoušku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3x – 1 = 17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3y + 8 = 7y – 4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2,3z – 1,8 = – 1,7z + 2,2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7432" y="1568986"/>
            <a:ext cx="11528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dbl" dirty="0" smtClean="0"/>
              <a:t>x = 6</a:t>
            </a:r>
            <a:endParaRPr lang="cs-CZ" sz="4000" u="dbl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3068960"/>
            <a:ext cx="11624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dbl" dirty="0" smtClean="0"/>
              <a:t>y = 3</a:t>
            </a:r>
            <a:endParaRPr lang="cs-CZ" sz="4000" u="dbl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4449306"/>
            <a:ext cx="11528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dbl" dirty="0" smtClean="0"/>
              <a:t>z = 1</a:t>
            </a:r>
            <a:endParaRPr lang="cs-CZ" sz="4000" u="db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Ekvivalentní úprava - dvojčlen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     </a:t>
            </a:r>
            <a:r>
              <a:rPr lang="cs-CZ" sz="4000" dirty="0" smtClean="0">
                <a:solidFill>
                  <a:srgbClr val="FF0000"/>
                </a:solidFill>
              </a:rPr>
              <a:t>5x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00B0F0"/>
                </a:solidFill>
              </a:rPr>
              <a:t>– 7</a:t>
            </a:r>
            <a:r>
              <a:rPr lang="cs-CZ" sz="4000" dirty="0" smtClean="0"/>
              <a:t>	= </a:t>
            </a:r>
            <a:r>
              <a:rPr lang="cs-CZ" sz="4000" dirty="0" smtClean="0">
                <a:solidFill>
                  <a:srgbClr val="FF0000"/>
                </a:solidFill>
              </a:rPr>
              <a:t>3x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00B0F0"/>
                </a:solidFill>
              </a:rPr>
              <a:t>+ 3</a:t>
            </a:r>
          </a:p>
          <a:p>
            <a:pPr>
              <a:buNone/>
            </a:pPr>
            <a:r>
              <a:rPr lang="cs-CZ" sz="4000" dirty="0">
                <a:solidFill>
                  <a:srgbClr val="00B0F0"/>
                </a:solidFill>
              </a:rPr>
              <a:t> </a:t>
            </a:r>
            <a:r>
              <a:rPr lang="cs-CZ" sz="4000" dirty="0" smtClean="0">
                <a:solidFill>
                  <a:srgbClr val="00B0F0"/>
                </a:solidFill>
              </a:rPr>
              <a:t>  </a:t>
            </a:r>
            <a:r>
              <a:rPr lang="cs-CZ" sz="4000" dirty="0" smtClean="0">
                <a:solidFill>
                  <a:srgbClr val="FF0000"/>
                </a:solidFill>
              </a:rPr>
              <a:t>5x – 3x</a:t>
            </a:r>
            <a:r>
              <a:rPr lang="cs-CZ" sz="4000" dirty="0" smtClean="0">
                <a:solidFill>
                  <a:srgbClr val="00B0F0"/>
                </a:solidFill>
              </a:rPr>
              <a:t>	</a:t>
            </a:r>
            <a:r>
              <a:rPr lang="cs-CZ" sz="4000" dirty="0" smtClean="0"/>
              <a:t>= </a:t>
            </a:r>
            <a:r>
              <a:rPr lang="cs-CZ" sz="4000" dirty="0" smtClean="0">
                <a:solidFill>
                  <a:srgbClr val="00B0F0"/>
                </a:solidFill>
              </a:rPr>
              <a:t>3 + 7</a:t>
            </a:r>
          </a:p>
          <a:p>
            <a:pPr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		   </a:t>
            </a:r>
            <a:r>
              <a:rPr lang="cs-CZ" sz="4000" dirty="0" smtClean="0">
                <a:solidFill>
                  <a:srgbClr val="FF0000"/>
                </a:solidFill>
              </a:rPr>
              <a:t>2x</a:t>
            </a:r>
            <a:r>
              <a:rPr lang="cs-CZ" sz="4000" dirty="0" smtClean="0">
                <a:solidFill>
                  <a:srgbClr val="00B0F0"/>
                </a:solidFill>
              </a:rPr>
              <a:t>	</a:t>
            </a:r>
            <a:r>
              <a:rPr lang="cs-CZ" sz="4000" dirty="0" smtClean="0"/>
              <a:t>=</a:t>
            </a:r>
            <a:r>
              <a:rPr lang="cs-CZ" sz="4000" dirty="0" smtClean="0">
                <a:solidFill>
                  <a:srgbClr val="00B0F0"/>
                </a:solidFill>
              </a:rPr>
              <a:t> 10</a:t>
            </a:r>
          </a:p>
          <a:p>
            <a:pPr>
              <a:buNone/>
            </a:pPr>
            <a:r>
              <a:rPr lang="cs-CZ" sz="4000" dirty="0">
                <a:solidFill>
                  <a:srgbClr val="00B0F0"/>
                </a:solidFill>
              </a:rPr>
              <a:t>	</a:t>
            </a:r>
            <a:r>
              <a:rPr lang="cs-CZ" sz="4000" dirty="0" smtClean="0">
                <a:solidFill>
                  <a:srgbClr val="00B0F0"/>
                </a:solidFill>
              </a:rPr>
              <a:t>	     </a:t>
            </a:r>
            <a:r>
              <a:rPr lang="cs-CZ" sz="4000" u="dbl" dirty="0" smtClean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</a:rPr>
              <a:t>x</a:t>
            </a:r>
            <a:r>
              <a:rPr lang="cs-CZ" sz="4000" u="dbl" dirty="0" smtClean="0">
                <a:solidFill>
                  <a:srgbClr val="00B0F0"/>
                </a:solidFill>
                <a:uFill>
                  <a:solidFill>
                    <a:schemeClr val="tx1"/>
                  </a:solidFill>
                </a:uFill>
              </a:rPr>
              <a:t> 	</a:t>
            </a:r>
            <a:r>
              <a:rPr lang="cs-CZ" sz="4000" u="dbl" dirty="0" smtClean="0">
                <a:uFill>
                  <a:solidFill>
                    <a:schemeClr val="tx1"/>
                  </a:solidFill>
                </a:uFill>
              </a:rPr>
              <a:t>=</a:t>
            </a:r>
            <a:r>
              <a:rPr lang="cs-CZ" sz="4000" u="dbl" dirty="0" smtClean="0">
                <a:solidFill>
                  <a:srgbClr val="00B0F0"/>
                </a:solidFill>
                <a:uFill>
                  <a:solidFill>
                    <a:schemeClr val="tx1"/>
                  </a:solidFill>
                </a:uFill>
              </a:rPr>
              <a:t> 5</a:t>
            </a:r>
            <a:endParaRPr lang="cs-CZ" sz="4000" u="dbl" dirty="0">
              <a:solidFill>
                <a:srgbClr val="00B0F0"/>
              </a:solidFill>
              <a:uFill>
                <a:solidFill>
                  <a:schemeClr val="tx1"/>
                </a:solidFill>
              </a:u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555776" y="2132856"/>
            <a:ext cx="1512168" cy="2880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10800000">
            <a:off x="971600" y="2132856"/>
            <a:ext cx="1512168" cy="28803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782717" y="1568986"/>
            <a:ext cx="24080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 + (7 – 3x)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3068960"/>
            <a:ext cx="10118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 : 2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Urči, jaká ekvivalentní úprava byla použita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2578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3x + 3 = x + 5</a:t>
            </a:r>
          </a:p>
          <a:p>
            <a:pPr>
              <a:buNone/>
            </a:pPr>
            <a:r>
              <a:rPr lang="cs-CZ" sz="3600" dirty="0" smtClean="0"/>
              <a:t>3x – x = 5 – 3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2y + 7 = 5y – 2</a:t>
            </a:r>
          </a:p>
          <a:p>
            <a:pPr>
              <a:buNone/>
            </a:pPr>
            <a:r>
              <a:rPr lang="cs-CZ" sz="3600" dirty="0" smtClean="0"/>
              <a:t>  7 + 2 = 5y – 2y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 smtClean="0"/>
              <a:t>4z – 3 = z – 9</a:t>
            </a:r>
          </a:p>
          <a:p>
            <a:pPr>
              <a:buNone/>
            </a:pPr>
            <a:r>
              <a:rPr lang="cs-CZ" sz="3600" dirty="0" smtClean="0"/>
              <a:t>	   3z = – 6 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1412776"/>
            <a:ext cx="19511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/ – (x + 3)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9519" y="3420289"/>
            <a:ext cx="21932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/ + (2 – 2y)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5374957"/>
            <a:ext cx="19335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/ + (3 – z)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Složitější rovnice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      4x + 3 – 2x – 9	= – 3x + 2 + x</a:t>
            </a:r>
          </a:p>
          <a:p>
            <a:pPr>
              <a:buNone/>
            </a:pPr>
            <a:r>
              <a:rPr lang="cs-CZ" sz="1600" dirty="0" smtClean="0"/>
              <a:t>			</a:t>
            </a:r>
          </a:p>
          <a:p>
            <a:pPr>
              <a:buNone/>
            </a:pPr>
            <a:r>
              <a:rPr lang="cs-CZ" sz="4000" dirty="0" smtClean="0"/>
              <a:t>			     2x – 6	= – 2x + 2</a:t>
            </a:r>
          </a:p>
          <a:p>
            <a:pPr>
              <a:buNone/>
            </a:pPr>
            <a:r>
              <a:rPr lang="cs-CZ" sz="4000" dirty="0" smtClean="0"/>
              <a:t>			     4x – 6	= 2</a:t>
            </a:r>
          </a:p>
          <a:p>
            <a:pPr>
              <a:buNone/>
            </a:pPr>
            <a:r>
              <a:rPr lang="cs-CZ" sz="4000" dirty="0" smtClean="0"/>
              <a:t>				   4x	= 8</a:t>
            </a:r>
          </a:p>
          <a:p>
            <a:pPr>
              <a:buNone/>
            </a:pPr>
            <a:r>
              <a:rPr lang="cs-CZ" sz="4000" dirty="0" smtClean="0"/>
              <a:t>				     </a:t>
            </a:r>
            <a:r>
              <a:rPr lang="cs-CZ" sz="4000" u="dbl" dirty="0" smtClean="0"/>
              <a:t>x	= 2</a:t>
            </a:r>
            <a:endParaRPr lang="cs-CZ" sz="4000" u="dbl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204864"/>
            <a:ext cx="9240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Než použijeme ekvivalentní úpravy, tak rovnici zjednodušíme.</a:t>
            </a:r>
            <a:endParaRPr lang="cs-CZ" sz="28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187624" y="2204864"/>
            <a:ext cx="5400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555776" y="2204864"/>
            <a:ext cx="8640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572096" y="2204864"/>
            <a:ext cx="8640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516216" y="2204864"/>
            <a:ext cx="3960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051720" y="2204864"/>
            <a:ext cx="396000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527928" y="2204864"/>
            <a:ext cx="612000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796136" y="2204864"/>
            <a:ext cx="432048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316692" y="2636912"/>
            <a:ext cx="1351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 + 2x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16692" y="3369186"/>
            <a:ext cx="11288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 + 6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23485" y="4077072"/>
            <a:ext cx="10118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 : 4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Složitější rovnice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      4x + 3 – 2x – 9	= – 3x + 2 + x</a:t>
            </a:r>
          </a:p>
          <a:p>
            <a:pPr>
              <a:buNone/>
            </a:pPr>
            <a:r>
              <a:rPr lang="cs-CZ" sz="1600" dirty="0" smtClean="0"/>
              <a:t>			</a:t>
            </a:r>
          </a:p>
          <a:p>
            <a:pPr>
              <a:buNone/>
            </a:pPr>
            <a:r>
              <a:rPr lang="cs-CZ" sz="4000" dirty="0" smtClean="0"/>
              <a:t>			     2x – 6	= – 2x + 2</a:t>
            </a:r>
          </a:p>
          <a:p>
            <a:pPr>
              <a:buNone/>
            </a:pPr>
            <a:r>
              <a:rPr lang="cs-CZ" sz="4000" dirty="0" smtClean="0"/>
              <a:t>				   4x	= 8</a:t>
            </a:r>
          </a:p>
          <a:p>
            <a:pPr>
              <a:buNone/>
            </a:pPr>
            <a:r>
              <a:rPr lang="cs-CZ" sz="4000" dirty="0" smtClean="0"/>
              <a:t>				     </a:t>
            </a:r>
            <a:r>
              <a:rPr lang="cs-CZ" sz="4000" u="dbl" dirty="0" smtClean="0"/>
              <a:t>x	= 2</a:t>
            </a:r>
          </a:p>
          <a:p>
            <a:pPr>
              <a:buNone/>
            </a:pPr>
            <a:r>
              <a:rPr lang="cs-CZ" dirty="0" err="1" smtClean="0"/>
              <a:t>Zk</a:t>
            </a:r>
            <a:r>
              <a:rPr lang="cs-CZ" dirty="0" smtClean="0"/>
              <a:t>.:	L(2) = 4 ∙ 2 + 3 – 2 ∙ </a:t>
            </a:r>
            <a:r>
              <a:rPr lang="cs-CZ" dirty="0" err="1" smtClean="0"/>
              <a:t>2</a:t>
            </a:r>
            <a:r>
              <a:rPr lang="cs-CZ" dirty="0" smtClean="0"/>
              <a:t> – 9 =</a:t>
            </a:r>
          </a:p>
          <a:p>
            <a:pPr>
              <a:buNone/>
            </a:pPr>
            <a:r>
              <a:rPr lang="cs-CZ" dirty="0" smtClean="0"/>
              <a:t>		P(2) = – 3 ∙ 2 + </a:t>
            </a:r>
            <a:r>
              <a:rPr lang="cs-CZ" dirty="0" err="1" smtClean="0"/>
              <a:t>2</a:t>
            </a:r>
            <a:r>
              <a:rPr lang="cs-CZ" dirty="0" smtClean="0"/>
              <a:t> + </a:t>
            </a:r>
            <a:r>
              <a:rPr lang="cs-CZ" dirty="0" err="1" smtClean="0"/>
              <a:t>2</a:t>
            </a:r>
            <a:r>
              <a:rPr lang="cs-CZ" dirty="0" smtClean="0"/>
              <a:t>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L(2) = P(2)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2204864"/>
            <a:ext cx="9240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Než použijeme ekvivalentní úpravy, tak rovnici zjednodušíme.</a:t>
            </a:r>
            <a:endParaRPr lang="cs-CZ" sz="28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187624" y="2204864"/>
            <a:ext cx="5400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555776" y="2204864"/>
            <a:ext cx="8640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572096" y="2204864"/>
            <a:ext cx="8640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516216" y="2204864"/>
            <a:ext cx="3960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051720" y="2204864"/>
            <a:ext cx="396000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527928" y="2204864"/>
            <a:ext cx="612000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796136" y="2204864"/>
            <a:ext cx="432048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316692" y="2636912"/>
            <a:ext cx="24080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 + (2x + 6)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23485" y="3356992"/>
            <a:ext cx="10118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 : 4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5373216"/>
            <a:ext cx="21884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6 + 2 + </a:t>
            </a:r>
            <a:r>
              <a:rPr lang="cs-CZ" sz="3200" dirty="0" err="1" smtClean="0"/>
              <a:t>2</a:t>
            </a:r>
            <a:r>
              <a:rPr lang="cs-CZ" sz="3200" dirty="0" smtClean="0"/>
              <a:t> =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4797152"/>
            <a:ext cx="2489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8 + 3 – 4 – 9 =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100392" y="4788441"/>
            <a:ext cx="6912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2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5364505"/>
            <a:ext cx="6912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2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Nejdřív zjednoduš rovnici a pak vyřeš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7a + 13 – 3a = – 3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9b + 7 = 6b + 7 – 3b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16 + 10c – 12 = 24c – 6 – 12c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68067" y="2124145"/>
            <a:ext cx="22958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4a + 13 = – 3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924345"/>
            <a:ext cx="26244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9b + 7 = 3b + 7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5724545"/>
            <a:ext cx="3047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 + 10c = 12c – 6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67015" y="5733256"/>
            <a:ext cx="9573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dbl" dirty="0" smtClean="0"/>
              <a:t>c = 5</a:t>
            </a:r>
            <a:endParaRPr lang="cs-CZ" sz="3200" u="dbl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67015" y="3933056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dbl" dirty="0" smtClean="0"/>
              <a:t>b = 0</a:t>
            </a:r>
            <a:endParaRPr lang="cs-CZ" sz="3200" u="dbl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2124145"/>
            <a:ext cx="1279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dbl" dirty="0" smtClean="0"/>
              <a:t>a = – 4</a:t>
            </a:r>
            <a:endParaRPr lang="cs-CZ" sz="3200" u="db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3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</TotalTime>
  <Words>531</Words>
  <Application>Microsoft Office PowerPoint</Application>
  <PresentationFormat>Předvádění na obrazovce (4:3)</PresentationFormat>
  <Paragraphs>124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Lineární rovnice</vt:lpstr>
      <vt:lpstr>Změna znamének</vt:lpstr>
      <vt:lpstr>Vyřeš rovnice a proveď zkoušku</vt:lpstr>
      <vt:lpstr>Ekvivalentní úprava - dvojčlen</vt:lpstr>
      <vt:lpstr>Urči, jaká ekvivalentní úprava byla použita</vt:lpstr>
      <vt:lpstr>Složitější rovnice</vt:lpstr>
      <vt:lpstr>Složitější rovnice</vt:lpstr>
      <vt:lpstr>Nejdřív zjednoduš rovnici a pak vyřeš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rovnice</dc:title>
  <dc:creator>Roman</dc:creator>
  <cp:lastModifiedBy>Roman</cp:lastModifiedBy>
  <cp:revision>16</cp:revision>
  <dcterms:created xsi:type="dcterms:W3CDTF">2013-04-11T18:31:17Z</dcterms:created>
  <dcterms:modified xsi:type="dcterms:W3CDTF">2013-05-03T20:16:48Z</dcterms:modified>
</cp:coreProperties>
</file>